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media/image5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368" r:id="rId3"/>
    <p:sldId id="369" r:id="rId4"/>
    <p:sldId id="370" r:id="rId5"/>
    <p:sldId id="339" r:id="rId6"/>
    <p:sldId id="340" r:id="rId7"/>
    <p:sldId id="342" r:id="rId8"/>
    <p:sldId id="343" r:id="rId9"/>
    <p:sldId id="344" r:id="rId10"/>
    <p:sldId id="345" r:id="rId11"/>
    <p:sldId id="346" r:id="rId12"/>
    <p:sldId id="347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49" r:id="rId27"/>
    <p:sldId id="338" r:id="rId28"/>
    <p:sldId id="257" r:id="rId29"/>
    <p:sldId id="258" r:id="rId30"/>
    <p:sldId id="259" r:id="rId31"/>
    <p:sldId id="260" r:id="rId32"/>
    <p:sldId id="261" r:id="rId33"/>
    <p:sldId id="262" r:id="rId34"/>
    <p:sldId id="371" r:id="rId35"/>
    <p:sldId id="295" r:id="rId36"/>
    <p:sldId id="296" r:id="rId37"/>
    <p:sldId id="297" r:id="rId38"/>
    <p:sldId id="298" r:id="rId39"/>
    <p:sldId id="299" r:id="rId40"/>
    <p:sldId id="300" r:id="rId41"/>
    <p:sldId id="372" r:id="rId42"/>
    <p:sldId id="301" r:id="rId43"/>
    <p:sldId id="302" r:id="rId44"/>
    <p:sldId id="303" r:id="rId45"/>
    <p:sldId id="304" r:id="rId46"/>
    <p:sldId id="305" r:id="rId47"/>
    <p:sldId id="336" r:id="rId48"/>
    <p:sldId id="335" r:id="rId49"/>
    <p:sldId id="337" r:id="rId50"/>
    <p:sldId id="306" r:id="rId51"/>
    <p:sldId id="307" r:id="rId52"/>
    <p:sldId id="308" r:id="rId53"/>
    <p:sldId id="332" r:id="rId54"/>
    <p:sldId id="333" r:id="rId55"/>
    <p:sldId id="334" r:id="rId56"/>
    <p:sldId id="309" r:id="rId57"/>
    <p:sldId id="373" r:id="rId58"/>
    <p:sldId id="263" r:id="rId59"/>
    <p:sldId id="310" r:id="rId60"/>
    <p:sldId id="311" r:id="rId61"/>
    <p:sldId id="325" r:id="rId62"/>
    <p:sldId id="326" r:id="rId63"/>
    <p:sldId id="327" r:id="rId64"/>
    <p:sldId id="328" r:id="rId65"/>
    <p:sldId id="329" r:id="rId66"/>
    <p:sldId id="331" r:id="rId67"/>
    <p:sldId id="312" r:id="rId68"/>
    <p:sldId id="313" r:id="rId69"/>
    <p:sldId id="351" r:id="rId70"/>
    <p:sldId id="314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425EB-6EDA-49FE-AAC3-07149A267097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91F66-A9F4-49F4-9949-69D99C23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7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8B9C2-6773-4B3F-A214-7165191976D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30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2723-6B49-4CAB-8BBE-576ACB8B29A1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989-FB28-4FD6-AE26-76D03F68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0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2723-6B49-4CAB-8BBE-576ACB8B29A1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989-FB28-4FD6-AE26-76D03F68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0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2723-6B49-4CAB-8BBE-576ACB8B29A1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989-FB28-4FD6-AE26-76D03F68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47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2723-6B49-4CAB-8BBE-576ACB8B29A1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989-FB28-4FD6-AE26-76D03F68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6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2723-6B49-4CAB-8BBE-576ACB8B29A1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989-FB28-4FD6-AE26-76D03F68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9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2723-6B49-4CAB-8BBE-576ACB8B29A1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989-FB28-4FD6-AE26-76D03F68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4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2723-6B49-4CAB-8BBE-576ACB8B29A1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989-FB28-4FD6-AE26-76D03F68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8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2723-6B49-4CAB-8BBE-576ACB8B29A1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989-FB28-4FD6-AE26-76D03F68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9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2723-6B49-4CAB-8BBE-576ACB8B29A1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989-FB28-4FD6-AE26-76D03F68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71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2723-6B49-4CAB-8BBE-576ACB8B29A1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989-FB28-4FD6-AE26-76D03F68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0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2723-6B49-4CAB-8BBE-576ACB8B29A1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989-FB28-4FD6-AE26-76D03F68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7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2723-6B49-4CAB-8BBE-576ACB8B29A1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D8989-FB28-4FD6-AE26-76D03F68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5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wmf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3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Sine and Cosine Rule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s.small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8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95" y="1004551"/>
            <a:ext cx="11075415" cy="47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48" y="721217"/>
            <a:ext cx="10625792" cy="564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00"/>
          <a:stretch/>
        </p:blipFill>
        <p:spPr>
          <a:xfrm>
            <a:off x="1363645" y="734096"/>
            <a:ext cx="9750823" cy="53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Using a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 + b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 = c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Looking for length of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the hypotenuse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819400" y="2895600"/>
            <a:ext cx="2286000" cy="1371600"/>
          </a:xfrm>
          <a:prstGeom prst="rtTriangl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2057400" y="33528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505200" y="43434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4114800" y="3124200"/>
            <a:ext cx="457200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6169026" y="1598614"/>
            <a:ext cx="4037013" cy="4573587"/>
          </a:xfrm>
        </p:spPr>
        <p:txBody>
          <a:bodyPr/>
          <a:lstStyle/>
          <a:p>
            <a:r>
              <a:rPr lang="en-US" altLang="en-US" sz="3600"/>
              <a:t>a</a:t>
            </a:r>
            <a:r>
              <a:rPr lang="en-US" altLang="en-US" sz="3600" baseline="30000"/>
              <a:t>2</a:t>
            </a:r>
            <a:r>
              <a:rPr lang="en-US" altLang="en-US" sz="3600"/>
              <a:t> + b</a:t>
            </a:r>
            <a:r>
              <a:rPr lang="en-US" altLang="en-US" sz="3600" baseline="30000"/>
              <a:t>2</a:t>
            </a:r>
            <a:r>
              <a:rPr lang="en-US" altLang="en-US" sz="3600"/>
              <a:t> = c</a:t>
            </a:r>
            <a:r>
              <a:rPr lang="en-US" altLang="en-US" sz="3600" baseline="30000"/>
              <a:t>2</a:t>
            </a:r>
          </a:p>
          <a:p>
            <a:endParaRPr lang="en-US" altLang="en-US" sz="3600" baseline="30000"/>
          </a:p>
          <a:p>
            <a:r>
              <a:rPr lang="en-US" altLang="en-US" sz="3600"/>
              <a:t>15</a:t>
            </a:r>
            <a:r>
              <a:rPr lang="en-US" altLang="en-US" sz="3600" baseline="30000"/>
              <a:t>2</a:t>
            </a:r>
            <a:r>
              <a:rPr lang="en-US" altLang="en-US" sz="3600"/>
              <a:t> + 20</a:t>
            </a:r>
            <a:r>
              <a:rPr lang="en-US" altLang="en-US" sz="3600" baseline="30000"/>
              <a:t>2</a:t>
            </a:r>
            <a:r>
              <a:rPr lang="en-US" altLang="en-US" sz="3600"/>
              <a:t> = c</a:t>
            </a:r>
            <a:r>
              <a:rPr lang="en-US" altLang="en-US" sz="3600" baseline="30000"/>
              <a:t>2</a:t>
            </a:r>
          </a:p>
          <a:p>
            <a:r>
              <a:rPr lang="en-US" altLang="en-US" sz="3600"/>
              <a:t>225 + 400 = c</a:t>
            </a:r>
            <a:r>
              <a:rPr lang="en-US" altLang="en-US" sz="3600" baseline="30000"/>
              <a:t>2</a:t>
            </a:r>
            <a:endParaRPr lang="en-US" altLang="en-US" sz="3600"/>
          </a:p>
          <a:p>
            <a:r>
              <a:rPr lang="en-US" altLang="en-US" sz="3600"/>
              <a:t>625 = c</a:t>
            </a:r>
            <a:r>
              <a:rPr lang="en-US" altLang="en-US" sz="3600" baseline="30000"/>
              <a:t>2</a:t>
            </a:r>
            <a:endParaRPr lang="en-US" altLang="en-US" sz="3600"/>
          </a:p>
          <a:p>
            <a:endParaRPr lang="en-US" altLang="en-US"/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6629400" y="4724400"/>
          <a:ext cx="23177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673100" imgH="215900" progId="Equation.DSMT4">
                  <p:embed/>
                </p:oleObj>
              </mc:Choice>
              <mc:Fallback>
                <p:oleObj name="Equation" r:id="rId3" imgW="673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724400"/>
                        <a:ext cx="23177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6705600" y="5562601"/>
          <a:ext cx="21209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431800" imgH="165100" progId="Equation.DSMT4">
                  <p:embed/>
                </p:oleObj>
              </mc:Choice>
              <mc:Fallback>
                <p:oleObj name="Equation" r:id="rId5" imgW="431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562601"/>
                        <a:ext cx="21209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18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  <p:bldP spid="1029" grpId="0" animBg="1"/>
      <p:bldP spid="1031" grpId="0" animBg="1"/>
      <p:bldP spid="1032" grpId="0" animBg="1"/>
      <p:bldP spid="1033" grpId="0" animBg="1"/>
      <p:bldP spid="103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Using a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 + b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 = c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Looking for length of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A leg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819400" y="2895600"/>
            <a:ext cx="2286000" cy="1371600"/>
          </a:xfrm>
          <a:prstGeom prst="rtTriangl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057400" y="32766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3505200" y="43434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4114800" y="2971800"/>
            <a:ext cx="685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169026" y="1598614"/>
            <a:ext cx="4037013" cy="4573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a</a:t>
            </a:r>
            <a:r>
              <a:rPr lang="en-US" altLang="en-US" sz="3600" baseline="30000"/>
              <a:t>2</a:t>
            </a:r>
            <a:r>
              <a:rPr lang="en-US" altLang="en-US" sz="3600"/>
              <a:t> + b</a:t>
            </a:r>
            <a:r>
              <a:rPr lang="en-US" altLang="en-US" sz="3600" baseline="30000"/>
              <a:t>2</a:t>
            </a:r>
            <a:r>
              <a:rPr lang="en-US" altLang="en-US" sz="3600"/>
              <a:t> = c</a:t>
            </a:r>
            <a:r>
              <a:rPr lang="en-US" altLang="en-US" sz="3600" baseline="30000"/>
              <a:t>2</a:t>
            </a:r>
          </a:p>
          <a:p>
            <a:pPr>
              <a:lnSpc>
                <a:spcPct val="90000"/>
              </a:lnSpc>
            </a:pPr>
            <a:endParaRPr lang="en-US" altLang="en-US" sz="3600" baseline="30000"/>
          </a:p>
          <a:p>
            <a:pPr>
              <a:lnSpc>
                <a:spcPct val="90000"/>
              </a:lnSpc>
            </a:pPr>
            <a:r>
              <a:rPr lang="en-US" altLang="en-US" sz="3600"/>
              <a:t>6</a:t>
            </a:r>
            <a:r>
              <a:rPr lang="en-US" altLang="en-US" sz="3600" baseline="30000"/>
              <a:t>2</a:t>
            </a:r>
            <a:r>
              <a:rPr lang="en-US" altLang="en-US" sz="3600"/>
              <a:t> + b</a:t>
            </a:r>
            <a:r>
              <a:rPr lang="en-US" altLang="en-US" sz="3600" baseline="30000"/>
              <a:t>2</a:t>
            </a:r>
            <a:r>
              <a:rPr lang="en-US" altLang="en-US" sz="3600"/>
              <a:t> = 10</a:t>
            </a:r>
            <a:r>
              <a:rPr lang="en-US" altLang="en-US" sz="3600" baseline="30000"/>
              <a:t>2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36 + b</a:t>
            </a:r>
            <a:r>
              <a:rPr lang="en-US" altLang="en-US" sz="3600" baseline="30000"/>
              <a:t>2</a:t>
            </a:r>
            <a:r>
              <a:rPr lang="en-US" altLang="en-US" sz="3600"/>
              <a:t> = 100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-36           -36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b</a:t>
            </a:r>
            <a:r>
              <a:rPr lang="en-US" altLang="en-US" sz="3600" baseline="30000"/>
              <a:t>2</a:t>
            </a:r>
            <a:r>
              <a:rPr lang="en-US" altLang="en-US" sz="3600"/>
              <a:t> = 64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b = 8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220914" y="33162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89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07812843" presetClass="entr" presetSubtype="-118747763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07812843" presetClass="entr" presetSubtype="-118747763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07812843" presetClass="entr" presetSubtype="-118747763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07812843" presetClass="entr" presetSubtype="-118747763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  <p:bldP spid="7172" grpId="0" animBg="1"/>
      <p:bldP spid="7173" grpId="0" animBg="1"/>
      <p:bldP spid="7174" grpId="0" animBg="1"/>
      <p:bldP spid="7175" grpId="0" animBg="1"/>
      <p:bldP spid="717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Applying the Pythagorean Theorem</a:t>
            </a:r>
          </a:p>
        </p:txBody>
      </p:sp>
    </p:spTree>
    <p:extLst>
      <p:ext uri="{BB962C8B-B14F-4D97-AF65-F5344CB8AC3E}">
        <p14:creationId xmlns:p14="http://schemas.microsoft.com/office/powerpoint/2010/main" val="192508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1" y="609601"/>
            <a:ext cx="8455025" cy="3108325"/>
          </a:xfrm>
        </p:spPr>
        <p:txBody>
          <a:bodyPr/>
          <a:lstStyle/>
          <a:p>
            <a:r>
              <a:rPr lang="en-US" altLang="en-US" sz="3600"/>
              <a:t>A 15 foot ladder leans up against a building.  The foot of the ladder is 5 feet from the base of the building.  How high up the wall, to the nearest foot does the ladder reach?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810000"/>
            <a:ext cx="3429000" cy="533400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Draw a picture: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410200" y="3886200"/>
            <a:ext cx="1905000" cy="1981200"/>
          </a:xfrm>
          <a:prstGeom prst="rtTriangl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6400800" y="42672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1722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352801" y="48006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4724400" y="45720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5647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  <p:bldP spid="9220" grpId="0" animBg="1" autoUpdateAnimBg="0"/>
      <p:bldP spid="9221" grpId="0" animBg="1"/>
      <p:bldP spid="9222" grpId="0" animBg="1"/>
      <p:bldP spid="9223" grpId="0" autoUpdateAnimBg="0"/>
      <p:bldP spid="92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the problem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4" y="1598614"/>
            <a:ext cx="8226425" cy="42687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  a</a:t>
            </a:r>
            <a:r>
              <a:rPr lang="en-US" altLang="en-US" baseline="30000"/>
              <a:t>2</a:t>
            </a:r>
            <a:r>
              <a:rPr lang="en-US" altLang="en-US"/>
              <a:t> + b</a:t>
            </a:r>
            <a:r>
              <a:rPr lang="en-US" altLang="en-US" baseline="30000"/>
              <a:t>2</a:t>
            </a:r>
            <a:r>
              <a:rPr lang="en-US" altLang="en-US"/>
              <a:t> = c</a:t>
            </a:r>
            <a:r>
              <a:rPr lang="en-US" altLang="en-US" baseline="30000"/>
              <a:t>2</a:t>
            </a:r>
            <a:r>
              <a:rPr lang="en-US" altLang="en-US"/>
              <a:t>		Write formula</a:t>
            </a:r>
          </a:p>
          <a:p>
            <a:pPr>
              <a:lnSpc>
                <a:spcPct val="90000"/>
              </a:lnSpc>
            </a:pPr>
            <a:r>
              <a:rPr lang="en-US" altLang="en-US"/>
              <a:t>  x</a:t>
            </a:r>
            <a:r>
              <a:rPr lang="en-US" altLang="en-US" baseline="30000"/>
              <a:t>2</a:t>
            </a:r>
            <a:r>
              <a:rPr lang="en-US" altLang="en-US"/>
              <a:t> + 5</a:t>
            </a:r>
            <a:r>
              <a:rPr lang="en-US" altLang="en-US" baseline="30000"/>
              <a:t>2</a:t>
            </a:r>
            <a:r>
              <a:rPr lang="en-US" altLang="en-US"/>
              <a:t> = 15</a:t>
            </a:r>
            <a:r>
              <a:rPr lang="en-US" altLang="en-US" baseline="30000"/>
              <a:t>2</a:t>
            </a:r>
            <a:r>
              <a:rPr lang="en-US" altLang="en-US"/>
              <a:t>		Substitute in</a:t>
            </a:r>
          </a:p>
          <a:p>
            <a:pPr>
              <a:lnSpc>
                <a:spcPct val="90000"/>
              </a:lnSpc>
            </a:pPr>
            <a:r>
              <a:rPr lang="en-US" altLang="en-US"/>
              <a:t>  x</a:t>
            </a:r>
            <a:r>
              <a:rPr lang="en-US" altLang="en-US" baseline="30000"/>
              <a:t>2</a:t>
            </a:r>
            <a:r>
              <a:rPr lang="en-US" altLang="en-US"/>
              <a:t> + 25 = 225		Solve for x</a:t>
            </a:r>
          </a:p>
          <a:p>
            <a:pPr>
              <a:lnSpc>
                <a:spcPct val="90000"/>
              </a:lnSpc>
            </a:pPr>
            <a:r>
              <a:rPr lang="en-US" altLang="en-US"/>
              <a:t>        - 25     -25</a:t>
            </a:r>
          </a:p>
          <a:p>
            <a:pPr>
              <a:lnSpc>
                <a:spcPct val="90000"/>
              </a:lnSpc>
            </a:pPr>
            <a:r>
              <a:rPr lang="en-US" altLang="en-US"/>
              <a:t>   x</a:t>
            </a:r>
            <a:r>
              <a:rPr lang="en-US" altLang="en-US" baseline="30000"/>
              <a:t>2</a:t>
            </a:r>
            <a:r>
              <a:rPr lang="en-US" altLang="en-US"/>
              <a:t>   =  200</a:t>
            </a:r>
          </a:p>
          <a:p>
            <a:pPr>
              <a:lnSpc>
                <a:spcPct val="90000"/>
              </a:lnSpc>
            </a:pPr>
            <a:r>
              <a:rPr lang="en-US" altLang="en-US"/>
              <a:t> 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    x = 14.142135 		Check:  How am I</a:t>
            </a:r>
          </a:p>
          <a:p>
            <a:pPr>
              <a:lnSpc>
                <a:spcPct val="90000"/>
              </a:lnSpc>
            </a:pPr>
            <a:r>
              <a:rPr lang="en-US" altLang="en-US"/>
              <a:t>          		                 to leave my answer?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667000" y="4038601"/>
          <a:ext cx="19177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635000" imgH="215900" progId="Equation.DSMT4">
                  <p:embed/>
                </p:oleObj>
              </mc:Choice>
              <mc:Fallback>
                <p:oleObj name="Equation" r:id="rId4" imgW="635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038601"/>
                        <a:ext cx="19177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09800" y="59436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The ladder reaches 14 feet up the wall.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2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  <p:bldP spid="1024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273050"/>
            <a:ext cx="8231187" cy="1555750"/>
          </a:xfrm>
        </p:spPr>
        <p:txBody>
          <a:bodyPr/>
          <a:lstStyle/>
          <a:p>
            <a:r>
              <a:rPr lang="en-US" altLang="en-US" sz="3200"/>
              <a:t>Tim rode 8 miles due north, then 3 miles due east.  How far, to the nearest mile, is Tim from where he started?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4" y="2819400"/>
            <a:ext cx="8226425" cy="3276600"/>
          </a:xfrm>
        </p:spPr>
        <p:txBody>
          <a:bodyPr/>
          <a:lstStyle/>
          <a:p>
            <a:r>
              <a:rPr lang="en-US" altLang="en-US"/>
              <a:t>Draw a picture: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5461486">
            <a:off x="5937250" y="3884613"/>
            <a:ext cx="3200400" cy="2133600"/>
          </a:xfrm>
          <a:prstGeom prst="rtTriangl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5943601" y="3886200"/>
            <a:ext cx="4540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7162801" y="2667000"/>
            <a:ext cx="4603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7772401" y="4572000"/>
            <a:ext cx="6127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7937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  <p:bldP spid="11268" grpId="0" animBg="1"/>
      <p:bldP spid="11269" grpId="0" animBg="1"/>
      <p:bldP spid="11270" grpId="0" animBg="1"/>
      <p:bldP spid="112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Solve the problem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4" y="1598614"/>
            <a:ext cx="8226425" cy="25161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 a</a:t>
            </a:r>
            <a:r>
              <a:rPr lang="en-US" altLang="en-US" baseline="30000"/>
              <a:t>2</a:t>
            </a:r>
            <a:r>
              <a:rPr lang="en-US" altLang="en-US"/>
              <a:t> + b</a:t>
            </a:r>
            <a:r>
              <a:rPr lang="en-US" altLang="en-US" baseline="30000"/>
              <a:t>2</a:t>
            </a:r>
            <a:r>
              <a:rPr lang="en-US" altLang="en-US"/>
              <a:t> = c</a:t>
            </a:r>
            <a:r>
              <a:rPr lang="en-US" altLang="en-US" baseline="30000"/>
              <a:t>2</a:t>
            </a: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 8</a:t>
            </a:r>
            <a:r>
              <a:rPr lang="en-US" altLang="en-US" baseline="30000"/>
              <a:t>2</a:t>
            </a:r>
            <a:r>
              <a:rPr lang="en-US" altLang="en-US"/>
              <a:t> + 3</a:t>
            </a:r>
            <a:r>
              <a:rPr lang="en-US" altLang="en-US" baseline="30000"/>
              <a:t>2</a:t>
            </a:r>
            <a:r>
              <a:rPr lang="en-US" altLang="en-US"/>
              <a:t> = c</a:t>
            </a:r>
            <a:r>
              <a:rPr lang="en-US" altLang="en-US" baseline="30000"/>
              <a:t>2</a:t>
            </a: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 64 + 9  = c</a:t>
            </a:r>
            <a:r>
              <a:rPr lang="en-US" altLang="en-US" baseline="30000"/>
              <a:t>2</a:t>
            </a: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     73    = c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355851" y="41830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819400" y="4038600"/>
          <a:ext cx="14922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546100" imgH="215900" progId="Equation.DSMT4">
                  <p:embed/>
                </p:oleObj>
              </mc:Choice>
              <mc:Fallback>
                <p:oleObj name="Equation" r:id="rId3" imgW="546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038600"/>
                        <a:ext cx="14922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562600" y="3429000"/>
            <a:ext cx="4038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Remember:  How am I suppose to leave my answer?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057400" y="48006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C = 8.5440037</a:t>
            </a:r>
            <a:endParaRPr lang="en-US" alt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438400" y="56388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Tim is 9 miles from where he started.</a:t>
            </a:r>
          </a:p>
        </p:txBody>
      </p:sp>
    </p:spTree>
    <p:extLst>
      <p:ext uri="{BB962C8B-B14F-4D97-AF65-F5344CB8AC3E}">
        <p14:creationId xmlns:p14="http://schemas.microsoft.com/office/powerpoint/2010/main" val="268458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07812843" presetClass="entr" presetSubtype="-118747763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  <p:bldP spid="12292" grpId="0" autoUpdateAnimBg="0"/>
      <p:bldP spid="12294" grpId="0" autoUpdateAnimBg="0"/>
      <p:bldP spid="12295" grpId="0" autoUpdateAnimBg="0"/>
      <p:bldP spid="122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1" y="609601"/>
            <a:ext cx="8226425" cy="173672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The Pythagorean </a:t>
            </a:r>
            <a:br>
              <a:rPr lang="en-US" altLang="en-US"/>
            </a:br>
            <a:r>
              <a:rPr lang="en-US" altLang="en-US"/>
              <a:t>Theorem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048000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>
            <a:normAutofit fontScale="85000" lnSpcReduction="10000"/>
          </a:bodyPr>
          <a:lstStyle/>
          <a:p>
            <a:r>
              <a:rPr lang="en-US" altLang="en-US" sz="6000">
                <a:solidFill>
                  <a:schemeClr val="accent2"/>
                </a:solidFill>
              </a:rPr>
              <a:t>A </a:t>
            </a:r>
            <a:r>
              <a:rPr lang="en-US" altLang="en-US" sz="6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tool</a:t>
            </a:r>
            <a:r>
              <a:rPr lang="en-US" altLang="en-US" sz="6000">
                <a:solidFill>
                  <a:schemeClr val="accent2"/>
                </a:solidFill>
              </a:rPr>
              <a:t> for </a:t>
            </a:r>
            <a:r>
              <a:rPr lang="en-US" altLang="en-US" sz="6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right </a:t>
            </a:r>
            <a:endParaRPr lang="en-US" altLang="en-US" sz="6000">
              <a:solidFill>
                <a:schemeClr val="accent2"/>
              </a:solidFill>
            </a:endParaRPr>
          </a:p>
          <a:p>
            <a:r>
              <a:rPr lang="en-US" altLang="en-US" sz="6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triangle</a:t>
            </a:r>
            <a:r>
              <a:rPr lang="en-US" altLang="en-US" sz="6000">
                <a:solidFill>
                  <a:schemeClr val="accent2"/>
                </a:solidFill>
              </a:rPr>
              <a:t> problems </a:t>
            </a:r>
            <a:r>
              <a:rPr lang="en-US" altLang="en-US" sz="6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only</a:t>
            </a: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8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1" y="533400"/>
            <a:ext cx="8226425" cy="1066800"/>
          </a:xfrm>
        </p:spPr>
        <p:txBody>
          <a:bodyPr/>
          <a:lstStyle/>
          <a:p>
            <a:r>
              <a:rPr lang="en-US" altLang="en-US"/>
              <a:t>Further Applications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828800"/>
            <a:ext cx="6400800" cy="1752600"/>
          </a:xfrm>
        </p:spPr>
        <p:txBody>
          <a:bodyPr/>
          <a:lstStyle/>
          <a:p>
            <a:r>
              <a:rPr lang="en-US" altLang="en-US"/>
              <a:t>The diagonals of a rhombus are 6 cm and 8 cm.  What is the length of each side of the rhombus?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0" y="3581400"/>
            <a:ext cx="777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Prior Knowledge:    </a:t>
            </a:r>
            <a:r>
              <a:rPr lang="en-US" altLang="en-US">
                <a:solidFill>
                  <a:srgbClr val="000000"/>
                </a:solidFill>
              </a:rPr>
              <a:t>What properties does a rhombus have?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498726" y="4022725"/>
            <a:ext cx="6950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14600" y="4495800"/>
            <a:ext cx="678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 diagonals of a rhombus:    bisect each other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200400" y="5029200"/>
            <a:ext cx="617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 diagonals of a rhombus:  are perpendicular</a:t>
            </a:r>
            <a:endParaRPr lang="en-US" alt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343400" y="5562600"/>
            <a:ext cx="556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 sides of a rhombus:  are congruent</a:t>
            </a:r>
          </a:p>
        </p:txBody>
      </p:sp>
    </p:spTree>
    <p:extLst>
      <p:ext uri="{BB962C8B-B14F-4D97-AF65-F5344CB8AC3E}">
        <p14:creationId xmlns:p14="http://schemas.microsoft.com/office/powerpoint/2010/main" val="112895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07812843" presetClass="entr" presetSubtype="-118747763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  <p:bldP spid="13316" grpId="0" autoUpdateAnimBg="0"/>
      <p:bldP spid="13317" grpId="0" autoUpdateAnimBg="0"/>
      <p:bldP spid="13318" grpId="0" autoUpdateAnimBg="0"/>
      <p:bldP spid="13319" grpId="0" autoUpdateAnimBg="0"/>
      <p:bldP spid="1332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 a picture and solve: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4" y="3810000"/>
            <a:ext cx="3125787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</a:t>
            </a:r>
            <a:r>
              <a:rPr lang="en-US" altLang="en-US" baseline="30000"/>
              <a:t>2</a:t>
            </a:r>
            <a:r>
              <a:rPr lang="en-US" altLang="en-US"/>
              <a:t> + b</a:t>
            </a:r>
            <a:r>
              <a:rPr lang="en-US" altLang="en-US" baseline="30000"/>
              <a:t>2</a:t>
            </a:r>
            <a:r>
              <a:rPr lang="en-US" altLang="en-US"/>
              <a:t> = c</a:t>
            </a:r>
            <a:r>
              <a:rPr lang="en-US" altLang="en-US" baseline="30000"/>
              <a:t>2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3</a:t>
            </a:r>
            <a:r>
              <a:rPr lang="en-US" altLang="en-US" baseline="30000"/>
              <a:t>2</a:t>
            </a:r>
            <a:r>
              <a:rPr lang="en-US" altLang="en-US"/>
              <a:t> + 4</a:t>
            </a:r>
            <a:r>
              <a:rPr lang="en-US" altLang="en-US" baseline="30000"/>
              <a:t>2</a:t>
            </a:r>
            <a:r>
              <a:rPr lang="en-US" altLang="en-US"/>
              <a:t> = c</a:t>
            </a:r>
            <a:r>
              <a:rPr lang="en-US" altLang="en-US" baseline="30000"/>
              <a:t>2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9  +  16  = c</a:t>
            </a:r>
            <a:r>
              <a:rPr lang="en-US" altLang="en-US" baseline="30000"/>
              <a:t>2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25 = c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038600" y="1676400"/>
            <a:ext cx="2971800" cy="1828800"/>
          </a:xfrm>
          <a:prstGeom prst="parallelogram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800600" y="16764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4038600" y="1676400"/>
            <a:ext cx="2971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105401" y="2057401"/>
            <a:ext cx="231775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5715000" y="2819400"/>
            <a:ext cx="228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6019800" y="2057400"/>
            <a:ext cx="228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4724401" y="2819401"/>
            <a:ext cx="231775" cy="404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6781800" y="2438401"/>
            <a:ext cx="304800" cy="481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324601" y="39624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7010400" y="3962401"/>
          <a:ext cx="13398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4" imgW="546100" imgH="215900" progId="Equation.DSMT4">
                  <p:embed/>
                </p:oleObj>
              </mc:Choice>
              <mc:Fallback>
                <p:oleObj name="Equation" r:id="rId4" imgW="546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962401"/>
                        <a:ext cx="13398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7162800" y="46482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5 = c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953000" y="5562600"/>
            <a:ext cx="548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Each side of the rhombus is worth 5 cm.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8001000" y="1676400"/>
            <a:ext cx="2286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 rhombus is really 4 right triangles in disguise!</a:t>
            </a:r>
          </a:p>
        </p:txBody>
      </p:sp>
    </p:spTree>
    <p:extLst>
      <p:ext uri="{BB962C8B-B14F-4D97-AF65-F5344CB8AC3E}">
        <p14:creationId xmlns:p14="http://schemas.microsoft.com/office/powerpoint/2010/main" val="10556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utoUpdateAnimBg="0"/>
      <p:bldP spid="14351" grpId="0" autoUpdateAnimBg="0"/>
      <p:bldP spid="14352" grpId="0" autoUpdateAnimBg="0"/>
      <p:bldP spid="1435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6367" y="533400"/>
            <a:ext cx="11539470" cy="5943600"/>
          </a:xfrm>
        </p:spPr>
        <p:txBody>
          <a:bodyPr>
            <a:noAutofit/>
          </a:bodyPr>
          <a:lstStyle/>
          <a:p>
            <a:pPr algn="l"/>
            <a:r>
              <a:rPr lang="en-US" altLang="en-US" sz="4400" dirty="0" smtClean="0"/>
              <a:t>As </a:t>
            </a:r>
            <a:r>
              <a:rPr lang="en-US" altLang="en-US" sz="4400" dirty="0"/>
              <a:t>seen in the accompanying diagram, a person can travel from NYC to Buffalo by going north 170 miles to Albany and then west 280 miles to Buffalo. </a:t>
            </a:r>
            <a:br>
              <a:rPr lang="en-US" altLang="en-US" sz="4400" dirty="0"/>
            </a:br>
            <a:r>
              <a:rPr lang="en-US" altLang="en-US" sz="4400" dirty="0"/>
              <a:t>A) If a highway is built to connect NYC and Buffalo, how many miles would be saved on the trip?</a:t>
            </a:r>
            <a:br>
              <a:rPr lang="en-US" altLang="en-US" sz="4400" dirty="0"/>
            </a:br>
            <a:r>
              <a:rPr lang="en-US" altLang="en-US" sz="4400" dirty="0"/>
              <a:t>B) With gas prices at $3.10 and a vehicle that gets 18 mpg,  how much money would be saved roundtrip, if the new highway was traveled instead of the old route?</a:t>
            </a:r>
          </a:p>
        </p:txBody>
      </p:sp>
    </p:spTree>
    <p:extLst>
      <p:ext uri="{BB962C8B-B14F-4D97-AF65-F5344CB8AC3E}">
        <p14:creationId xmlns:p14="http://schemas.microsoft.com/office/powerpoint/2010/main" val="2239940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273050"/>
            <a:ext cx="8226425" cy="6413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Find length of new highway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0" y="1371600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Buf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622926" y="56229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5799139" y="583723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724400" y="56388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098926" y="60801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grpSp>
        <p:nvGrpSpPr>
          <p:cNvPr id="16408" name="Group 24"/>
          <p:cNvGrpSpPr>
            <a:grpSpLocks/>
          </p:cNvGrpSpPr>
          <p:nvPr/>
        </p:nvGrpSpPr>
        <p:grpSpPr bwMode="auto">
          <a:xfrm>
            <a:off x="1905000" y="914400"/>
            <a:ext cx="4191000" cy="3570288"/>
            <a:chOff x="240" y="576"/>
            <a:chExt cx="2640" cy="2249"/>
          </a:xfrm>
        </p:grpSpPr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 rot="16200000" flipH="1">
              <a:off x="528" y="816"/>
              <a:ext cx="1536" cy="211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488" y="816"/>
              <a:ext cx="8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Albany</a:t>
              </a: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1392" y="2592"/>
              <a:ext cx="13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New York City</a:t>
              </a:r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1968" y="1584"/>
              <a:ext cx="9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170 miles</a:t>
              </a: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672" y="576"/>
              <a:ext cx="9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280 miles</a:t>
              </a: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720" y="1824"/>
              <a:ext cx="3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???</a:t>
              </a:r>
            </a:p>
          </p:txBody>
        </p:sp>
      </p:grp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553200" y="1143001"/>
            <a:ext cx="27432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  <a:r>
              <a:rPr lang="en-US" altLang="en-US" baseline="30000"/>
              <a:t>2</a:t>
            </a:r>
            <a:r>
              <a:rPr lang="en-US" altLang="en-US"/>
              <a:t> + b</a:t>
            </a:r>
            <a:r>
              <a:rPr lang="en-US" altLang="en-US" baseline="30000"/>
              <a:t>2</a:t>
            </a:r>
            <a:r>
              <a:rPr lang="en-US" altLang="en-US"/>
              <a:t> = c</a:t>
            </a:r>
            <a:r>
              <a:rPr lang="en-US" altLang="en-US" baseline="30000"/>
              <a:t>2</a:t>
            </a: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280</a:t>
            </a:r>
            <a:r>
              <a:rPr lang="en-US" altLang="en-US" baseline="30000"/>
              <a:t>2</a:t>
            </a:r>
            <a:r>
              <a:rPr lang="en-US" altLang="en-US"/>
              <a:t>+170</a:t>
            </a:r>
            <a:r>
              <a:rPr lang="en-US" altLang="en-US" baseline="30000"/>
              <a:t>2</a:t>
            </a:r>
            <a:r>
              <a:rPr lang="en-US" altLang="en-US"/>
              <a:t>=c</a:t>
            </a:r>
            <a:r>
              <a:rPr lang="en-US" altLang="en-US" baseline="30000"/>
              <a:t>2</a:t>
            </a: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107300 m= c</a:t>
            </a:r>
            <a:r>
              <a:rPr lang="en-US" altLang="en-US" baseline="30000"/>
              <a:t>2</a:t>
            </a: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16402" name="Object 18"/>
          <p:cNvGraphicFramePr>
            <a:graphicFrameLocks noChangeAspect="1"/>
          </p:cNvGraphicFramePr>
          <p:nvPr/>
        </p:nvGraphicFramePr>
        <p:xfrm>
          <a:off x="6858000" y="2819400"/>
          <a:ext cx="22796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889000" imgH="215900" progId="Equation.DSMT4">
                  <p:embed/>
                </p:oleObj>
              </mc:Choice>
              <mc:Fallback>
                <p:oleObj name="Equation" r:id="rId3" imgW="889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22796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7010400" y="3429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327.566= c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7162801" y="58674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6400800" y="3886200"/>
            <a:ext cx="381000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Did I answer question?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2209800" y="4648200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How many miles would be saved?  </a:t>
            </a:r>
          </a:p>
        </p:txBody>
      </p:sp>
      <p:sp>
        <p:nvSpPr>
          <p:cNvPr id="16407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2441576" y="5181600"/>
            <a:ext cx="8226425" cy="137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Old Distance:  280 + 170 = 450</a:t>
            </a:r>
          </a:p>
          <a:p>
            <a:pPr>
              <a:lnSpc>
                <a:spcPct val="90000"/>
              </a:lnSpc>
            </a:pPr>
            <a:r>
              <a:rPr lang="en-US" altLang="en-US"/>
              <a:t>New Distance:  327.566</a:t>
            </a:r>
          </a:p>
          <a:p>
            <a:pPr>
              <a:lnSpc>
                <a:spcPct val="90000"/>
              </a:lnSpc>
            </a:pPr>
            <a:r>
              <a:rPr lang="en-US" altLang="en-US"/>
              <a:t>Saved Miles:  122.4 or 122 miles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2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90" grpId="0" autoUpdateAnimBg="0"/>
      <p:bldP spid="16395" grpId="0" autoUpdateAnimBg="0"/>
      <p:bldP spid="16397" grpId="0" autoUpdateAnimBg="0"/>
      <p:bldP spid="16396" grpId="0" autoUpdateAnimBg="0"/>
      <p:bldP spid="16398" grpId="0" autoUpdateAnimBg="0"/>
      <p:bldP spid="16401" grpId="0" autoUpdateAnimBg="0"/>
      <p:bldP spid="16403" grpId="0" autoUpdateAnimBg="0"/>
      <p:bldP spid="16404" grpId="0" autoUpdateAnimBg="0"/>
      <p:bldP spid="16405" grpId="0" animBg="1" autoUpdateAnimBg="0"/>
      <p:bldP spid="16406" grpId="0" autoUpdateAnimBg="0"/>
      <p:bldP spid="1640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much money can be saved?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Saved Miles:  122 miles x 2 = 244</a:t>
            </a:r>
          </a:p>
          <a:p>
            <a:r>
              <a:rPr lang="en-US" altLang="en-US"/>
              <a:t>Cost to drive one mile (gas):</a:t>
            </a:r>
          </a:p>
          <a:p>
            <a:r>
              <a:rPr lang="en-US" altLang="en-US"/>
              <a:t>$3.10 divided by 18.  ($0.1722…)</a:t>
            </a:r>
          </a:p>
          <a:p>
            <a:endParaRPr lang="en-US" altLang="en-US"/>
          </a:p>
          <a:p>
            <a:r>
              <a:rPr lang="en-US" altLang="en-US"/>
              <a:t>Cost to drive 244miles</a:t>
            </a:r>
          </a:p>
          <a:p>
            <a:r>
              <a:rPr lang="en-US" altLang="en-US"/>
              <a:t>$ 0.1722 times 244</a:t>
            </a:r>
          </a:p>
          <a:p>
            <a:r>
              <a:rPr lang="en-US" altLang="en-US"/>
              <a:t>Saved:  $42.02</a:t>
            </a:r>
          </a:p>
        </p:txBody>
      </p:sp>
    </p:spTree>
    <p:extLst>
      <p:ext uri="{BB962C8B-B14F-4D97-AF65-F5344CB8AC3E}">
        <p14:creationId xmlns:p14="http://schemas.microsoft.com/office/powerpoint/2010/main" val="27366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Wrapping It UP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The Pythagorean Theorem can be used only on _____triangles.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When should the Pythagorean Theorem be used?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What should be done first when solving a word problem involving the Pythagorean Theorem?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What must be done before writing the answer to a Pythagorean Theorem problem?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Right</a:t>
            </a:r>
          </a:p>
          <a:p>
            <a:endParaRPr lang="en-US" altLang="en-U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When the length of 2 sides are known and the length of 3rd side is needed</a:t>
            </a:r>
          </a:p>
          <a:p>
            <a:endParaRPr lang="en-US" altLang="en-US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Draw  and label triangle</a:t>
            </a:r>
          </a:p>
          <a:p>
            <a:endParaRPr lang="en-US" altLang="en-US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altLang="en-US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Check to see whether the answer should be rounded or not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5258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  <p:bldP spid="1843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en-US" altLang="en-US" sz="3200" b="1">
                <a:latin typeface="Berlin Sans FB Demi" panose="020E0802020502020306" pitchFamily="34" charset="0"/>
              </a:rPr>
              <a:t>Ex: 1 	Figure out which ratio to use.  Find x.  </a:t>
            </a:r>
            <a:r>
              <a:rPr lang="en-US" altLang="en-US" sz="2800" b="1">
                <a:latin typeface="Berlin Sans FB Demi" panose="020E0802020502020306" pitchFamily="34" charset="0"/>
              </a:rPr>
              <a:t>Round to the nearest tenth.</a:t>
            </a:r>
            <a:endParaRPr lang="en-US" altLang="en-US" sz="2800" i="1">
              <a:latin typeface="Berlin Sans FB Demi" panose="020E0802020502020306" pitchFamily="34" charset="0"/>
            </a:endParaRPr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4876800" y="838200"/>
            <a:ext cx="5715000" cy="2514600"/>
            <a:chOff x="2016" y="768"/>
            <a:chExt cx="3600" cy="1584"/>
          </a:xfrm>
        </p:grpSpPr>
        <p:sp>
          <p:nvSpPr>
            <p:cNvPr id="34819" name="AutoShape 3"/>
            <p:cNvSpPr>
              <a:spLocks noChangeArrowheads="1"/>
            </p:cNvSpPr>
            <p:nvPr/>
          </p:nvSpPr>
          <p:spPr bwMode="auto">
            <a:xfrm>
              <a:off x="2736" y="768"/>
              <a:ext cx="2880" cy="1248"/>
            </a:xfrm>
            <a:prstGeom prst="rtTriangle">
              <a:avLst/>
            </a:prstGeom>
            <a:solidFill>
              <a:srgbClr val="FFFF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2736" y="1817"/>
              <a:ext cx="192" cy="192"/>
            </a:xfrm>
            <a:prstGeom prst="rect">
              <a:avLst/>
            </a:prstGeom>
            <a:solidFill>
              <a:srgbClr val="FFFF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4821" name="Object 5"/>
            <p:cNvGraphicFramePr>
              <a:graphicFrameLocks noChangeAspect="1"/>
            </p:cNvGraphicFramePr>
            <p:nvPr/>
          </p:nvGraphicFramePr>
          <p:xfrm>
            <a:off x="2736" y="960"/>
            <a:ext cx="464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Equation" r:id="rId4" imgW="253800" imgH="177480" progId="Equation.3">
                    <p:embed/>
                  </p:oleObj>
                </mc:Choice>
                <mc:Fallback>
                  <p:oleObj name="Equation" r:id="rId4" imgW="2538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960"/>
                          <a:ext cx="464" cy="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2016" y="1152"/>
              <a:ext cx="129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 b="1">
                  <a:solidFill>
                    <a:srgbClr val="0000FF"/>
                  </a:solidFill>
                </a:rPr>
                <a:t>20 m</a:t>
              </a:r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3696" y="1968"/>
              <a:ext cx="43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 b="1">
                  <a:solidFill>
                    <a:srgbClr val="0000FF"/>
                  </a:solidFill>
                </a:rPr>
                <a:t>x</a:t>
              </a:r>
            </a:p>
          </p:txBody>
        </p:sp>
      </p:grpSp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1752601" y="1447800"/>
          <a:ext cx="294957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6" imgW="812520" imgH="393480" progId="Equation.3">
                  <p:embed/>
                </p:oleObj>
              </mc:Choice>
              <mc:Fallback>
                <p:oleObj name="Equation" r:id="rId6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1447800"/>
                        <a:ext cx="2949575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1600200" y="5257801"/>
          <a:ext cx="533400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8" imgW="698400" imgH="177480" progId="Equation.3">
                  <p:embed/>
                </p:oleObj>
              </mc:Choice>
              <mc:Fallback>
                <p:oleObj name="Equation" r:id="rId8" imgW="698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57801"/>
                        <a:ext cx="5334000" cy="135572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943554"/>
              </p:ext>
            </p:extLst>
          </p:nvPr>
        </p:nvGraphicFramePr>
        <p:xfrm>
          <a:off x="1843087" y="3295651"/>
          <a:ext cx="43291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10" imgW="876240" imgH="215640" progId="Equation.3">
                  <p:embed/>
                </p:oleObj>
              </mc:Choice>
              <mc:Fallback>
                <p:oleObj name="Equation" r:id="rId10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7" y="3295651"/>
                        <a:ext cx="43291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44" name="Picture 28" descr="MCj0078717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6314" y="914400"/>
            <a:ext cx="26828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Sine and Cosine Rule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s.small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1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2832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4"/>
            <a:ext cx="12192000" cy="6839156"/>
          </a:xfrm>
        </p:spPr>
      </p:pic>
    </p:spTree>
    <p:extLst>
      <p:ext uri="{BB962C8B-B14F-4D97-AF65-F5344CB8AC3E}">
        <p14:creationId xmlns:p14="http://schemas.microsoft.com/office/powerpoint/2010/main" val="32486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4" y="1066800"/>
            <a:ext cx="8226425" cy="2590800"/>
          </a:xfrm>
        </p:spPr>
        <p:txBody>
          <a:bodyPr/>
          <a:lstStyle/>
          <a:p>
            <a:r>
              <a:rPr lang="en-US" altLang="en-US"/>
              <a:t>When do I need to use</a:t>
            </a:r>
            <a:br>
              <a:rPr lang="en-US" altLang="en-US"/>
            </a:br>
            <a:r>
              <a:rPr lang="en-US" altLang="en-US"/>
              <a:t>the Pythagorean Theorem 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When I know:  length of 2 sides</a:t>
            </a:r>
          </a:p>
          <a:p>
            <a:r>
              <a:rPr lang="en-US" altLang="en-US">
                <a:solidFill>
                  <a:schemeClr val="accent2"/>
                </a:solidFill>
              </a:rPr>
              <a:t>And</a:t>
            </a:r>
          </a:p>
          <a:p>
            <a:r>
              <a:rPr lang="en-US" altLang="en-US">
                <a:solidFill>
                  <a:schemeClr val="accent2"/>
                </a:solidFill>
              </a:rPr>
              <a:t>Need to know: length of 3rd side</a:t>
            </a:r>
          </a:p>
        </p:txBody>
      </p:sp>
    </p:spTree>
    <p:extLst>
      <p:ext uri="{BB962C8B-B14F-4D97-AF65-F5344CB8AC3E}">
        <p14:creationId xmlns:p14="http://schemas.microsoft.com/office/powerpoint/2010/main" val="22363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51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580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78" y="206062"/>
            <a:ext cx="9065652" cy="647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" b="3097"/>
          <a:stretch/>
        </p:blipFill>
        <p:spPr>
          <a:xfrm>
            <a:off x="1712891" y="291633"/>
            <a:ext cx="8770512" cy="64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" b="2355"/>
          <a:stretch/>
        </p:blipFill>
        <p:spPr>
          <a:xfrm>
            <a:off x="2058096" y="257578"/>
            <a:ext cx="8463944" cy="63233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99290" y="3709116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199290" y="4327301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6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b="855"/>
          <a:stretch/>
        </p:blipFill>
        <p:spPr>
          <a:xfrm>
            <a:off x="1712890" y="194394"/>
            <a:ext cx="8783392" cy="63995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67470" y="3696238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967470" y="4301544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01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" b="3464"/>
          <a:stretch/>
        </p:blipFill>
        <p:spPr>
          <a:xfrm>
            <a:off x="1463871" y="244699"/>
            <a:ext cx="8839228" cy="63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140695"/>
            <a:ext cx="8790752" cy="64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47" y="434711"/>
            <a:ext cx="8396035" cy="6272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1853" y="3953814"/>
            <a:ext cx="2472744" cy="1159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9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80" y="153304"/>
            <a:ext cx="8669576" cy="64637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1852" y="3696237"/>
            <a:ext cx="2743201" cy="1107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90800" y="762000"/>
            <a:ext cx="723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00400" y="622300"/>
            <a:ext cx="548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828800" y="584200"/>
            <a:ext cx="845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107406" y="136524"/>
            <a:ext cx="76723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6000" dirty="0">
                <a:solidFill>
                  <a:schemeClr val="accent2"/>
                </a:solidFill>
              </a:rPr>
              <a:t>What is the Pythagorean Theorem?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514600" y="1905000"/>
            <a:ext cx="5105400" cy="3048000"/>
          </a:xfrm>
          <a:prstGeom prst="rtTriangle">
            <a:avLst/>
          </a:prstGeom>
          <a:solidFill>
            <a:schemeClr val="accent2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1905000" y="3276600"/>
            <a:ext cx="4572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4178121" y="5113803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5029200" y="2590800"/>
            <a:ext cx="3810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</a:t>
            </a:r>
          </a:p>
        </p:txBody>
      </p:sp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5943600" y="2590800"/>
          <a:ext cx="4724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762000" imgH="190500" progId="Equation.DSMT4">
                  <p:embed/>
                </p:oleObj>
              </mc:Choice>
              <mc:Fallback>
                <p:oleObj name="Equation" r:id="rId5" imgW="762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90800"/>
                        <a:ext cx="47244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71500" y="5685303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Where a and b are legs and c is the hypotenuse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9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07812843" presetClass="entr" presetSubtype="-118747763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animBg="1"/>
      <p:bldP spid="6151" grpId="0" animBg="1"/>
      <p:bldP spid="6152" grpId="0" animBg="1"/>
      <p:bldP spid="6153" grpId="0" animBg="1"/>
      <p:bldP spid="615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/>
        </p:blipFill>
        <p:spPr>
          <a:xfrm>
            <a:off x="1518704" y="321973"/>
            <a:ext cx="8797273" cy="63741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77318" y="3696238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877318" y="4250029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r="2168"/>
          <a:stretch/>
        </p:blipFill>
        <p:spPr>
          <a:xfrm>
            <a:off x="1918819" y="141668"/>
            <a:ext cx="8487311" cy="6604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06992" y="3784242"/>
            <a:ext cx="757708" cy="862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882722" y="4647126"/>
            <a:ext cx="4224270" cy="96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85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128789"/>
            <a:ext cx="8673444" cy="63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4" y="247330"/>
            <a:ext cx="8731876" cy="63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260761"/>
            <a:ext cx="8897673" cy="6249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2608" y="3799268"/>
            <a:ext cx="2704564" cy="119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705" b="1256"/>
          <a:stretch/>
        </p:blipFill>
        <p:spPr>
          <a:xfrm>
            <a:off x="1011956" y="309093"/>
            <a:ext cx="9651752" cy="59500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81092" y="5306095"/>
            <a:ext cx="3503053" cy="104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47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70" y="380462"/>
            <a:ext cx="9327784" cy="60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0"/>
            <a:ext cx="9903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4" y="197271"/>
            <a:ext cx="9556123" cy="62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Recall – Pythagoras’ Theorem</a:t>
            </a:r>
            <a:endParaRPr lang="en-GB" dirty="0"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38" y="2009104"/>
            <a:ext cx="10495921" cy="3219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1376" y="5289662"/>
            <a:ext cx="9337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 can use Pythagoras’ Theorem to Find the length of the missing side</a:t>
            </a:r>
            <a:endParaRPr lang="en-GB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3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43696" y="233721"/>
            <a:ext cx="9144000" cy="2387600"/>
          </a:xfrm>
        </p:spPr>
        <p:txBody>
          <a:bodyPr/>
          <a:lstStyle/>
          <a:p>
            <a:r>
              <a:rPr lang="en-US" dirty="0" smtClean="0"/>
              <a:t>Now Try The worksheet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 1 – (a) , (b)</a:t>
            </a:r>
          </a:p>
          <a:p>
            <a:r>
              <a:rPr lang="en-US" dirty="0" smtClean="0"/>
              <a:t>Question 2 – (a) , (b)</a:t>
            </a:r>
          </a:p>
          <a:p>
            <a:r>
              <a:rPr lang="en-US" dirty="0" smtClean="0"/>
              <a:t>Question 3 – (a) , (b)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1" y="229688"/>
            <a:ext cx="9346071" cy="662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22" y="1"/>
            <a:ext cx="934080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64440" y="3953815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864440" y="4572000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2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1" y="798490"/>
            <a:ext cx="10357206" cy="43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83" y="592428"/>
            <a:ext cx="9659656" cy="5215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7138" y="5265312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518696" y="5265312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500254" y="5265311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956787" y="5265310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700858" y="5265309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919903" y="5265308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67" y="1056068"/>
            <a:ext cx="8595993" cy="47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"/>
          <a:stretch/>
        </p:blipFill>
        <p:spPr>
          <a:xfrm>
            <a:off x="1691561" y="206062"/>
            <a:ext cx="8952380" cy="65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06" y="95500"/>
            <a:ext cx="8953373" cy="676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60653" y="4056846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160653" y="4662153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936383" y="5151550"/>
            <a:ext cx="3296992" cy="566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78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8" y="217861"/>
            <a:ext cx="9208394" cy="654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1679" y="4559122"/>
            <a:ext cx="4752304" cy="618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841677" y="5177307"/>
            <a:ext cx="5151549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841677" y="5666704"/>
            <a:ext cx="5731099" cy="84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0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66"/>
          <a:stretch/>
        </p:blipFill>
        <p:spPr>
          <a:xfrm>
            <a:off x="0" y="1442433"/>
            <a:ext cx="12096519" cy="34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/>
        </p:blipFill>
        <p:spPr>
          <a:xfrm>
            <a:off x="1799043" y="231820"/>
            <a:ext cx="9263910" cy="6113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99290" y="3709116"/>
            <a:ext cx="64394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199290" y="4255394"/>
            <a:ext cx="643944" cy="551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127418" y="5188040"/>
            <a:ext cx="4986271" cy="1156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7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62"/>
          <a:stretch/>
        </p:blipFill>
        <p:spPr>
          <a:xfrm>
            <a:off x="2177858" y="1262130"/>
            <a:ext cx="7623865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70" b="1"/>
          <a:stretch/>
        </p:blipFill>
        <p:spPr>
          <a:xfrm>
            <a:off x="1368665" y="914399"/>
            <a:ext cx="8277611" cy="52288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4715" y="5499280"/>
            <a:ext cx="6606862" cy="798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8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30" y="486643"/>
            <a:ext cx="9398740" cy="57209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5172" y="5602310"/>
            <a:ext cx="6053070" cy="605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3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183" y="643944"/>
            <a:ext cx="9428949" cy="55946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5749173"/>
            <a:ext cx="4662152" cy="69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9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08" b="1"/>
          <a:stretch/>
        </p:blipFill>
        <p:spPr>
          <a:xfrm>
            <a:off x="1867437" y="583126"/>
            <a:ext cx="8254321" cy="5740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9564" y="5525038"/>
            <a:ext cx="3284113" cy="798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0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31" y="398972"/>
            <a:ext cx="7572776" cy="58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"/>
          <a:stretch/>
        </p:blipFill>
        <p:spPr>
          <a:xfrm>
            <a:off x="1442434" y="190876"/>
            <a:ext cx="9584975" cy="64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94" y="98088"/>
            <a:ext cx="9362910" cy="665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43696" y="233721"/>
            <a:ext cx="9144000" cy="2387600"/>
          </a:xfrm>
        </p:spPr>
        <p:txBody>
          <a:bodyPr/>
          <a:lstStyle/>
          <a:p>
            <a:r>
              <a:rPr lang="en-US" dirty="0" smtClean="0"/>
              <a:t>Now Try The worksheet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 4 – (a) , (b)</a:t>
            </a:r>
          </a:p>
          <a:p>
            <a:r>
              <a:rPr lang="en-US" dirty="0" smtClean="0"/>
              <a:t>Question 5 – (a) , (b)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6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20" y="1249251"/>
            <a:ext cx="11293014" cy="39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34" y="250305"/>
            <a:ext cx="9556125" cy="613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14" y="824247"/>
            <a:ext cx="10907563" cy="43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52" y="579549"/>
            <a:ext cx="11194503" cy="48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700</Words>
  <Application>Microsoft Office PowerPoint</Application>
  <PresentationFormat>Widescreen</PresentationFormat>
  <Paragraphs>140</Paragraphs>
  <Slides>70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Aharoni</vt:lpstr>
      <vt:lpstr>Algerian</vt:lpstr>
      <vt:lpstr>Arial</vt:lpstr>
      <vt:lpstr>Arial Black</vt:lpstr>
      <vt:lpstr>Berlin Sans FB Demi</vt:lpstr>
      <vt:lpstr>Calibri</vt:lpstr>
      <vt:lpstr>Calibri Light</vt:lpstr>
      <vt:lpstr>Wingdings</vt:lpstr>
      <vt:lpstr>Office Theme</vt:lpstr>
      <vt:lpstr>Equation</vt:lpstr>
      <vt:lpstr>Sine and Cosine Rule</vt:lpstr>
      <vt:lpstr>The Pythagorean  Theorem</vt:lpstr>
      <vt:lpstr>When do I need to use the Pythagorean Theorem ?</vt:lpstr>
      <vt:lpstr>PowerPoint Presentation</vt:lpstr>
      <vt:lpstr>Recall – Pythagoras’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a2 + b2 = c2</vt:lpstr>
      <vt:lpstr>Using a2 + b2 = c2</vt:lpstr>
      <vt:lpstr>Applying the Pythagorean Theorem</vt:lpstr>
      <vt:lpstr>A 15 foot ladder leans up against a building.  The foot of the ladder is 5 feet from the base of the building.  How high up the wall, to the nearest foot does the ladder reach?</vt:lpstr>
      <vt:lpstr>Solving the problem</vt:lpstr>
      <vt:lpstr>Tim rode 8 miles due north, then 3 miles due east.  How far, to the nearest mile, is Tim from where he started? </vt:lpstr>
      <vt:lpstr>Solve the problem</vt:lpstr>
      <vt:lpstr>Further Applications</vt:lpstr>
      <vt:lpstr>Draw a picture and solve:</vt:lpstr>
      <vt:lpstr>As seen in the accompanying diagram, a person can travel from NYC to Buffalo by going north 170 miles to Albany and then west 280 miles to Buffalo.  A) If a highway is built to connect NYC and Buffalo, how many miles would be saved on the trip? B) With gas prices at $3.10 and a vehicle that gets 18 mpg,  how much money would be saved roundtrip, if the new highway was traveled instead of the old route?</vt:lpstr>
      <vt:lpstr>Find length of new highway</vt:lpstr>
      <vt:lpstr>How much money can be saved?</vt:lpstr>
      <vt:lpstr>Wrapping It UP</vt:lpstr>
      <vt:lpstr>Ex: 1  Figure out which ratio to use.  Find x.  Round to the nearest tenth.</vt:lpstr>
      <vt:lpstr>Sine and Cosine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Try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Try The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 and Cosine Rule</dc:title>
  <dc:creator>stephan_small</dc:creator>
  <cp:lastModifiedBy>Microsoft</cp:lastModifiedBy>
  <cp:revision>21</cp:revision>
  <dcterms:created xsi:type="dcterms:W3CDTF">2016-12-04T16:33:04Z</dcterms:created>
  <dcterms:modified xsi:type="dcterms:W3CDTF">2018-12-10T23:27:14Z</dcterms:modified>
</cp:coreProperties>
</file>