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8" r:id="rId15"/>
    <p:sldId id="274"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584C914-9402-4FAB-89C2-658EF09AA24C}" type="datetimeFigureOut">
              <a:rPr lang="en-US" smtClean="0"/>
              <a:t>8/9/2014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2C30A33-D9BE-47EE-80C4-F1733FF05D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84C914-9402-4FAB-89C2-658EF09AA24C}"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30A33-D9BE-47EE-80C4-F1733FF05D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84C914-9402-4FAB-89C2-658EF09AA24C}"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30A33-D9BE-47EE-80C4-F1733FF05D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84C914-9402-4FAB-89C2-658EF09AA24C}" type="datetimeFigureOut">
              <a:rPr lang="en-US" smtClean="0"/>
              <a:t>8/9/2014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2C30A33-D9BE-47EE-80C4-F1733FF05D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584C914-9402-4FAB-89C2-658EF09AA24C}" type="datetimeFigureOut">
              <a:rPr lang="en-US" smtClean="0"/>
              <a:t>8/9/2014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2C30A33-D9BE-47EE-80C4-F1733FF05DB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584C914-9402-4FAB-89C2-658EF09AA24C}" type="datetimeFigureOut">
              <a:rPr lang="en-US" smtClean="0"/>
              <a:t>8/9/2014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2C30A33-D9BE-47EE-80C4-F1733FF05D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584C914-9402-4FAB-89C2-658EF09AA24C}" type="datetimeFigureOut">
              <a:rPr lang="en-US" smtClean="0"/>
              <a:t>8/9/2014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2C30A33-D9BE-47EE-80C4-F1733FF05DB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584C914-9402-4FAB-89C2-658EF09AA24C}" type="datetimeFigureOut">
              <a:rPr lang="en-US" smtClean="0"/>
              <a:t>8/9/2014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30A33-D9BE-47EE-80C4-F1733FF05D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84C914-9402-4FAB-89C2-658EF09AA24C}" type="datetimeFigureOut">
              <a:rPr lang="en-US" smtClean="0"/>
              <a:t>8/9/2014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30A33-D9BE-47EE-80C4-F1733FF05D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84C914-9402-4FAB-89C2-658EF09AA24C}" type="datetimeFigureOut">
              <a:rPr lang="en-US" smtClean="0"/>
              <a:t>8/9/2014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30A33-D9BE-47EE-80C4-F1733FF05D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584C914-9402-4FAB-89C2-658EF09AA24C}"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2C30A33-D9BE-47EE-80C4-F1733FF05DB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584C914-9402-4FAB-89C2-658EF09AA24C}" type="datetimeFigureOut">
              <a:rPr lang="en-US" smtClean="0"/>
              <a:t>8/9/2014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2C30A33-D9BE-47EE-80C4-F1733FF05DB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 THEORY</a:t>
            </a:r>
            <a:endParaRPr lang="en-US" dirty="0"/>
          </a:p>
        </p:txBody>
      </p:sp>
      <p:sp>
        <p:nvSpPr>
          <p:cNvPr id="3" name="Subtitle 2"/>
          <p:cNvSpPr>
            <a:spLocks noGrp="1"/>
          </p:cNvSpPr>
          <p:nvPr>
            <p:ph type="subTitle" idx="1"/>
          </p:nvPr>
        </p:nvSpPr>
        <p:spPr/>
        <p:txBody>
          <a:bodyPr/>
          <a:lstStyle/>
          <a:p>
            <a:r>
              <a:rPr lang="en-US" dirty="0" smtClean="0"/>
              <a:t>ROUNDING OFF DECIMAL PLACES</a:t>
            </a:r>
            <a:endParaRPr lang="en-US" dirty="0"/>
          </a:p>
        </p:txBody>
      </p:sp>
    </p:spTree>
    <p:extLst>
      <p:ext uri="{BB962C8B-B14F-4D97-AF65-F5344CB8AC3E}">
        <p14:creationId xmlns:p14="http://schemas.microsoft.com/office/powerpoint/2010/main" val="1180606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666" name="Group 2"/>
          <p:cNvGrpSpPr>
            <a:grpSpLocks/>
          </p:cNvGrpSpPr>
          <p:nvPr/>
        </p:nvGrpSpPr>
        <p:grpSpPr bwMode="auto">
          <a:xfrm>
            <a:off x="381000" y="304800"/>
            <a:ext cx="1524000" cy="1409700"/>
            <a:chOff x="2160" y="816"/>
            <a:chExt cx="2160" cy="2220"/>
          </a:xfrm>
        </p:grpSpPr>
        <p:grpSp>
          <p:nvGrpSpPr>
            <p:cNvPr id="113669" name="Group 3"/>
            <p:cNvGrpSpPr>
              <a:grpSpLocks/>
            </p:cNvGrpSpPr>
            <p:nvPr/>
          </p:nvGrpSpPr>
          <p:grpSpPr bwMode="auto">
            <a:xfrm>
              <a:off x="2880" y="1896"/>
              <a:ext cx="1440" cy="1140"/>
              <a:chOff x="1800" y="1920"/>
              <a:chExt cx="900" cy="960"/>
            </a:xfrm>
          </p:grpSpPr>
          <p:sp>
            <p:nvSpPr>
              <p:cNvPr id="139268" name="AutoShape 4"/>
              <p:cNvSpPr>
                <a:spLocks noChangeArrowheads="1"/>
              </p:cNvSpPr>
              <p:nvPr/>
            </p:nvSpPr>
            <p:spPr bwMode="auto">
              <a:xfrm>
                <a:off x="1800" y="1920"/>
                <a:ext cx="900" cy="960"/>
              </a:xfrm>
              <a:prstGeom prst="flowChartInputOutput">
                <a:avLst/>
              </a:prstGeom>
              <a:solidFill>
                <a:srgbClr val="FFFFFF"/>
              </a:solidFill>
              <a:ln w="9525" algn="ctr">
                <a:solidFill>
                  <a:srgbClr val="CC99FF"/>
                </a:solidFill>
                <a:miter lim="800000"/>
                <a:headEnd/>
                <a:tailEnd/>
              </a:ln>
              <a:effectLst>
                <a:outerShdw dist="53882" dir="2700000" algn="ctr" rotWithShape="0">
                  <a:srgbClr val="9999FF">
                    <a:alpha val="80000"/>
                  </a:srgbClr>
                </a:outerShdw>
              </a:effectLst>
            </p:spPr>
            <p:txBody>
              <a:bodyPr/>
              <a:lstStyle/>
              <a:p>
                <a:pPr>
                  <a:defRPr/>
                </a:pPr>
                <a:endParaRPr lang="en-US"/>
              </a:p>
            </p:txBody>
          </p:sp>
          <p:sp>
            <p:nvSpPr>
              <p:cNvPr id="113672" name="WordArt 5"/>
              <p:cNvSpPr>
                <a:spLocks noChangeArrowheads="1" noChangeShapeType="1" noTextEdit="1"/>
              </p:cNvSpPr>
              <p:nvPr/>
            </p:nvSpPr>
            <p:spPr bwMode="auto">
              <a:xfrm>
                <a:off x="1980" y="1980"/>
                <a:ext cx="460" cy="900"/>
              </a:xfrm>
              <a:prstGeom prst="rect">
                <a:avLst/>
              </a:prstGeom>
            </p:spPr>
            <p:txBody>
              <a:bodyPr wrap="none" fromWordArt="1">
                <a:prstTxWarp prst="textPlain">
                  <a:avLst>
                    <a:gd name="adj" fmla="val 30690"/>
                  </a:avLst>
                </a:prstTxWarp>
              </a:bodyPr>
              <a:lstStyle/>
              <a:p>
                <a:pPr algn="ctr"/>
                <a:r>
                  <a:rPr lang="en-US" sz="3600" kern="10">
                    <a:ln w="952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8</a:t>
                </a:r>
              </a:p>
            </p:txBody>
          </p:sp>
        </p:grpSp>
        <p:sp>
          <p:nvSpPr>
            <p:cNvPr id="113670" name="WordArt 6"/>
            <p:cNvSpPr>
              <a:spLocks noChangeArrowheads="1" noChangeShapeType="1" noTextEdit="1"/>
            </p:cNvSpPr>
            <p:nvPr/>
          </p:nvSpPr>
          <p:spPr bwMode="auto">
            <a:xfrm>
              <a:off x="2160" y="816"/>
              <a:ext cx="1960" cy="1800"/>
            </a:xfrm>
            <a:prstGeom prst="rect">
              <a:avLst/>
            </a:prstGeom>
          </p:spPr>
          <p:txBody>
            <a:bodyPr wrap="none" fromWordArt="1">
              <a:prstTxWarp prst="textCascadeUp">
                <a:avLst>
                  <a:gd name="adj" fmla="val 44444"/>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Worksheet</a:t>
              </a:r>
            </a:p>
          </p:txBody>
        </p:sp>
      </p:grpSp>
      <p:sp>
        <p:nvSpPr>
          <p:cNvPr id="113667" name="Text Box 7"/>
          <p:cNvSpPr txBox="1">
            <a:spLocks noChangeArrowheads="1"/>
          </p:cNvSpPr>
          <p:nvPr/>
        </p:nvSpPr>
        <p:spPr bwMode="auto">
          <a:xfrm>
            <a:off x="381000" y="1852613"/>
            <a:ext cx="861060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sz="2800"/>
          </a:p>
          <a:p>
            <a:pPr eaLnBrk="1" hangingPunct="1"/>
            <a:r>
              <a:rPr lang="en-US" altLang="en-US" sz="2800"/>
              <a:t>	1. 29.8492 to the nearest:</a:t>
            </a:r>
          </a:p>
          <a:p>
            <a:pPr eaLnBrk="1" hangingPunct="1"/>
            <a:r>
              <a:rPr lang="en-US" altLang="en-US" sz="2800"/>
              <a:t>		a. tenths			___________________</a:t>
            </a:r>
          </a:p>
          <a:p>
            <a:pPr eaLnBrk="1" hangingPunct="1"/>
            <a:r>
              <a:rPr lang="en-US" altLang="en-US" sz="2800"/>
              <a:t>		b. ones			___________________</a:t>
            </a:r>
          </a:p>
          <a:p>
            <a:pPr eaLnBrk="1" hangingPunct="1"/>
            <a:r>
              <a:rPr lang="en-US" altLang="en-US" sz="2800"/>
              <a:t>		c. hundredths		___________________</a:t>
            </a:r>
          </a:p>
          <a:p>
            <a:pPr eaLnBrk="1" hangingPunct="1"/>
            <a:r>
              <a:rPr lang="en-US" altLang="en-US" sz="2800"/>
              <a:t>		d. thousandths		___________________</a:t>
            </a:r>
          </a:p>
          <a:p>
            <a:pPr eaLnBrk="1" hangingPunct="1"/>
            <a:r>
              <a:rPr lang="en-US" altLang="en-US" sz="2800"/>
              <a:t>		e. tens			___________________</a:t>
            </a:r>
          </a:p>
          <a:p>
            <a:pPr eaLnBrk="1" hangingPunct="1"/>
            <a:endParaRPr lang="en-US" altLang="en-US"/>
          </a:p>
          <a:p>
            <a:pPr eaLnBrk="1" hangingPunct="1"/>
            <a:r>
              <a:rPr lang="en-US" altLang="en-US"/>
              <a:t>	</a:t>
            </a:r>
          </a:p>
          <a:p>
            <a:pPr eaLnBrk="1" hangingPunct="1"/>
            <a:r>
              <a:rPr lang="en-US" altLang="en-US"/>
              <a:t>	</a:t>
            </a:r>
          </a:p>
        </p:txBody>
      </p:sp>
      <p:sp>
        <p:nvSpPr>
          <p:cNvPr id="113668" name="Rectangle 8"/>
          <p:cNvSpPr>
            <a:spLocks noChangeArrowheads="1"/>
          </p:cNvSpPr>
          <p:nvPr/>
        </p:nvSpPr>
        <p:spPr bwMode="auto">
          <a:xfrm>
            <a:off x="2057400" y="533400"/>
            <a:ext cx="6858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Tx/>
              <a:buAutoNum type="romanUcPeriod"/>
            </a:pPr>
            <a:r>
              <a:rPr lang="en-US" altLang="en-US" sz="2800"/>
              <a:t>Round off the following decimal numbers.</a:t>
            </a:r>
          </a:p>
        </p:txBody>
      </p:sp>
    </p:spTree>
    <p:extLst>
      <p:ext uri="{BB962C8B-B14F-4D97-AF65-F5344CB8AC3E}">
        <p14:creationId xmlns:p14="http://schemas.microsoft.com/office/powerpoint/2010/main" val="171645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152400" y="482600"/>
            <a:ext cx="8763000"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a:t>2. 3.097591 to the nearest:</a:t>
            </a:r>
          </a:p>
          <a:p>
            <a:pPr eaLnBrk="1" hangingPunct="1"/>
            <a:r>
              <a:rPr lang="en-US" altLang="en-US" sz="2800"/>
              <a:t>     a. ones			_______________________</a:t>
            </a:r>
          </a:p>
          <a:p>
            <a:pPr eaLnBrk="1" hangingPunct="1"/>
            <a:r>
              <a:rPr lang="en-US" altLang="en-US" sz="2800"/>
              <a:t>     b. tenths		_______________________</a:t>
            </a:r>
          </a:p>
          <a:p>
            <a:pPr eaLnBrk="1" hangingPunct="1"/>
            <a:r>
              <a:rPr lang="en-US" altLang="en-US" sz="2800"/>
              <a:t>     c. hundredths		_______________________</a:t>
            </a:r>
          </a:p>
          <a:p>
            <a:pPr eaLnBrk="1" hangingPunct="1"/>
            <a:r>
              <a:rPr lang="en-US" altLang="en-US" sz="2800"/>
              <a:t>     d. thousandths	_______________________</a:t>
            </a:r>
          </a:p>
          <a:p>
            <a:pPr eaLnBrk="1" hangingPunct="1"/>
            <a:r>
              <a:rPr lang="en-US" altLang="en-US" sz="2800"/>
              <a:t>     e. ten-thousandths	_______________________</a:t>
            </a:r>
          </a:p>
          <a:p>
            <a:pPr eaLnBrk="1" hangingPunct="1"/>
            <a:endParaRPr lang="en-US" altLang="en-US" sz="2800"/>
          </a:p>
          <a:p>
            <a:pPr eaLnBrk="1" hangingPunct="1"/>
            <a:r>
              <a:rPr lang="en-US" altLang="en-US" sz="2800"/>
              <a:t>3. 6.152292 to the nearest:</a:t>
            </a:r>
          </a:p>
          <a:p>
            <a:pPr eaLnBrk="1" hangingPunct="1"/>
            <a:r>
              <a:rPr lang="en-US" altLang="en-US" sz="2800"/>
              <a:t>    a. ones			______________________</a:t>
            </a:r>
          </a:p>
          <a:p>
            <a:pPr eaLnBrk="1" hangingPunct="1"/>
            <a:r>
              <a:rPr lang="en-US" altLang="en-US" sz="2800"/>
              <a:t>    b. tenths			______________________</a:t>
            </a:r>
          </a:p>
          <a:p>
            <a:pPr eaLnBrk="1" hangingPunct="1"/>
            <a:r>
              <a:rPr lang="en-US" altLang="en-US" sz="2800"/>
              <a:t>    c. hundredths		______________________</a:t>
            </a:r>
          </a:p>
          <a:p>
            <a:pPr eaLnBrk="1" hangingPunct="1"/>
            <a:r>
              <a:rPr lang="en-US" altLang="en-US" sz="2800"/>
              <a:t>    d. thousandths		______________________</a:t>
            </a:r>
          </a:p>
          <a:p>
            <a:pPr eaLnBrk="1" hangingPunct="1"/>
            <a:r>
              <a:rPr lang="en-US" altLang="en-US" sz="2800"/>
              <a:t>    e. ten-thousandths	______________________</a:t>
            </a:r>
          </a:p>
          <a:p>
            <a:pPr eaLnBrk="1" hangingPunct="1"/>
            <a:endParaRPr lang="en-US" altLang="en-US" sz="2800"/>
          </a:p>
        </p:txBody>
      </p:sp>
    </p:spTree>
    <p:extLst>
      <p:ext uri="{BB962C8B-B14F-4D97-AF65-F5344CB8AC3E}">
        <p14:creationId xmlns:p14="http://schemas.microsoft.com/office/powerpoint/2010/main" val="946659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381000" y="228600"/>
            <a:ext cx="8229600" cy="5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a:p>
            <a:pPr eaLnBrk="1" hangingPunct="1"/>
            <a:r>
              <a:rPr lang="en-US" altLang="en-US" sz="2800"/>
              <a:t>4. 10.01856 to the nearest:</a:t>
            </a:r>
          </a:p>
          <a:p>
            <a:pPr eaLnBrk="1" hangingPunct="1"/>
            <a:r>
              <a:rPr lang="en-US" altLang="en-US" sz="2800"/>
              <a:t>       a. ones		    ____________________</a:t>
            </a:r>
          </a:p>
          <a:p>
            <a:pPr eaLnBrk="1" hangingPunct="1"/>
            <a:r>
              <a:rPr lang="en-US" altLang="en-US" sz="2800"/>
              <a:t>       b. tenths		    ____________________</a:t>
            </a:r>
          </a:p>
          <a:p>
            <a:pPr eaLnBrk="1" hangingPunct="1"/>
            <a:r>
              <a:rPr lang="en-US" altLang="en-US" sz="2800"/>
              <a:t>       c. hundredths	    ____________________</a:t>
            </a:r>
          </a:p>
          <a:p>
            <a:pPr eaLnBrk="1" hangingPunct="1"/>
            <a:r>
              <a:rPr lang="en-US" altLang="en-US" sz="2800"/>
              <a:t>       d. thousandths	    ____________________</a:t>
            </a:r>
          </a:p>
          <a:p>
            <a:pPr eaLnBrk="1" hangingPunct="1"/>
            <a:r>
              <a:rPr lang="en-US" altLang="en-US" sz="2800"/>
              <a:t>       e. ten-thousandths	    ____________________</a:t>
            </a:r>
          </a:p>
          <a:p>
            <a:pPr eaLnBrk="1" hangingPunct="1"/>
            <a:endParaRPr lang="en-US" altLang="en-US" sz="2800"/>
          </a:p>
          <a:p>
            <a:pPr eaLnBrk="1" hangingPunct="1"/>
            <a:r>
              <a:rPr lang="en-US" altLang="en-US" sz="2800"/>
              <a:t>5. 123.831408 to the nearest:</a:t>
            </a:r>
          </a:p>
          <a:p>
            <a:pPr eaLnBrk="1" hangingPunct="1"/>
            <a:r>
              <a:rPr lang="en-US" altLang="en-US" sz="2800"/>
              <a:t>       a. ones		   ____________________</a:t>
            </a:r>
          </a:p>
          <a:p>
            <a:pPr eaLnBrk="1" hangingPunct="1"/>
            <a:r>
              <a:rPr lang="en-US" altLang="en-US" sz="2800"/>
              <a:t>       b. tenths		   ____________________</a:t>
            </a:r>
          </a:p>
          <a:p>
            <a:pPr eaLnBrk="1" hangingPunct="1"/>
            <a:r>
              <a:rPr lang="en-US" altLang="en-US" sz="2800"/>
              <a:t>       c. hundredths	   ____________________</a:t>
            </a:r>
          </a:p>
          <a:p>
            <a:pPr eaLnBrk="1" hangingPunct="1"/>
            <a:r>
              <a:rPr lang="en-US" altLang="en-US" sz="2800"/>
              <a:t>       d. thousandths	   ____________________</a:t>
            </a:r>
          </a:p>
          <a:p>
            <a:pPr eaLnBrk="1" hangingPunct="1"/>
            <a:r>
              <a:rPr lang="en-US" altLang="en-US" sz="2800"/>
              <a:t>       e. ten-thousandths	   ____________________</a:t>
            </a:r>
          </a:p>
        </p:txBody>
      </p:sp>
    </p:spTree>
    <p:extLst>
      <p:ext uri="{BB962C8B-B14F-4D97-AF65-F5344CB8AC3E}">
        <p14:creationId xmlns:p14="http://schemas.microsoft.com/office/powerpoint/2010/main" val="2605030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228600" y="228600"/>
            <a:ext cx="8763000"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371600" indent="-4572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a:t>III. Select the best answer.</a:t>
            </a:r>
          </a:p>
          <a:p>
            <a:pPr eaLnBrk="1" hangingPunct="1"/>
            <a:endParaRPr lang="en-US" altLang="en-US" sz="2800"/>
          </a:p>
          <a:p>
            <a:pPr lvl="2" eaLnBrk="1" hangingPunct="1"/>
            <a:r>
              <a:rPr lang="en-US" altLang="en-US" sz="2800"/>
              <a:t>A.	0.4278 rounded to the nearest thousandths</a:t>
            </a:r>
          </a:p>
          <a:p>
            <a:pPr eaLnBrk="1" hangingPunct="1"/>
            <a:r>
              <a:rPr lang="en-US" altLang="en-US" sz="2800"/>
              <a:t>a. 0.462</a:t>
            </a:r>
          </a:p>
          <a:p>
            <a:pPr eaLnBrk="1" hangingPunct="1"/>
            <a:r>
              <a:rPr lang="en-US" altLang="en-US" sz="2800"/>
              <a:t>b. 0.46</a:t>
            </a:r>
          </a:p>
          <a:p>
            <a:pPr eaLnBrk="1" hangingPunct="1"/>
            <a:r>
              <a:rPr lang="en-US" altLang="en-US" sz="2800"/>
              <a:t>c. 0.430</a:t>
            </a:r>
          </a:p>
          <a:p>
            <a:pPr eaLnBrk="1" hangingPunct="1"/>
            <a:r>
              <a:rPr lang="en-US" altLang="en-US" sz="2800"/>
              <a:t>d. 0.464</a:t>
            </a:r>
          </a:p>
          <a:p>
            <a:pPr eaLnBrk="1" hangingPunct="1"/>
            <a:endParaRPr lang="en-US" altLang="en-US" sz="2800"/>
          </a:p>
          <a:p>
            <a:pPr lvl="2" eaLnBrk="1" hangingPunct="1"/>
            <a:r>
              <a:rPr lang="en-US" altLang="en-US" sz="2800"/>
              <a:t>B.	0.0042 rounded to the nearest thousandths</a:t>
            </a:r>
          </a:p>
          <a:p>
            <a:pPr eaLnBrk="1" hangingPunct="1"/>
            <a:r>
              <a:rPr lang="en-US" altLang="en-US" sz="2800"/>
              <a:t>a. 0.003</a:t>
            </a:r>
          </a:p>
          <a:p>
            <a:pPr eaLnBrk="1" hangingPunct="1"/>
            <a:r>
              <a:rPr lang="en-US" altLang="en-US" sz="2800"/>
              <a:t>b. 0.0031</a:t>
            </a:r>
          </a:p>
          <a:p>
            <a:pPr eaLnBrk="1" hangingPunct="1"/>
            <a:r>
              <a:rPr lang="en-US" altLang="en-US" sz="2800"/>
              <a:t>c. 0.004</a:t>
            </a:r>
          </a:p>
          <a:p>
            <a:pPr eaLnBrk="1" hangingPunct="1"/>
            <a:r>
              <a:rPr lang="en-US" altLang="en-US" sz="2800"/>
              <a:t>d. 0.04</a:t>
            </a:r>
          </a:p>
          <a:p>
            <a:pPr eaLnBrk="1" hangingPunct="1"/>
            <a:endParaRPr lang="en-US" altLang="en-US" sz="2800"/>
          </a:p>
        </p:txBody>
      </p:sp>
    </p:spTree>
    <p:extLst>
      <p:ext uri="{BB962C8B-B14F-4D97-AF65-F5344CB8AC3E}">
        <p14:creationId xmlns:p14="http://schemas.microsoft.com/office/powerpoint/2010/main" val="1225574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228600" y="304800"/>
            <a:ext cx="86106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2" eaLnBrk="1" hangingPunct="1"/>
            <a:r>
              <a:rPr lang="en-US" altLang="en-US" sz="2800" dirty="0"/>
              <a:t>C. 0.6354 rounded to the nearest thousandths</a:t>
            </a:r>
          </a:p>
          <a:p>
            <a:pPr eaLnBrk="1" hangingPunct="1"/>
            <a:r>
              <a:rPr lang="en-US" altLang="en-US" sz="2800" dirty="0"/>
              <a:t>a. 0.635</a:t>
            </a:r>
          </a:p>
          <a:p>
            <a:pPr eaLnBrk="1" hangingPunct="1"/>
            <a:r>
              <a:rPr lang="en-US" altLang="en-US" sz="2800" dirty="0"/>
              <a:t>b. 0.6</a:t>
            </a:r>
          </a:p>
          <a:p>
            <a:pPr eaLnBrk="1" hangingPunct="1"/>
            <a:r>
              <a:rPr lang="en-US" altLang="en-US" sz="2800" dirty="0"/>
              <a:t>c. 0.630</a:t>
            </a:r>
          </a:p>
          <a:p>
            <a:pPr eaLnBrk="1" hangingPunct="1"/>
            <a:r>
              <a:rPr lang="en-US" altLang="en-US" sz="2800" dirty="0"/>
              <a:t>d. 0.64</a:t>
            </a:r>
          </a:p>
          <a:p>
            <a:pPr eaLnBrk="1" hangingPunct="1"/>
            <a:endParaRPr lang="en-US" altLang="en-US" sz="2800" dirty="0"/>
          </a:p>
        </p:txBody>
      </p:sp>
      <p:sp>
        <p:nvSpPr>
          <p:cNvPr id="117763" name="Rectangle 3"/>
          <p:cNvSpPr>
            <a:spLocks noChangeArrowheads="1"/>
          </p:cNvSpPr>
          <p:nvPr/>
        </p:nvSpPr>
        <p:spPr bwMode="auto">
          <a:xfrm>
            <a:off x="76200" y="3581400"/>
            <a:ext cx="89154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09538" eaLnBrk="0" hangingPunct="0">
              <a:tabLst>
                <a:tab pos="55563" algn="l"/>
                <a:tab pos="1600200" algn="l"/>
              </a:tabLst>
              <a:defRPr>
                <a:solidFill>
                  <a:schemeClr val="tx1"/>
                </a:solidFill>
                <a:latin typeface="Arial" pitchFamily="34" charset="0"/>
              </a:defRPr>
            </a:lvl1pPr>
            <a:lvl2pPr marL="742950" indent="-285750" eaLnBrk="0" hangingPunct="0">
              <a:tabLst>
                <a:tab pos="55563" algn="l"/>
                <a:tab pos="1600200" algn="l"/>
              </a:tabLst>
              <a:defRPr>
                <a:solidFill>
                  <a:schemeClr val="tx1"/>
                </a:solidFill>
                <a:latin typeface="Arial" pitchFamily="34" charset="0"/>
              </a:defRPr>
            </a:lvl2pPr>
            <a:lvl3pPr marL="339725" eaLnBrk="0" hangingPunct="0">
              <a:tabLst>
                <a:tab pos="55563" algn="l"/>
                <a:tab pos="1600200" algn="l"/>
              </a:tabLst>
              <a:defRPr>
                <a:solidFill>
                  <a:schemeClr val="tx1"/>
                </a:solidFill>
                <a:latin typeface="Arial" pitchFamily="34" charset="0"/>
              </a:defRPr>
            </a:lvl3pPr>
            <a:lvl4pPr marL="1600200" indent="-228600" eaLnBrk="0" hangingPunct="0">
              <a:tabLst>
                <a:tab pos="55563" algn="l"/>
                <a:tab pos="1600200" algn="l"/>
              </a:tabLst>
              <a:defRPr>
                <a:solidFill>
                  <a:schemeClr val="tx1"/>
                </a:solidFill>
                <a:latin typeface="Arial" pitchFamily="34" charset="0"/>
              </a:defRPr>
            </a:lvl4pPr>
            <a:lvl5pPr marL="2057400" indent="-228600" eaLnBrk="0" hangingPunct="0">
              <a:tabLst>
                <a:tab pos="55563" algn="l"/>
                <a:tab pos="1600200" algn="l"/>
              </a:tabLst>
              <a:defRPr>
                <a:solidFill>
                  <a:schemeClr val="tx1"/>
                </a:solidFill>
                <a:latin typeface="Arial" pitchFamily="34" charset="0"/>
              </a:defRPr>
            </a:lvl5pPr>
            <a:lvl6pPr marL="2514600" indent="-228600" eaLnBrk="0" fontAlgn="base" hangingPunct="0">
              <a:spcBef>
                <a:spcPct val="0"/>
              </a:spcBef>
              <a:spcAft>
                <a:spcPct val="0"/>
              </a:spcAft>
              <a:tabLst>
                <a:tab pos="55563" algn="l"/>
                <a:tab pos="1600200" algn="l"/>
              </a:tabLst>
              <a:defRPr>
                <a:solidFill>
                  <a:schemeClr val="tx1"/>
                </a:solidFill>
                <a:latin typeface="Arial" pitchFamily="34" charset="0"/>
              </a:defRPr>
            </a:lvl6pPr>
            <a:lvl7pPr marL="2971800" indent="-228600" eaLnBrk="0" fontAlgn="base" hangingPunct="0">
              <a:spcBef>
                <a:spcPct val="0"/>
              </a:spcBef>
              <a:spcAft>
                <a:spcPct val="0"/>
              </a:spcAft>
              <a:tabLst>
                <a:tab pos="55563" algn="l"/>
                <a:tab pos="1600200" algn="l"/>
              </a:tabLst>
              <a:defRPr>
                <a:solidFill>
                  <a:schemeClr val="tx1"/>
                </a:solidFill>
                <a:latin typeface="Arial" pitchFamily="34" charset="0"/>
              </a:defRPr>
            </a:lvl7pPr>
            <a:lvl8pPr marL="3429000" indent="-228600" eaLnBrk="0" fontAlgn="base" hangingPunct="0">
              <a:spcBef>
                <a:spcPct val="0"/>
              </a:spcBef>
              <a:spcAft>
                <a:spcPct val="0"/>
              </a:spcAft>
              <a:tabLst>
                <a:tab pos="55563" algn="l"/>
                <a:tab pos="1600200" algn="l"/>
              </a:tabLst>
              <a:defRPr>
                <a:solidFill>
                  <a:schemeClr val="tx1"/>
                </a:solidFill>
                <a:latin typeface="Arial" pitchFamily="34" charset="0"/>
              </a:defRPr>
            </a:lvl8pPr>
            <a:lvl9pPr marL="3886200" indent="-228600" eaLnBrk="0" fontAlgn="base" hangingPunct="0">
              <a:spcBef>
                <a:spcPct val="0"/>
              </a:spcBef>
              <a:spcAft>
                <a:spcPct val="0"/>
              </a:spcAft>
              <a:tabLst>
                <a:tab pos="55563" algn="l"/>
                <a:tab pos="1600200" algn="l"/>
              </a:tabLst>
              <a:defRPr>
                <a:solidFill>
                  <a:schemeClr val="tx1"/>
                </a:solidFill>
                <a:latin typeface="Arial" pitchFamily="34" charset="0"/>
              </a:defRPr>
            </a:lvl9pPr>
          </a:lstStyle>
          <a:p>
            <a:pPr lvl="2" eaLnBrk="1" hangingPunct="1"/>
            <a:r>
              <a:rPr lang="en-US" altLang="en-US" sz="2800" dirty="0"/>
              <a:t>D.   0.635`4 rounded to the nearest hundredths</a:t>
            </a:r>
          </a:p>
          <a:p>
            <a:pPr eaLnBrk="1" hangingPunct="1"/>
            <a:r>
              <a:rPr lang="en-US" altLang="en-US" sz="2800" dirty="0"/>
              <a:t>a. 0.635</a:t>
            </a:r>
          </a:p>
          <a:p>
            <a:pPr eaLnBrk="1" hangingPunct="1"/>
            <a:r>
              <a:rPr lang="en-US" altLang="en-US" sz="2800" dirty="0"/>
              <a:t>b. 0.6</a:t>
            </a:r>
          </a:p>
          <a:p>
            <a:pPr eaLnBrk="1" hangingPunct="1"/>
            <a:r>
              <a:rPr lang="en-US" altLang="en-US" sz="2800" dirty="0"/>
              <a:t>c. 0.630</a:t>
            </a:r>
          </a:p>
          <a:p>
            <a:pPr eaLnBrk="1" hangingPunct="1"/>
            <a:r>
              <a:rPr lang="en-US" altLang="en-US" sz="2800" dirty="0"/>
              <a:t>d. 0.64</a:t>
            </a:r>
          </a:p>
          <a:p>
            <a:pPr eaLnBrk="1" hangingPunct="1"/>
            <a:endParaRPr lang="en-US" altLang="en-US" dirty="0"/>
          </a:p>
          <a:p>
            <a:pPr eaLnBrk="1" hangingPunct="1"/>
            <a:r>
              <a:rPr lang="en-US" altLang="en-US" sz="2800" dirty="0"/>
              <a:t>   </a:t>
            </a:r>
          </a:p>
        </p:txBody>
      </p:sp>
    </p:spTree>
    <p:extLst>
      <p:ext uri="{BB962C8B-B14F-4D97-AF65-F5344CB8AC3E}">
        <p14:creationId xmlns:p14="http://schemas.microsoft.com/office/powerpoint/2010/main" val="1041925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ChangeArrowheads="1"/>
          </p:cNvSpPr>
          <p:nvPr/>
        </p:nvSpPr>
        <p:spPr bwMode="auto">
          <a:xfrm>
            <a:off x="221673" y="381000"/>
            <a:ext cx="8769927"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109538" eaLnBrk="0" hangingPunct="0">
              <a:tabLst>
                <a:tab pos="55563" algn="l"/>
                <a:tab pos="1600200" algn="l"/>
              </a:tabLst>
              <a:defRPr>
                <a:solidFill>
                  <a:schemeClr val="tx1"/>
                </a:solidFill>
                <a:latin typeface="Arial" pitchFamily="34" charset="0"/>
              </a:defRPr>
            </a:lvl1pPr>
            <a:lvl2pPr marL="742950" indent="-285750" eaLnBrk="0" hangingPunct="0">
              <a:tabLst>
                <a:tab pos="55563" algn="l"/>
                <a:tab pos="1600200" algn="l"/>
              </a:tabLst>
              <a:defRPr>
                <a:solidFill>
                  <a:schemeClr val="tx1"/>
                </a:solidFill>
                <a:latin typeface="Arial" pitchFamily="34" charset="0"/>
              </a:defRPr>
            </a:lvl2pPr>
            <a:lvl3pPr marL="339725" eaLnBrk="0" hangingPunct="0">
              <a:tabLst>
                <a:tab pos="55563" algn="l"/>
                <a:tab pos="1600200" algn="l"/>
              </a:tabLst>
              <a:defRPr>
                <a:solidFill>
                  <a:schemeClr val="tx1"/>
                </a:solidFill>
                <a:latin typeface="Arial" pitchFamily="34" charset="0"/>
              </a:defRPr>
            </a:lvl3pPr>
            <a:lvl4pPr marL="1600200" indent="-228600" eaLnBrk="0" hangingPunct="0">
              <a:tabLst>
                <a:tab pos="55563" algn="l"/>
                <a:tab pos="1600200" algn="l"/>
              </a:tabLst>
              <a:defRPr>
                <a:solidFill>
                  <a:schemeClr val="tx1"/>
                </a:solidFill>
                <a:latin typeface="Arial" pitchFamily="34" charset="0"/>
              </a:defRPr>
            </a:lvl4pPr>
            <a:lvl5pPr marL="2057400" indent="-228600" eaLnBrk="0" hangingPunct="0">
              <a:tabLst>
                <a:tab pos="55563" algn="l"/>
                <a:tab pos="1600200" algn="l"/>
              </a:tabLst>
              <a:defRPr>
                <a:solidFill>
                  <a:schemeClr val="tx1"/>
                </a:solidFill>
                <a:latin typeface="Arial" pitchFamily="34" charset="0"/>
              </a:defRPr>
            </a:lvl5pPr>
            <a:lvl6pPr marL="2514600" indent="-228600" eaLnBrk="0" fontAlgn="base" hangingPunct="0">
              <a:spcBef>
                <a:spcPct val="0"/>
              </a:spcBef>
              <a:spcAft>
                <a:spcPct val="0"/>
              </a:spcAft>
              <a:tabLst>
                <a:tab pos="55563" algn="l"/>
                <a:tab pos="1600200" algn="l"/>
              </a:tabLst>
              <a:defRPr>
                <a:solidFill>
                  <a:schemeClr val="tx1"/>
                </a:solidFill>
                <a:latin typeface="Arial" pitchFamily="34" charset="0"/>
              </a:defRPr>
            </a:lvl6pPr>
            <a:lvl7pPr marL="2971800" indent="-228600" eaLnBrk="0" fontAlgn="base" hangingPunct="0">
              <a:spcBef>
                <a:spcPct val="0"/>
              </a:spcBef>
              <a:spcAft>
                <a:spcPct val="0"/>
              </a:spcAft>
              <a:tabLst>
                <a:tab pos="55563" algn="l"/>
                <a:tab pos="1600200" algn="l"/>
              </a:tabLst>
              <a:defRPr>
                <a:solidFill>
                  <a:schemeClr val="tx1"/>
                </a:solidFill>
                <a:latin typeface="Arial" pitchFamily="34" charset="0"/>
              </a:defRPr>
            </a:lvl7pPr>
            <a:lvl8pPr marL="3429000" indent="-228600" eaLnBrk="0" fontAlgn="base" hangingPunct="0">
              <a:spcBef>
                <a:spcPct val="0"/>
              </a:spcBef>
              <a:spcAft>
                <a:spcPct val="0"/>
              </a:spcAft>
              <a:tabLst>
                <a:tab pos="55563" algn="l"/>
                <a:tab pos="1600200" algn="l"/>
              </a:tabLst>
              <a:defRPr>
                <a:solidFill>
                  <a:schemeClr val="tx1"/>
                </a:solidFill>
                <a:latin typeface="Arial" pitchFamily="34" charset="0"/>
              </a:defRPr>
            </a:lvl8pPr>
            <a:lvl9pPr marL="3886200" indent="-228600" eaLnBrk="0" fontAlgn="base" hangingPunct="0">
              <a:spcBef>
                <a:spcPct val="0"/>
              </a:spcBef>
              <a:spcAft>
                <a:spcPct val="0"/>
              </a:spcAft>
              <a:tabLst>
                <a:tab pos="55563" algn="l"/>
                <a:tab pos="1600200" algn="l"/>
              </a:tabLst>
              <a:defRPr>
                <a:solidFill>
                  <a:schemeClr val="tx1"/>
                </a:solidFill>
                <a:latin typeface="Arial" pitchFamily="34" charset="0"/>
              </a:defRPr>
            </a:lvl9pPr>
          </a:lstStyle>
          <a:p>
            <a:pPr eaLnBrk="1" hangingPunct="1"/>
            <a:endParaRPr lang="en-US" altLang="en-US" dirty="0"/>
          </a:p>
          <a:p>
            <a:pPr eaLnBrk="1" hangingPunct="1"/>
            <a:r>
              <a:rPr lang="en-US" altLang="en-US" sz="2800" dirty="0"/>
              <a:t>   E.   0.6354 rounded to the nearest tenths</a:t>
            </a:r>
          </a:p>
          <a:p>
            <a:pPr eaLnBrk="1" hangingPunct="1"/>
            <a:r>
              <a:rPr lang="en-US" altLang="en-US" sz="2800" dirty="0"/>
              <a:t>a. 0.635</a:t>
            </a:r>
          </a:p>
          <a:p>
            <a:pPr eaLnBrk="1" hangingPunct="1"/>
            <a:r>
              <a:rPr lang="en-US" altLang="en-US" sz="2800" dirty="0"/>
              <a:t>b. 0.6</a:t>
            </a:r>
          </a:p>
          <a:p>
            <a:pPr eaLnBrk="1" hangingPunct="1"/>
            <a:r>
              <a:rPr lang="en-US" altLang="en-US" sz="2800" dirty="0"/>
              <a:t>c. 0.630</a:t>
            </a:r>
          </a:p>
          <a:p>
            <a:pPr eaLnBrk="1" hangingPunct="1"/>
            <a:r>
              <a:rPr lang="en-US" altLang="en-US" sz="2800" dirty="0"/>
              <a:t>d. 0.64</a:t>
            </a:r>
          </a:p>
        </p:txBody>
      </p:sp>
    </p:spTree>
    <p:extLst>
      <p:ext uri="{BB962C8B-B14F-4D97-AF65-F5344CB8AC3E}">
        <p14:creationId xmlns:p14="http://schemas.microsoft.com/office/powerpoint/2010/main" val="477471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593725" y="112713"/>
            <a:ext cx="2911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18787" name="Text Box 3"/>
          <p:cNvSpPr txBox="1">
            <a:spLocks noChangeArrowheads="1"/>
          </p:cNvSpPr>
          <p:nvPr/>
        </p:nvSpPr>
        <p:spPr bwMode="auto">
          <a:xfrm>
            <a:off x="381000" y="609600"/>
            <a:ext cx="838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ltLang="en-US"/>
          </a:p>
        </p:txBody>
      </p:sp>
      <p:sp>
        <p:nvSpPr>
          <p:cNvPr id="118788" name="Rectangle 4"/>
          <p:cNvSpPr>
            <a:spLocks noChangeArrowheads="1"/>
          </p:cNvSpPr>
          <p:nvPr/>
        </p:nvSpPr>
        <p:spPr bwMode="auto">
          <a:xfrm>
            <a:off x="152400" y="117475"/>
            <a:ext cx="8839200" cy="643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685800" algn="l"/>
              </a:tabLst>
              <a:defRPr>
                <a:solidFill>
                  <a:schemeClr val="tx1"/>
                </a:solidFill>
                <a:latin typeface="Arial" pitchFamily="34" charset="0"/>
              </a:defRPr>
            </a:lvl1pPr>
            <a:lvl2pPr marL="742950" indent="-285750" eaLnBrk="0" hangingPunct="0">
              <a:tabLst>
                <a:tab pos="685800" algn="l"/>
              </a:tabLst>
              <a:defRPr>
                <a:solidFill>
                  <a:schemeClr val="tx1"/>
                </a:solidFill>
                <a:latin typeface="Arial" pitchFamily="34" charset="0"/>
              </a:defRPr>
            </a:lvl2pPr>
            <a:lvl3pPr marL="1143000" indent="-228600" eaLnBrk="0" hangingPunct="0">
              <a:tabLst>
                <a:tab pos="685800" algn="l"/>
              </a:tabLst>
              <a:defRPr>
                <a:solidFill>
                  <a:schemeClr val="tx1"/>
                </a:solidFill>
                <a:latin typeface="Arial" pitchFamily="34" charset="0"/>
              </a:defRPr>
            </a:lvl3pPr>
            <a:lvl4pPr marL="1600200" indent="-228600" eaLnBrk="0" hangingPunct="0">
              <a:tabLst>
                <a:tab pos="685800" algn="l"/>
              </a:tabLst>
              <a:defRPr>
                <a:solidFill>
                  <a:schemeClr val="tx1"/>
                </a:solidFill>
                <a:latin typeface="Arial" pitchFamily="34" charset="0"/>
              </a:defRPr>
            </a:lvl4pPr>
            <a:lvl5pPr marL="2057400" indent="-228600" eaLnBrk="0" hangingPunct="0">
              <a:tabLst>
                <a:tab pos="685800" algn="l"/>
              </a:tabLst>
              <a:defRPr>
                <a:solidFill>
                  <a:schemeClr val="tx1"/>
                </a:solidFill>
                <a:latin typeface="Arial" pitchFamily="34" charset="0"/>
              </a:defRPr>
            </a:lvl5pPr>
            <a:lvl6pPr marL="2514600" indent="-228600" eaLnBrk="0" fontAlgn="base" hangingPunct="0">
              <a:spcBef>
                <a:spcPct val="0"/>
              </a:spcBef>
              <a:spcAft>
                <a:spcPct val="0"/>
              </a:spcAft>
              <a:tabLst>
                <a:tab pos="685800" algn="l"/>
              </a:tabLst>
              <a:defRPr>
                <a:solidFill>
                  <a:schemeClr val="tx1"/>
                </a:solidFill>
                <a:latin typeface="Arial" pitchFamily="34" charset="0"/>
              </a:defRPr>
            </a:lvl6pPr>
            <a:lvl7pPr marL="2971800" indent="-228600" eaLnBrk="0" fontAlgn="base" hangingPunct="0">
              <a:spcBef>
                <a:spcPct val="0"/>
              </a:spcBef>
              <a:spcAft>
                <a:spcPct val="0"/>
              </a:spcAft>
              <a:tabLst>
                <a:tab pos="685800" algn="l"/>
              </a:tabLst>
              <a:defRPr>
                <a:solidFill>
                  <a:schemeClr val="tx1"/>
                </a:solidFill>
                <a:latin typeface="Arial" pitchFamily="34" charset="0"/>
              </a:defRPr>
            </a:lvl7pPr>
            <a:lvl8pPr marL="3429000" indent="-228600" eaLnBrk="0" fontAlgn="base" hangingPunct="0">
              <a:spcBef>
                <a:spcPct val="0"/>
              </a:spcBef>
              <a:spcAft>
                <a:spcPct val="0"/>
              </a:spcAft>
              <a:tabLst>
                <a:tab pos="685800" algn="l"/>
              </a:tabLst>
              <a:defRPr>
                <a:solidFill>
                  <a:schemeClr val="tx1"/>
                </a:solidFill>
                <a:latin typeface="Arial" pitchFamily="34" charset="0"/>
              </a:defRPr>
            </a:lvl8pPr>
            <a:lvl9pPr marL="3886200" indent="-228600" eaLnBrk="0" fontAlgn="base" hangingPunct="0">
              <a:spcBef>
                <a:spcPct val="0"/>
              </a:spcBef>
              <a:spcAft>
                <a:spcPct val="0"/>
              </a:spcAft>
              <a:tabLst>
                <a:tab pos="685800" algn="l"/>
              </a:tabLst>
              <a:defRPr>
                <a:solidFill>
                  <a:schemeClr val="tx1"/>
                </a:solidFill>
                <a:latin typeface="Arial" pitchFamily="34" charset="0"/>
              </a:defRPr>
            </a:lvl9pPr>
          </a:lstStyle>
          <a:p>
            <a:pPr eaLnBrk="1" hangingPunct="1"/>
            <a:r>
              <a:rPr lang="en-US" altLang="en-US" sz="2800"/>
              <a:t>IV. Answer the following with TRUE or FALSE.</a:t>
            </a:r>
          </a:p>
          <a:p>
            <a:pPr eaLnBrk="1" hangingPunct="1"/>
            <a:endParaRPr lang="en-US" altLang="en-US" sz="2800"/>
          </a:p>
          <a:p>
            <a:pPr eaLnBrk="1" hangingPunct="1"/>
            <a:r>
              <a:rPr lang="en-US" altLang="en-US" sz="2800"/>
              <a:t>________________ 1. 0.32 rounded to the nearest 						tenths is 0.3.</a:t>
            </a:r>
          </a:p>
          <a:p>
            <a:pPr eaLnBrk="1" hangingPunct="1"/>
            <a:endParaRPr lang="en-US" altLang="en-US" sz="2000"/>
          </a:p>
          <a:p>
            <a:pPr eaLnBrk="1" hangingPunct="1"/>
            <a:r>
              <a:rPr lang="en-US" altLang="en-US" sz="2800"/>
              <a:t>________________ 2. 0.084 rounded to the nearest 					hundredths is 0.09.</a:t>
            </a:r>
          </a:p>
          <a:p>
            <a:pPr eaLnBrk="1" hangingPunct="1"/>
            <a:endParaRPr lang="en-US" altLang="en-US" sz="2000"/>
          </a:p>
          <a:p>
            <a:pPr eaLnBrk="1" hangingPunct="1"/>
            <a:r>
              <a:rPr lang="en-US" altLang="en-US" sz="2800"/>
              <a:t>________________3. 0.483 rounded to the nearest 					thousandths is 0.048.</a:t>
            </a:r>
          </a:p>
          <a:p>
            <a:pPr eaLnBrk="1" hangingPunct="1"/>
            <a:endParaRPr lang="en-US" altLang="en-US" sz="2000"/>
          </a:p>
          <a:p>
            <a:pPr eaLnBrk="1" hangingPunct="1"/>
            <a:r>
              <a:rPr lang="en-US" altLang="en-US" sz="2800"/>
              <a:t>________________4. 0.075 rounded to the nearest 					hundredths is 0.06.</a:t>
            </a:r>
          </a:p>
          <a:p>
            <a:pPr eaLnBrk="1" hangingPunct="1"/>
            <a:endParaRPr lang="en-US" altLang="en-US" sz="2000"/>
          </a:p>
          <a:p>
            <a:pPr eaLnBrk="1" hangingPunct="1"/>
            <a:r>
              <a:rPr lang="en-US" altLang="en-US" sz="2800"/>
              <a:t>________________5. 0.375 rounded to the nearest 					tenths is 0.4.</a:t>
            </a:r>
          </a:p>
        </p:txBody>
      </p:sp>
    </p:spTree>
    <p:extLst>
      <p:ext uri="{BB962C8B-B14F-4D97-AF65-F5344CB8AC3E}">
        <p14:creationId xmlns:p14="http://schemas.microsoft.com/office/powerpoint/2010/main" val="3792966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152400" y="0"/>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800"/>
              <a:t>V. Round each of the following by completing the tables. Number 1 serves as an example.</a:t>
            </a:r>
            <a:r>
              <a:rPr lang="en-US" altLang="en-US"/>
              <a:t> </a:t>
            </a:r>
          </a:p>
        </p:txBody>
      </p:sp>
      <p:graphicFrame>
        <p:nvGraphicFramePr>
          <p:cNvPr id="145411" name="Group 3"/>
          <p:cNvGraphicFramePr>
            <a:graphicFrameLocks noGrp="1"/>
          </p:cNvGraphicFramePr>
          <p:nvPr/>
        </p:nvGraphicFramePr>
        <p:xfrm>
          <a:off x="152400" y="914400"/>
          <a:ext cx="8839200" cy="5303834"/>
        </p:xfrm>
        <a:graphic>
          <a:graphicData uri="http://schemas.openxmlformats.org/drawingml/2006/table">
            <a:tbl>
              <a:tblPr/>
              <a:tblGrid>
                <a:gridCol w="1828800"/>
                <a:gridCol w="1143000"/>
                <a:gridCol w="1828800"/>
                <a:gridCol w="1905000"/>
                <a:gridCol w="2133600"/>
              </a:tblGrid>
              <a:tr h="457227">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Decimals</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Round to the nearest</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823009">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Tenths</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Hundredths</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Thousandths</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Ten Thousandths</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0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Example:</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1. 0.89432</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0.9</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0.89</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0.894</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0.8943</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2. 5.09998</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3. 2.96425</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4. 5.2358</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5. 5.39485</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6. 0.86302</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7. 28154</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8. 42356</a:t>
                      </a:r>
                      <a:endParaRPr kumimoji="0" lang="en-US" sz="2400" b="0" i="0" u="none" strike="noStrike" cap="none" normalizeH="0" baseline="0" smtClean="0">
                        <a:ln>
                          <a:noFill/>
                        </a:ln>
                        <a:solidFill>
                          <a:schemeClr val="tx1"/>
                        </a:solidFill>
                        <a:effectLst/>
                        <a:latin typeface="Arial"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51405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434" name="Group 2"/>
          <p:cNvGraphicFramePr>
            <a:graphicFrameLocks noGrp="1"/>
          </p:cNvGraphicFramePr>
          <p:nvPr/>
        </p:nvGraphicFramePr>
        <p:xfrm>
          <a:off x="152400" y="304800"/>
          <a:ext cx="8839200" cy="3200400"/>
        </p:xfrm>
        <a:graphic>
          <a:graphicData uri="http://schemas.openxmlformats.org/drawingml/2006/table">
            <a:tbl>
              <a:tblPr/>
              <a:tblGrid>
                <a:gridCol w="1828800"/>
                <a:gridCol w="1143000"/>
                <a:gridCol w="1828800"/>
                <a:gridCol w="1905000"/>
                <a:gridCol w="2133600"/>
              </a:tblGrid>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9. 2.38425</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10. 0.56893</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11. 2.9625</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12. 62.84213</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13. 29.04347</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14. 85.42998</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15. 1539485</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89862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WordArt 2"/>
          <p:cNvSpPr>
            <a:spLocks noChangeArrowheads="1" noChangeShapeType="1" noTextEdit="1"/>
          </p:cNvSpPr>
          <p:nvPr/>
        </p:nvSpPr>
        <p:spPr bwMode="auto">
          <a:xfrm>
            <a:off x="3467100" y="228600"/>
            <a:ext cx="2171700" cy="342900"/>
          </a:xfrm>
          <a:prstGeom prst="rect">
            <a:avLst/>
          </a:prstGeom>
        </p:spPr>
        <p:txBody>
          <a:bodyPr wrap="none" fromWordArt="1">
            <a:prstTxWarp prst="textChevron">
              <a:avLst>
                <a:gd name="adj" fmla="val 25000"/>
              </a:avLst>
            </a:prstTxWarp>
          </a:bodyPr>
          <a:lstStyle/>
          <a:p>
            <a:pPr algn="ctr"/>
            <a:r>
              <a:rPr lang="en-US" sz="3600" kern="10">
                <a:ln w="12700">
                  <a:solidFill>
                    <a:srgbClr val="C0C0C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FUN WITH MATH!!!</a:t>
            </a:r>
          </a:p>
        </p:txBody>
      </p:sp>
      <p:sp>
        <p:nvSpPr>
          <p:cNvPr id="121859" name="Text Box 3"/>
          <p:cNvSpPr txBox="1">
            <a:spLocks noChangeArrowheads="1"/>
          </p:cNvSpPr>
          <p:nvPr/>
        </p:nvSpPr>
        <p:spPr bwMode="auto">
          <a:xfrm>
            <a:off x="381000" y="912813"/>
            <a:ext cx="84582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a:t> I.	Find the answer by rounding off to the nearest place value indicated. Draw a line to the correct rounded number. Each line will pass through a letter. Write the letter next to the rounded number.</a:t>
            </a:r>
          </a:p>
        </p:txBody>
      </p:sp>
      <p:sp>
        <p:nvSpPr>
          <p:cNvPr id="121860" name="Text Box 4"/>
          <p:cNvSpPr txBox="1">
            <a:spLocks noChangeArrowheads="1"/>
          </p:cNvSpPr>
          <p:nvPr/>
        </p:nvSpPr>
        <p:spPr bwMode="auto">
          <a:xfrm>
            <a:off x="76200" y="2079625"/>
            <a:ext cx="6781800"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200" b="1"/>
              <a:t>ONES</a:t>
            </a:r>
            <a:endParaRPr lang="en-US" altLang="en-US" sz="1200"/>
          </a:p>
          <a:p>
            <a:pPr eaLnBrk="1" hangingPunct="1"/>
            <a:r>
              <a:rPr lang="en-US" altLang="en-US" sz="1200"/>
              <a:t>1.6                ●			●	1.63	__________</a:t>
            </a:r>
          </a:p>
          <a:p>
            <a:pPr eaLnBrk="1" hangingPunct="1"/>
            <a:r>
              <a:rPr lang="en-US" altLang="en-US" sz="1200"/>
              <a:t>5.38              ●			●	3.4	__________</a:t>
            </a:r>
          </a:p>
          <a:p>
            <a:pPr eaLnBrk="1" hangingPunct="1"/>
            <a:r>
              <a:rPr lang="en-US" altLang="en-US" sz="1200"/>
              <a:t>52.52            ●			●	2	__________</a:t>
            </a:r>
          </a:p>
          <a:p>
            <a:pPr eaLnBrk="1" hangingPunct="1"/>
            <a:r>
              <a:rPr lang="en-US" altLang="en-US" sz="1200" b="1"/>
              <a:t>TENTHS</a:t>
            </a:r>
            <a:endParaRPr lang="en-US" altLang="en-US" sz="1200"/>
          </a:p>
          <a:p>
            <a:pPr eaLnBrk="1" hangingPunct="1"/>
            <a:r>
              <a:rPr lang="en-US" altLang="en-US" sz="1200"/>
              <a:t>0.45              ●			●	3.433	__________</a:t>
            </a:r>
          </a:p>
          <a:p>
            <a:pPr eaLnBrk="1" hangingPunct="1"/>
            <a:r>
              <a:rPr lang="en-US" altLang="en-US" sz="1200"/>
              <a:t>3.421            ●			●	53	__________</a:t>
            </a:r>
          </a:p>
          <a:p>
            <a:pPr eaLnBrk="1" hangingPunct="1"/>
            <a:r>
              <a:rPr lang="en-US" altLang="en-US" sz="1200"/>
              <a:t>12.76            ●			●	0.35	__________</a:t>
            </a:r>
          </a:p>
          <a:p>
            <a:pPr eaLnBrk="1" hangingPunct="1"/>
            <a:r>
              <a:rPr lang="en-US" altLang="en-US" sz="1200"/>
              <a:t>88.55            ●			●	5	__________</a:t>
            </a:r>
            <a:endParaRPr lang="en-US" altLang="en-US" sz="1200" b="1"/>
          </a:p>
          <a:p>
            <a:pPr eaLnBrk="1" hangingPunct="1"/>
            <a:r>
              <a:rPr lang="en-US" altLang="en-US" sz="1200" b="1"/>
              <a:t>HUNDREDTHS</a:t>
            </a:r>
            <a:endParaRPr lang="en-US" altLang="en-US" sz="1200"/>
          </a:p>
          <a:p>
            <a:pPr eaLnBrk="1" hangingPunct="1"/>
            <a:r>
              <a:rPr lang="en-US" altLang="en-US" sz="1200"/>
              <a:t>0.345            ●			●	12.8	__________</a:t>
            </a:r>
          </a:p>
          <a:p>
            <a:pPr eaLnBrk="1" hangingPunct="1"/>
            <a:r>
              <a:rPr lang="en-US" altLang="en-US" sz="1200"/>
              <a:t>1.634            ●			●	0.044	__________</a:t>
            </a:r>
          </a:p>
          <a:p>
            <a:pPr eaLnBrk="1" hangingPunct="1"/>
            <a:r>
              <a:rPr lang="en-US" altLang="en-US" sz="1200"/>
              <a:t>13.479          ●			●	0.5	__________</a:t>
            </a:r>
          </a:p>
          <a:p>
            <a:pPr eaLnBrk="1" hangingPunct="1"/>
            <a:r>
              <a:rPr lang="en-US" altLang="en-US" sz="1200"/>
              <a:t>201.045        ●			●	11.68	__________</a:t>
            </a:r>
          </a:p>
          <a:p>
            <a:pPr eaLnBrk="1" hangingPunct="1"/>
            <a:r>
              <a:rPr lang="en-US" altLang="en-US" sz="1200"/>
              <a:t>11.677          ●			●	16.778	__________</a:t>
            </a:r>
            <a:endParaRPr lang="en-US" altLang="en-US" sz="1200" b="1"/>
          </a:p>
          <a:p>
            <a:pPr eaLnBrk="1" hangingPunct="1"/>
            <a:r>
              <a:rPr lang="en-US" altLang="en-US" sz="1200" b="1"/>
              <a:t>THOUSANDTHS</a:t>
            </a:r>
            <a:endParaRPr lang="en-US" altLang="en-US" sz="1200"/>
          </a:p>
          <a:p>
            <a:pPr eaLnBrk="1" hangingPunct="1"/>
            <a:r>
              <a:rPr lang="en-US" altLang="en-US" sz="1200"/>
              <a:t>0.0437          ●			●	88.6	__________</a:t>
            </a:r>
          </a:p>
          <a:p>
            <a:pPr eaLnBrk="1" hangingPunct="1"/>
            <a:r>
              <a:rPr lang="en-US" altLang="en-US" sz="1200"/>
              <a:t>3.4325          ●			●	105.312	__________</a:t>
            </a:r>
          </a:p>
          <a:p>
            <a:pPr eaLnBrk="1" hangingPunct="1"/>
            <a:r>
              <a:rPr lang="en-US" altLang="en-US" sz="1200"/>
              <a:t>16.7777        ●			●	13.48	__________</a:t>
            </a:r>
          </a:p>
          <a:p>
            <a:pPr eaLnBrk="1" hangingPunct="1"/>
            <a:r>
              <a:rPr lang="en-US" altLang="en-US" sz="1200"/>
              <a:t>23.40092      ●			●	23.401	__________</a:t>
            </a:r>
          </a:p>
          <a:p>
            <a:pPr eaLnBrk="1" hangingPunct="1"/>
            <a:r>
              <a:rPr lang="en-US" altLang="en-US" sz="1200"/>
              <a:t>105.31238    ●			●	201.05	__________</a:t>
            </a:r>
          </a:p>
          <a:p>
            <a:pPr eaLnBrk="1" hangingPunct="1">
              <a:spcBef>
                <a:spcPct val="50000"/>
              </a:spcBef>
            </a:pPr>
            <a:endParaRPr lang="en-US" altLang="en-US" sz="1400"/>
          </a:p>
        </p:txBody>
      </p:sp>
      <p:sp>
        <p:nvSpPr>
          <p:cNvPr id="121861" name="Rectangle 5"/>
          <p:cNvSpPr>
            <a:spLocks noChangeArrowheads="1"/>
          </p:cNvSpPr>
          <p:nvPr/>
        </p:nvSpPr>
        <p:spPr bwMode="auto">
          <a:xfrm>
            <a:off x="3162300" y="3048000"/>
            <a:ext cx="342900" cy="228600"/>
          </a:xfrm>
          <a:prstGeom prst="rect">
            <a:avLst/>
          </a:prstGeom>
          <a:solidFill>
            <a:srgbClr val="99CCFF"/>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T</a:t>
            </a:r>
          </a:p>
        </p:txBody>
      </p:sp>
      <p:sp>
        <p:nvSpPr>
          <p:cNvPr id="121862" name="Rectangle 6"/>
          <p:cNvSpPr>
            <a:spLocks noChangeArrowheads="1"/>
          </p:cNvSpPr>
          <p:nvPr/>
        </p:nvSpPr>
        <p:spPr bwMode="auto">
          <a:xfrm>
            <a:off x="1905000" y="3276600"/>
            <a:ext cx="342900" cy="250825"/>
          </a:xfrm>
          <a:prstGeom prst="rect">
            <a:avLst/>
          </a:prstGeom>
          <a:solidFill>
            <a:srgbClr val="CCFFCC"/>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V</a:t>
            </a:r>
          </a:p>
        </p:txBody>
      </p:sp>
      <p:sp>
        <p:nvSpPr>
          <p:cNvPr id="121863" name="Rectangle 7"/>
          <p:cNvSpPr>
            <a:spLocks noChangeArrowheads="1"/>
          </p:cNvSpPr>
          <p:nvPr/>
        </p:nvSpPr>
        <p:spPr bwMode="auto">
          <a:xfrm>
            <a:off x="2705100" y="2727325"/>
            <a:ext cx="342900" cy="228600"/>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E</a:t>
            </a:r>
          </a:p>
        </p:txBody>
      </p:sp>
      <p:sp>
        <p:nvSpPr>
          <p:cNvPr id="121864" name="Rectangle 8"/>
          <p:cNvSpPr>
            <a:spLocks noChangeArrowheads="1"/>
          </p:cNvSpPr>
          <p:nvPr/>
        </p:nvSpPr>
        <p:spPr bwMode="auto">
          <a:xfrm>
            <a:off x="3390900" y="2362200"/>
            <a:ext cx="342900" cy="250825"/>
          </a:xfrm>
          <a:prstGeom prst="rect">
            <a:avLst/>
          </a:prstGeom>
          <a:solidFill>
            <a:srgbClr val="FFCC99"/>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H</a:t>
            </a:r>
          </a:p>
        </p:txBody>
      </p:sp>
      <p:sp>
        <p:nvSpPr>
          <p:cNvPr id="121865" name="Rectangle 9"/>
          <p:cNvSpPr>
            <a:spLocks noChangeArrowheads="1"/>
          </p:cNvSpPr>
          <p:nvPr/>
        </p:nvSpPr>
        <p:spPr bwMode="auto">
          <a:xfrm>
            <a:off x="2727325" y="3184525"/>
            <a:ext cx="320675" cy="228600"/>
          </a:xfrm>
          <a:prstGeom prst="rect">
            <a:avLst/>
          </a:prstGeom>
          <a:solidFill>
            <a:srgbClr val="CCFFFF"/>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W</a:t>
            </a:r>
          </a:p>
          <a:p>
            <a:pPr eaLnBrk="1" hangingPunct="1"/>
            <a:endParaRPr lang="en-US" altLang="en-US" sz="1100"/>
          </a:p>
        </p:txBody>
      </p:sp>
      <p:sp>
        <p:nvSpPr>
          <p:cNvPr id="121866" name="Rectangle 10"/>
          <p:cNvSpPr>
            <a:spLocks noChangeArrowheads="1"/>
          </p:cNvSpPr>
          <p:nvPr/>
        </p:nvSpPr>
        <p:spPr bwMode="auto">
          <a:xfrm>
            <a:off x="2019300" y="2384425"/>
            <a:ext cx="342900" cy="258763"/>
          </a:xfrm>
          <a:prstGeom prst="rect">
            <a:avLst/>
          </a:prstGeom>
          <a:solidFill>
            <a:srgbClr val="FF99CC"/>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G</a:t>
            </a:r>
          </a:p>
        </p:txBody>
      </p:sp>
      <p:sp>
        <p:nvSpPr>
          <p:cNvPr id="121867" name="Rectangle 11"/>
          <p:cNvSpPr>
            <a:spLocks noChangeArrowheads="1"/>
          </p:cNvSpPr>
          <p:nvPr/>
        </p:nvSpPr>
        <p:spPr bwMode="auto">
          <a:xfrm>
            <a:off x="3276600" y="3848100"/>
            <a:ext cx="342900" cy="228600"/>
          </a:xfrm>
          <a:prstGeom prst="rect">
            <a:avLst/>
          </a:prstGeom>
          <a:solidFill>
            <a:srgbClr val="993366"/>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E</a:t>
            </a:r>
            <a:endParaRPr lang="en-US" altLang="en-US"/>
          </a:p>
        </p:txBody>
      </p:sp>
      <p:sp>
        <p:nvSpPr>
          <p:cNvPr id="121868" name="Rectangle 12"/>
          <p:cNvSpPr>
            <a:spLocks noChangeArrowheads="1"/>
          </p:cNvSpPr>
          <p:nvPr/>
        </p:nvSpPr>
        <p:spPr bwMode="auto">
          <a:xfrm>
            <a:off x="2133600" y="5448300"/>
            <a:ext cx="342900" cy="250825"/>
          </a:xfrm>
          <a:prstGeom prst="rect">
            <a:avLst/>
          </a:prstGeom>
          <a:solidFill>
            <a:srgbClr val="33CCCC"/>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N</a:t>
            </a:r>
            <a:endParaRPr lang="en-US" altLang="en-US"/>
          </a:p>
        </p:txBody>
      </p:sp>
      <p:sp>
        <p:nvSpPr>
          <p:cNvPr id="121869" name="Rectangle 13"/>
          <p:cNvSpPr>
            <a:spLocks noChangeArrowheads="1"/>
          </p:cNvSpPr>
          <p:nvPr/>
        </p:nvSpPr>
        <p:spPr bwMode="auto">
          <a:xfrm>
            <a:off x="1905000" y="3841750"/>
            <a:ext cx="342900" cy="234950"/>
          </a:xfrm>
          <a:prstGeom prst="rect">
            <a:avLst/>
          </a:prstGeom>
          <a:solidFill>
            <a:srgbClr val="CC99FF"/>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T</a:t>
            </a:r>
            <a:endParaRPr lang="en-US" altLang="en-US"/>
          </a:p>
        </p:txBody>
      </p:sp>
      <p:sp>
        <p:nvSpPr>
          <p:cNvPr id="121870" name="Rectangle 14"/>
          <p:cNvSpPr>
            <a:spLocks noChangeArrowheads="1"/>
          </p:cNvSpPr>
          <p:nvPr/>
        </p:nvSpPr>
        <p:spPr bwMode="auto">
          <a:xfrm>
            <a:off x="3276600" y="4991100"/>
            <a:ext cx="342900" cy="228600"/>
          </a:xfrm>
          <a:prstGeom prst="rect">
            <a:avLst/>
          </a:prstGeom>
          <a:solidFill>
            <a:srgbClr val="3333CC"/>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a:t>O</a:t>
            </a:r>
            <a:endParaRPr lang="en-US" altLang="en-US"/>
          </a:p>
        </p:txBody>
      </p:sp>
      <p:sp>
        <p:nvSpPr>
          <p:cNvPr id="121871" name="Rectangle 15"/>
          <p:cNvSpPr>
            <a:spLocks noChangeArrowheads="1"/>
          </p:cNvSpPr>
          <p:nvPr/>
        </p:nvSpPr>
        <p:spPr bwMode="auto">
          <a:xfrm>
            <a:off x="2362200" y="4054475"/>
            <a:ext cx="342900" cy="241300"/>
          </a:xfrm>
          <a:prstGeom prst="rect">
            <a:avLst/>
          </a:prstGeom>
          <a:solidFill>
            <a:srgbClr val="C0C0C0"/>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O</a:t>
            </a:r>
            <a:endParaRPr lang="en-US" altLang="en-US"/>
          </a:p>
        </p:txBody>
      </p:sp>
      <p:sp>
        <p:nvSpPr>
          <p:cNvPr id="121872" name="Rectangle 16"/>
          <p:cNvSpPr>
            <a:spLocks noChangeArrowheads="1"/>
          </p:cNvSpPr>
          <p:nvPr/>
        </p:nvSpPr>
        <p:spPr bwMode="auto">
          <a:xfrm>
            <a:off x="2819400" y="4191000"/>
            <a:ext cx="342900" cy="342900"/>
          </a:xfrm>
          <a:prstGeom prst="rect">
            <a:avLst/>
          </a:prstGeom>
          <a:solidFill>
            <a:srgbClr val="00CCFF"/>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200"/>
              <a:t>L</a:t>
            </a:r>
            <a:endParaRPr lang="en-US" altLang="en-US"/>
          </a:p>
        </p:txBody>
      </p:sp>
      <p:sp>
        <p:nvSpPr>
          <p:cNvPr id="121873" name="Rectangle 17"/>
          <p:cNvSpPr>
            <a:spLocks noChangeArrowheads="1"/>
          </p:cNvSpPr>
          <p:nvPr/>
        </p:nvSpPr>
        <p:spPr bwMode="auto">
          <a:xfrm>
            <a:off x="2590800" y="5562600"/>
            <a:ext cx="342900" cy="228600"/>
          </a:xfrm>
          <a:prstGeom prst="rect">
            <a:avLst/>
          </a:prstGeom>
          <a:solidFill>
            <a:srgbClr val="808080"/>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H</a:t>
            </a:r>
            <a:endParaRPr lang="en-US" altLang="en-US"/>
          </a:p>
        </p:txBody>
      </p:sp>
      <p:sp>
        <p:nvSpPr>
          <p:cNvPr id="121874" name="Rectangle 18"/>
          <p:cNvSpPr>
            <a:spLocks noChangeArrowheads="1"/>
          </p:cNvSpPr>
          <p:nvPr/>
        </p:nvSpPr>
        <p:spPr bwMode="auto">
          <a:xfrm>
            <a:off x="1905000" y="5197475"/>
            <a:ext cx="342900" cy="250825"/>
          </a:xfrm>
          <a:prstGeom prst="rect">
            <a:avLst/>
          </a:prstGeom>
          <a:solidFill>
            <a:srgbClr val="FF00FF"/>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M</a:t>
            </a:r>
            <a:endParaRPr lang="en-US" altLang="en-US"/>
          </a:p>
        </p:txBody>
      </p:sp>
      <p:sp>
        <p:nvSpPr>
          <p:cNvPr id="121875" name="Rectangle 19"/>
          <p:cNvSpPr>
            <a:spLocks noChangeArrowheads="1"/>
          </p:cNvSpPr>
          <p:nvPr/>
        </p:nvSpPr>
        <p:spPr bwMode="auto">
          <a:xfrm>
            <a:off x="2590800" y="5219700"/>
            <a:ext cx="342900" cy="244475"/>
          </a:xfrm>
          <a:prstGeom prst="rect">
            <a:avLst/>
          </a:prstGeom>
          <a:solidFill>
            <a:srgbClr val="FF0000"/>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S</a:t>
            </a:r>
            <a:endParaRPr lang="en-US" altLang="en-US"/>
          </a:p>
        </p:txBody>
      </p:sp>
      <p:sp>
        <p:nvSpPr>
          <p:cNvPr id="121876" name="Rectangle 20"/>
          <p:cNvSpPr>
            <a:spLocks noChangeArrowheads="1"/>
          </p:cNvSpPr>
          <p:nvPr/>
        </p:nvSpPr>
        <p:spPr bwMode="auto">
          <a:xfrm>
            <a:off x="3276600" y="4489450"/>
            <a:ext cx="342900" cy="273050"/>
          </a:xfrm>
          <a:prstGeom prst="rect">
            <a:avLst/>
          </a:prstGeom>
          <a:solidFill>
            <a:srgbClr val="FFCC00"/>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E</a:t>
            </a:r>
            <a:endParaRPr lang="en-US" altLang="en-US"/>
          </a:p>
        </p:txBody>
      </p:sp>
      <p:sp>
        <p:nvSpPr>
          <p:cNvPr id="121877" name="Rectangle 21"/>
          <p:cNvSpPr>
            <a:spLocks noChangeArrowheads="1"/>
          </p:cNvSpPr>
          <p:nvPr/>
        </p:nvSpPr>
        <p:spPr bwMode="auto">
          <a:xfrm>
            <a:off x="1447800" y="4397375"/>
            <a:ext cx="342900" cy="295275"/>
          </a:xfrm>
          <a:prstGeom prst="rect">
            <a:avLst/>
          </a:prstGeom>
          <a:solidFill>
            <a:srgbClr val="00FF00"/>
          </a:solidFill>
          <a:ln w="9525">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a:t>T</a:t>
            </a:r>
            <a:endParaRPr lang="en-US" altLang="en-US"/>
          </a:p>
        </p:txBody>
      </p:sp>
      <p:sp>
        <p:nvSpPr>
          <p:cNvPr id="147478" name="AutoShape 22"/>
          <p:cNvSpPr>
            <a:spLocks noChangeArrowheads="1"/>
          </p:cNvSpPr>
          <p:nvPr/>
        </p:nvSpPr>
        <p:spPr bwMode="auto">
          <a:xfrm>
            <a:off x="6629400" y="1676400"/>
            <a:ext cx="2438400" cy="1020763"/>
          </a:xfrm>
          <a:prstGeom prst="cloudCallout">
            <a:avLst>
              <a:gd name="adj1" fmla="val -5468"/>
              <a:gd name="adj2" fmla="val 171931"/>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a:lstStyle/>
          <a:p>
            <a:pPr algn="ctr">
              <a:defRPr/>
            </a:pPr>
            <a:r>
              <a:rPr lang="en-US" sz="1400" b="1">
                <a:solidFill>
                  <a:srgbClr val="FFFFFF"/>
                </a:solidFill>
                <a:latin typeface="Monotype Corsiva" pitchFamily="66" charset="0"/>
              </a:rPr>
              <a:t>What happened to the man who stole the calendar?</a:t>
            </a:r>
            <a:endParaRPr lang="en-US"/>
          </a:p>
        </p:txBody>
      </p:sp>
      <p:pic>
        <p:nvPicPr>
          <p:cNvPr id="121879" name="Picture 23"/>
          <p:cNvPicPr>
            <a:picLocks noChangeAspect="1" noChangeArrowheads="1"/>
          </p:cNvPicPr>
          <p:nvPr/>
        </p:nvPicPr>
        <p:blipFill>
          <a:blip r:embed="rId2">
            <a:clrChange>
              <a:clrFrom>
                <a:srgbClr val="FDFEFF"/>
              </a:clrFrom>
              <a:clrTo>
                <a:srgbClr val="FDFEFF">
                  <a:alpha val="0"/>
                </a:srgbClr>
              </a:clrTo>
            </a:clrChange>
            <a:extLst>
              <a:ext uri="{28A0092B-C50C-407E-A947-70E740481C1C}">
                <a14:useLocalDpi xmlns:a14="http://schemas.microsoft.com/office/drawing/2010/main" val="0"/>
              </a:ext>
            </a:extLst>
          </a:blip>
          <a:srcRect/>
          <a:stretch>
            <a:fillRect/>
          </a:stretch>
        </p:blipFill>
        <p:spPr bwMode="auto">
          <a:xfrm>
            <a:off x="6858000" y="3733800"/>
            <a:ext cx="10287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094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457200" y="913140"/>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800" b="1" dirty="0" smtClean="0">
                <a:solidFill>
                  <a:schemeClr val="folHlink"/>
                </a:solidFill>
              </a:rPr>
              <a:t>ROUNDING </a:t>
            </a:r>
            <a:r>
              <a:rPr lang="en-US" altLang="en-US" sz="2800" b="1" dirty="0">
                <a:solidFill>
                  <a:schemeClr val="folHlink"/>
                </a:solidFill>
              </a:rPr>
              <a:t>OFF DECIMALS</a:t>
            </a:r>
          </a:p>
        </p:txBody>
      </p:sp>
      <p:sp>
        <p:nvSpPr>
          <p:cNvPr id="132099" name="Rectangle 3"/>
          <p:cNvSpPr>
            <a:spLocks noChangeArrowheads="1"/>
          </p:cNvSpPr>
          <p:nvPr/>
        </p:nvSpPr>
        <p:spPr bwMode="auto">
          <a:xfrm>
            <a:off x="571500" y="2895600"/>
            <a:ext cx="7848600" cy="2879725"/>
          </a:xfrm>
          <a:prstGeom prst="rect">
            <a:avLst/>
          </a:prstGeom>
          <a:gradFill rotWithShape="1">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just">
              <a:defRPr/>
            </a:pPr>
            <a:r>
              <a:rPr lang="en-US" sz="2800" b="1" dirty="0">
                <a:solidFill>
                  <a:srgbClr val="FF0000"/>
                </a:solidFill>
              </a:rPr>
              <a:t>Lesson Objectives </a:t>
            </a:r>
          </a:p>
          <a:p>
            <a:pPr>
              <a:defRPr/>
            </a:pPr>
            <a:r>
              <a:rPr lang="en-US" sz="2800" dirty="0"/>
              <a:t>After accomplishing the lesson, the pupils are expected to:</a:t>
            </a:r>
          </a:p>
          <a:p>
            <a:pPr lvl="1">
              <a:buFont typeface="Times New Roman" pitchFamily="18" charset="0"/>
              <a:buNone/>
              <a:defRPr/>
            </a:pPr>
            <a:r>
              <a:rPr lang="en-US" sz="2800" dirty="0"/>
              <a:t>1. Round decimals.</a:t>
            </a:r>
          </a:p>
          <a:p>
            <a:pPr>
              <a:buFont typeface="Times New Roman" pitchFamily="18" charset="0"/>
              <a:buNone/>
              <a:defRPr/>
            </a:pPr>
            <a:r>
              <a:rPr lang="en-US" sz="2800" dirty="0"/>
              <a:t>     2. Tabulate data in the chart.</a:t>
            </a:r>
          </a:p>
          <a:p>
            <a:pPr>
              <a:buFont typeface="Times New Roman" pitchFamily="18" charset="0"/>
              <a:buNone/>
              <a:defRPr/>
            </a:pPr>
            <a:r>
              <a:rPr lang="en-US" sz="2800" dirty="0"/>
              <a:t>     3. Show rules in rounding decimal numbers.</a:t>
            </a:r>
          </a:p>
        </p:txBody>
      </p:sp>
    </p:spTree>
    <p:extLst>
      <p:ext uri="{BB962C8B-B14F-4D97-AF65-F5344CB8AC3E}">
        <p14:creationId xmlns:p14="http://schemas.microsoft.com/office/powerpoint/2010/main" val="180533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ChangeArrowheads="1"/>
          </p:cNvSpPr>
          <p:nvPr/>
        </p:nvSpPr>
        <p:spPr bwMode="auto">
          <a:xfrm>
            <a:off x="152400" y="0"/>
            <a:ext cx="6858000" cy="3124200"/>
          </a:xfrm>
          <a:prstGeom prst="cloudCallout">
            <a:avLst>
              <a:gd name="adj1" fmla="val 56505"/>
              <a:gd name="adj2" fmla="val -29403"/>
            </a:avLst>
          </a:prstGeom>
          <a:gradFill rotWithShape="0">
            <a:gsLst>
              <a:gs pos="0">
                <a:srgbClr val="FFFF00"/>
              </a:gs>
              <a:gs pos="100000">
                <a:srgbClr val="FFFFCC"/>
              </a:gs>
            </a:gsLst>
            <a:lin ang="0" scaled="1"/>
          </a:gradFill>
          <a:ln w="9525">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2800"/>
              <a:t>To round decimal numbers means to drop off the digits to the right of the place-value indicated and replace them by zeros.</a:t>
            </a:r>
          </a:p>
          <a:p>
            <a:pPr eaLnBrk="1" hangingPunct="1"/>
            <a:endParaRPr lang="en-US" altLang="en-US" sz="2800"/>
          </a:p>
        </p:txBody>
      </p:sp>
      <p:sp>
        <p:nvSpPr>
          <p:cNvPr id="107524" name="Text Box 4"/>
          <p:cNvSpPr txBox="1">
            <a:spLocks noChangeArrowheads="1"/>
          </p:cNvSpPr>
          <p:nvPr/>
        </p:nvSpPr>
        <p:spPr bwMode="auto">
          <a:xfrm>
            <a:off x="457200" y="2971800"/>
            <a:ext cx="80772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800"/>
              <a:t>	The accuracy of the place-value needed must be stated and it depends on the purpose for which rounding is done. We give rounded decimal numbers when we do not need the exact value or number. Instead, we are after an estimated value or measure that will serve our purpose. These are many instances in daily life when rounded numbers are what we need to use. </a:t>
            </a:r>
          </a:p>
        </p:txBody>
      </p:sp>
    </p:spTree>
    <p:extLst>
      <p:ext uri="{BB962C8B-B14F-4D97-AF65-F5344CB8AC3E}">
        <p14:creationId xmlns:p14="http://schemas.microsoft.com/office/powerpoint/2010/main" val="166239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ChangeArrowheads="1"/>
          </p:cNvSpPr>
          <p:nvPr/>
        </p:nvSpPr>
        <p:spPr bwMode="auto">
          <a:xfrm>
            <a:off x="152400" y="990600"/>
            <a:ext cx="6477000" cy="2438400"/>
          </a:xfrm>
          <a:prstGeom prst="cloudCallout">
            <a:avLst>
              <a:gd name="adj1" fmla="val 65884"/>
              <a:gd name="adj2" fmla="val -50977"/>
            </a:avLst>
          </a:prstGeom>
          <a:gradFill rotWithShape="0">
            <a:gsLst>
              <a:gs pos="0">
                <a:srgbClr val="FFFFCC"/>
              </a:gs>
              <a:gs pos="100000">
                <a:srgbClr val="FFFF00"/>
              </a:gs>
            </a:gsLst>
            <a:lin ang="2700000" scaled="1"/>
          </a:gradFill>
          <a:ln w="9525">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2800"/>
              <a:t>How well do you remember in rounding whole numbers? Study the example below.</a:t>
            </a:r>
          </a:p>
        </p:txBody>
      </p:sp>
      <p:sp>
        <p:nvSpPr>
          <p:cNvPr id="108548" name="Text Box 4"/>
          <p:cNvSpPr txBox="1">
            <a:spLocks noChangeArrowheads="1"/>
          </p:cNvSpPr>
          <p:nvPr/>
        </p:nvSpPr>
        <p:spPr bwMode="auto">
          <a:xfrm>
            <a:off x="838200" y="3686175"/>
            <a:ext cx="6858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a:t>Round to the nearest</a:t>
            </a:r>
          </a:p>
          <a:p>
            <a:pPr eaLnBrk="1" hangingPunct="1"/>
            <a:r>
              <a:rPr lang="en-US" altLang="en-US" sz="2800"/>
              <a:t>4935			ten			4940</a:t>
            </a:r>
          </a:p>
          <a:p>
            <a:pPr eaLnBrk="1" hangingPunct="1"/>
            <a:r>
              <a:rPr lang="en-US" altLang="en-US" sz="2800"/>
              <a:t>			hundred		4900</a:t>
            </a:r>
          </a:p>
          <a:p>
            <a:pPr eaLnBrk="1" hangingPunct="1"/>
            <a:r>
              <a:rPr lang="en-US" altLang="en-US" sz="2800"/>
              <a:t>			thousand		5000</a:t>
            </a:r>
          </a:p>
        </p:txBody>
      </p:sp>
      <p:sp>
        <p:nvSpPr>
          <p:cNvPr id="108549" name="Text Box 5"/>
          <p:cNvSpPr txBox="1">
            <a:spLocks noChangeArrowheads="1"/>
          </p:cNvSpPr>
          <p:nvPr/>
        </p:nvSpPr>
        <p:spPr bwMode="auto">
          <a:xfrm>
            <a:off x="1965325" y="4760913"/>
            <a:ext cx="6340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Tree>
    <p:extLst>
      <p:ext uri="{BB962C8B-B14F-4D97-AF65-F5344CB8AC3E}">
        <p14:creationId xmlns:p14="http://schemas.microsoft.com/office/powerpoint/2010/main" val="296114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ChangeArrowheads="1"/>
          </p:cNvSpPr>
          <p:nvPr/>
        </p:nvSpPr>
        <p:spPr bwMode="auto">
          <a:xfrm>
            <a:off x="2286000" y="671513"/>
            <a:ext cx="5486400" cy="2224087"/>
          </a:xfrm>
          <a:prstGeom prst="cloudCallout">
            <a:avLst>
              <a:gd name="adj1" fmla="val -61255"/>
              <a:gd name="adj2" fmla="val -42792"/>
            </a:avLst>
          </a:prstGeom>
          <a:gradFill rotWithShape="0">
            <a:gsLst>
              <a:gs pos="0">
                <a:srgbClr val="FFFF00"/>
              </a:gs>
              <a:gs pos="100000">
                <a:srgbClr val="FFFFCC"/>
              </a:gs>
            </a:gsLst>
            <a:lin ang="18900000" scaled="1"/>
          </a:gradFill>
          <a:ln w="9525">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2800"/>
              <a:t>See how the following decimals are rounded.</a:t>
            </a:r>
          </a:p>
        </p:txBody>
      </p:sp>
      <p:sp>
        <p:nvSpPr>
          <p:cNvPr id="109572" name="Text Box 4"/>
          <p:cNvSpPr txBox="1">
            <a:spLocks noChangeArrowheads="1"/>
          </p:cNvSpPr>
          <p:nvPr/>
        </p:nvSpPr>
        <p:spPr bwMode="auto">
          <a:xfrm>
            <a:off x="228600" y="3124200"/>
            <a:ext cx="86868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a:t>Rounded to the nearest</a:t>
            </a:r>
          </a:p>
          <a:p>
            <a:pPr eaLnBrk="1" hangingPunct="1"/>
            <a:r>
              <a:rPr lang="en-US" altLang="en-US" sz="2800"/>
              <a:t>0.31659	tenths			0.3</a:t>
            </a:r>
          </a:p>
          <a:p>
            <a:pPr lvl="1" eaLnBrk="1" hangingPunct="1"/>
            <a:r>
              <a:rPr lang="en-US" altLang="en-US" sz="2800"/>
              <a:t>		hundredths			0.32</a:t>
            </a:r>
          </a:p>
          <a:p>
            <a:pPr eaLnBrk="1" hangingPunct="1"/>
            <a:r>
              <a:rPr lang="en-US" altLang="en-US" sz="2800"/>
              <a:t>		thousandths		0.317</a:t>
            </a:r>
          </a:p>
          <a:p>
            <a:pPr eaLnBrk="1" hangingPunct="1"/>
            <a:r>
              <a:rPr lang="en-US" altLang="en-US" sz="2800"/>
              <a:t>		ten thousandths		0.3166</a:t>
            </a:r>
          </a:p>
        </p:txBody>
      </p:sp>
    </p:spTree>
    <p:extLst>
      <p:ext uri="{BB962C8B-B14F-4D97-AF65-F5344CB8AC3E}">
        <p14:creationId xmlns:p14="http://schemas.microsoft.com/office/powerpoint/2010/main" val="2569204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ChangeArrowheads="1"/>
          </p:cNvSpPr>
          <p:nvPr/>
        </p:nvSpPr>
        <p:spPr bwMode="auto">
          <a:xfrm>
            <a:off x="2279650" y="228600"/>
            <a:ext cx="6559550" cy="1143000"/>
          </a:xfrm>
          <a:prstGeom prst="cloudCallout">
            <a:avLst>
              <a:gd name="adj1" fmla="val -56866"/>
              <a:gd name="adj2" fmla="val -19583"/>
            </a:avLst>
          </a:prstGeom>
          <a:gradFill rotWithShape="0">
            <a:gsLst>
              <a:gs pos="0">
                <a:srgbClr val="FFFF00"/>
              </a:gs>
              <a:gs pos="100000">
                <a:srgbClr val="FFFFCC"/>
              </a:gs>
            </a:gsLst>
            <a:lin ang="18900000" scaled="1"/>
          </a:gradFill>
          <a:ln w="9525">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2800"/>
              <a:t>To round decimals, follow these rules:</a:t>
            </a:r>
          </a:p>
        </p:txBody>
      </p:sp>
      <p:sp>
        <p:nvSpPr>
          <p:cNvPr id="110596" name="Text Box 4"/>
          <p:cNvSpPr txBox="1">
            <a:spLocks noChangeArrowheads="1"/>
          </p:cNvSpPr>
          <p:nvPr/>
        </p:nvSpPr>
        <p:spPr bwMode="auto">
          <a:xfrm>
            <a:off x="228600" y="1489075"/>
            <a:ext cx="8686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800100" indent="-34290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eaLnBrk="1" hangingPunct="1"/>
            <a:r>
              <a:rPr lang="en-US" altLang="en-US" sz="2800"/>
              <a:t>1. 	Look at the digit immediately to the right of the digit in the rounding place.</a:t>
            </a:r>
          </a:p>
          <a:p>
            <a:pPr lvl="1" eaLnBrk="1" hangingPunct="1"/>
            <a:r>
              <a:rPr lang="en-US" altLang="en-US" sz="2800"/>
              <a:t>2. 	All digits to the right of the place to which the number is rounded are dropped.</a:t>
            </a:r>
          </a:p>
          <a:p>
            <a:pPr lvl="1" eaLnBrk="1" hangingPunct="1"/>
            <a:r>
              <a:rPr lang="en-US" altLang="en-US" sz="2800"/>
              <a:t>3. 	If the first of the digits to be dropped is 0,1,2,3 or 4, the last kept digit is not changed.</a:t>
            </a:r>
          </a:p>
          <a:p>
            <a:pPr lvl="1" eaLnBrk="1" hangingPunct="1"/>
            <a:r>
              <a:rPr lang="en-US" altLang="en-US" sz="2800"/>
              <a:t>4. 	Increase the last kept digit by 1, when the first digit dropped is:</a:t>
            </a:r>
          </a:p>
          <a:p>
            <a:pPr eaLnBrk="1" hangingPunct="1"/>
            <a:r>
              <a:rPr lang="en-US" altLang="en-US" sz="2800"/>
              <a:t>a. 	6,7,8 or 9;or</a:t>
            </a:r>
          </a:p>
          <a:p>
            <a:pPr eaLnBrk="1" hangingPunct="1"/>
            <a:r>
              <a:rPr lang="en-US" altLang="en-US" sz="2800"/>
              <a:t>b. 	5 followed by non-zero digit(s); or</a:t>
            </a:r>
          </a:p>
          <a:p>
            <a:pPr eaLnBrk="1" hangingPunct="1"/>
            <a:r>
              <a:rPr lang="en-US" altLang="en-US" sz="2800"/>
              <a:t>c. 	5 (alone or followed by zero or zeros) and the last kept digit is odd.</a:t>
            </a:r>
          </a:p>
        </p:txBody>
      </p:sp>
    </p:spTree>
    <p:extLst>
      <p:ext uri="{BB962C8B-B14F-4D97-AF65-F5344CB8AC3E}">
        <p14:creationId xmlns:p14="http://schemas.microsoft.com/office/powerpoint/2010/main" val="1140250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304800" y="304800"/>
            <a:ext cx="8610600"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b="1"/>
              <a:t>Example:</a:t>
            </a:r>
          </a:p>
          <a:p>
            <a:pPr eaLnBrk="1" hangingPunct="1"/>
            <a:endParaRPr lang="en-US" altLang="en-US" sz="2800"/>
          </a:p>
          <a:p>
            <a:pPr eaLnBrk="1" hangingPunct="1"/>
            <a:r>
              <a:rPr lang="en-US" altLang="en-US" sz="2800"/>
              <a:t>     Round off 78.4651 to the nearest hundredths.</a:t>
            </a:r>
          </a:p>
          <a:p>
            <a:pPr eaLnBrk="1" hangingPunct="1"/>
            <a:endParaRPr lang="en-US" altLang="en-US" sz="2800"/>
          </a:p>
          <a:p>
            <a:pPr eaLnBrk="1" hangingPunct="1"/>
            <a:r>
              <a:rPr lang="en-US" altLang="en-US" sz="2800"/>
              <a:t>               7 8 . 4 </a:t>
            </a:r>
            <a:r>
              <a:rPr lang="en-US" altLang="en-US" sz="2800" u="sng"/>
              <a:t>6 </a:t>
            </a:r>
            <a:r>
              <a:rPr lang="en-US" altLang="en-US" sz="2800"/>
              <a:t>5 1  =  78.47</a:t>
            </a:r>
          </a:p>
          <a:p>
            <a:pPr eaLnBrk="1" hangingPunct="1"/>
            <a:r>
              <a:rPr lang="en-US" altLang="en-US" sz="2800"/>
              <a:t>		</a:t>
            </a:r>
          </a:p>
          <a:p>
            <a:pPr eaLnBrk="1" hangingPunct="1"/>
            <a:r>
              <a:rPr lang="en-US" altLang="en-US" sz="2800"/>
              <a:t>					</a:t>
            </a:r>
            <a:r>
              <a:rPr lang="en-US" altLang="en-US" sz="2800" b="1"/>
              <a:t>Dropping digit                               </a:t>
            </a:r>
          </a:p>
          <a:p>
            <a:pPr eaLnBrk="1" hangingPunct="1"/>
            <a:r>
              <a:rPr lang="en-US" altLang="en-US" sz="2800" b="1"/>
              <a:t>                      Decimal number to be rounded off</a:t>
            </a:r>
          </a:p>
          <a:p>
            <a:pPr eaLnBrk="1" hangingPunct="1"/>
            <a:endParaRPr lang="en-US" altLang="en-US" sz="2800" b="1"/>
          </a:p>
          <a:p>
            <a:pPr eaLnBrk="1" hangingPunct="1"/>
            <a:r>
              <a:rPr lang="en-US" altLang="en-US" sz="2800" b="1"/>
              <a:t>Examples: </a:t>
            </a:r>
            <a:r>
              <a:rPr lang="en-US" altLang="en-US" sz="2800"/>
              <a:t>Round the following.</a:t>
            </a:r>
          </a:p>
          <a:p>
            <a:pPr eaLnBrk="1" hangingPunct="1"/>
            <a:endParaRPr lang="en-US" altLang="en-US" sz="2800"/>
          </a:p>
          <a:p>
            <a:pPr eaLnBrk="1" hangingPunct="1"/>
            <a:r>
              <a:rPr lang="en-US" altLang="en-US" sz="2800"/>
              <a:t>a. 5.767	        to the nearest tenths	 	= 5.8</a:t>
            </a:r>
          </a:p>
          <a:p>
            <a:pPr eaLnBrk="1" hangingPunct="1"/>
            <a:r>
              <a:rPr lang="en-US" altLang="en-US" sz="2800"/>
              <a:t>	Since the digit to the right of 7 is 6.</a:t>
            </a:r>
          </a:p>
          <a:p>
            <a:pPr eaLnBrk="1" hangingPunct="1"/>
            <a:endParaRPr lang="en-US" altLang="en-US" sz="2800"/>
          </a:p>
        </p:txBody>
      </p:sp>
      <p:sp>
        <p:nvSpPr>
          <p:cNvPr id="111619" name="Line 3"/>
          <p:cNvSpPr>
            <a:spLocks noChangeShapeType="1"/>
          </p:cNvSpPr>
          <p:nvPr/>
        </p:nvSpPr>
        <p:spPr bwMode="auto">
          <a:xfrm flipH="1" flipV="1">
            <a:off x="3048000" y="2667000"/>
            <a:ext cx="228600" cy="6858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620" name="Line 4"/>
          <p:cNvSpPr>
            <a:spLocks noChangeShapeType="1"/>
          </p:cNvSpPr>
          <p:nvPr/>
        </p:nvSpPr>
        <p:spPr bwMode="auto">
          <a:xfrm flipH="1" flipV="1">
            <a:off x="4495800" y="2514600"/>
            <a:ext cx="304800" cy="533400"/>
          </a:xfrm>
          <a:prstGeom prst="line">
            <a:avLst/>
          </a:prstGeom>
          <a:noFill/>
          <a:ln w="25400">
            <a:solidFill>
              <a:srgbClr val="548DD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19713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228600" y="838200"/>
            <a:ext cx="8534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dirty="0"/>
              <a:t>b. 65.499       to the nearest hundredths	= 65.50</a:t>
            </a:r>
          </a:p>
          <a:p>
            <a:pPr eaLnBrk="1" hangingPunct="1"/>
            <a:r>
              <a:rPr lang="en-US" altLang="en-US" sz="2800" dirty="0"/>
              <a:t>	Since the digit to the right of 9 is 9</a:t>
            </a:r>
            <a:r>
              <a:rPr lang="en-US" altLang="en-US" sz="2800" dirty="0" smtClean="0"/>
              <a:t>.</a:t>
            </a:r>
          </a:p>
          <a:p>
            <a:pPr eaLnBrk="1" hangingPunct="1"/>
            <a:endParaRPr lang="en-US" altLang="en-US" sz="2800" dirty="0"/>
          </a:p>
          <a:p>
            <a:pPr eaLnBrk="1" hangingPunct="1"/>
            <a:endParaRPr lang="en-US" altLang="en-US" sz="2800" dirty="0"/>
          </a:p>
          <a:p>
            <a:pPr eaLnBrk="1" hangingPunct="1"/>
            <a:r>
              <a:rPr lang="en-US" altLang="en-US" sz="2800" dirty="0"/>
              <a:t>c. 896.4321   to the nearest thousandths	= 896.432</a:t>
            </a:r>
          </a:p>
          <a:p>
            <a:pPr eaLnBrk="1" hangingPunct="1"/>
            <a:r>
              <a:rPr lang="en-US" altLang="en-US" sz="2800" dirty="0"/>
              <a:t>	Since the digit to the right of 2 is 1.</a:t>
            </a:r>
          </a:p>
        </p:txBody>
      </p:sp>
      <p:sp>
        <p:nvSpPr>
          <p:cNvPr id="112643" name="Rectangle 3"/>
          <p:cNvSpPr>
            <a:spLocks noChangeArrowheads="1"/>
          </p:cNvSpPr>
          <p:nvPr/>
        </p:nvSpPr>
        <p:spPr bwMode="auto">
          <a:xfrm>
            <a:off x="152400" y="4325901"/>
            <a:ext cx="87630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800" dirty="0"/>
              <a:t>d. 32.28         to the nearest tenths		= 32.3</a:t>
            </a:r>
          </a:p>
          <a:p>
            <a:pPr eaLnBrk="1" hangingPunct="1"/>
            <a:r>
              <a:rPr lang="en-US" altLang="en-US" sz="2800" dirty="0"/>
              <a:t>	Since the digit to the right of 2 is 8</a:t>
            </a:r>
          </a:p>
          <a:p>
            <a:pPr eaLnBrk="1" hangingPunct="1"/>
            <a:endParaRPr lang="en-US" altLang="en-US" sz="2800" dirty="0"/>
          </a:p>
          <a:p>
            <a:pPr eaLnBrk="1" hangingPunct="1"/>
            <a:endParaRPr lang="en-US" altLang="en-US" sz="2800" dirty="0"/>
          </a:p>
        </p:txBody>
      </p:sp>
    </p:spTree>
    <p:extLst>
      <p:ext uri="{BB962C8B-B14F-4D97-AF65-F5344CB8AC3E}">
        <p14:creationId xmlns:p14="http://schemas.microsoft.com/office/powerpoint/2010/main" val="179259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ChangeArrowheads="1"/>
          </p:cNvSpPr>
          <p:nvPr/>
        </p:nvSpPr>
        <p:spPr bwMode="auto">
          <a:xfrm>
            <a:off x="228600" y="350967"/>
            <a:ext cx="87630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sz="2800" dirty="0"/>
          </a:p>
          <a:p>
            <a:pPr eaLnBrk="1" hangingPunct="1"/>
            <a:r>
              <a:rPr lang="en-US" altLang="en-US" sz="2800" dirty="0"/>
              <a:t>e. 1000.756   to the nearest hundredths 	= 1000.80</a:t>
            </a:r>
          </a:p>
          <a:p>
            <a:pPr eaLnBrk="1" hangingPunct="1"/>
            <a:r>
              <a:rPr lang="en-US" altLang="en-US" sz="2800" dirty="0"/>
              <a:t>	Since the digit to the right of 5 is </a:t>
            </a:r>
            <a:r>
              <a:rPr lang="en-US" altLang="en-US" sz="2800" dirty="0" smtClean="0"/>
              <a:t>6</a:t>
            </a:r>
          </a:p>
          <a:p>
            <a:pPr eaLnBrk="1" hangingPunct="1"/>
            <a:endParaRPr lang="en-US" altLang="en-US" sz="2800" dirty="0"/>
          </a:p>
          <a:p>
            <a:pPr eaLnBrk="1" hangingPunct="1"/>
            <a:endParaRPr lang="en-US" altLang="en-US" sz="2800" dirty="0"/>
          </a:p>
          <a:p>
            <a:pPr eaLnBrk="1" hangingPunct="1"/>
            <a:r>
              <a:rPr lang="en-US" altLang="en-US" sz="2800" dirty="0"/>
              <a:t>f. 56.58691	  to the nearest thousandths	= 56.5870</a:t>
            </a:r>
          </a:p>
          <a:p>
            <a:pPr eaLnBrk="1" hangingPunct="1"/>
            <a:r>
              <a:rPr lang="en-US" altLang="en-US" sz="2800" dirty="0"/>
              <a:t>	Since the digit to the right of 6 is 9</a:t>
            </a:r>
          </a:p>
        </p:txBody>
      </p:sp>
    </p:spTree>
    <p:extLst>
      <p:ext uri="{BB962C8B-B14F-4D97-AF65-F5344CB8AC3E}">
        <p14:creationId xmlns:p14="http://schemas.microsoft.com/office/powerpoint/2010/main" val="14360967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TotalTime>
  <Words>391</Words>
  <Application>Microsoft Office PowerPoint</Application>
  <PresentationFormat>On-screen Show (4:3)</PresentationFormat>
  <Paragraphs>262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Trek</vt:lpstr>
      <vt:lpstr>NUMBER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THEORY</dc:title>
  <dc:creator>Lydia</dc:creator>
  <cp:lastModifiedBy>Lydia</cp:lastModifiedBy>
  <cp:revision>1</cp:revision>
  <dcterms:created xsi:type="dcterms:W3CDTF">2014-08-09T14:50:14Z</dcterms:created>
  <dcterms:modified xsi:type="dcterms:W3CDTF">2014-08-09T14:54:38Z</dcterms:modified>
</cp:coreProperties>
</file>