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9" r:id="rId4"/>
    <p:sldId id="261" r:id="rId5"/>
    <p:sldId id="262" r:id="rId6"/>
    <p:sldId id="264" r:id="rId7"/>
    <p:sldId id="274" r:id="rId8"/>
    <p:sldId id="275" r:id="rId9"/>
    <p:sldId id="276" r:id="rId10"/>
    <p:sldId id="266" r:id="rId11"/>
    <p:sldId id="268" r:id="rId12"/>
    <p:sldId id="270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1058-E605-440C-8E80-36EF12F20DD5}" type="datetimeFigureOut">
              <a:rPr lang="en-US" smtClean="0"/>
              <a:t>9/30/2008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C433B-4F01-4E4F-AD3D-0935945C34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FB8D6C-A0F7-4FAB-A6CC-756F734E811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FA4E7-2DC1-4FAD-AC8B-4AD6B2C41C32}" type="datetime1">
              <a:rPr lang="en-US" smtClean="0"/>
              <a:t>9/30/2008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110F0A-38F3-4D68-B147-BA6FEAAF4B8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squires productions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A02E-8B3E-4B5F-928C-4A51478D7D98}" type="datetime1">
              <a:rPr lang="en-US" smtClean="0"/>
              <a:t>9/30/2008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squires productions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10F0A-38F3-4D68-B147-BA6FEAAF4B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96EC-9437-46A2-9A61-BB0723C123F7}" type="datetime1">
              <a:rPr lang="en-US" smtClean="0"/>
              <a:t>9/30/2008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squires productions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10F0A-38F3-4D68-B147-BA6FEAAF4B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1474511-1845-4799-8AE9-E2E4EB1BF1BD}" type="datetime1">
              <a:rPr lang="en-US" smtClean="0"/>
              <a:t>9/30/2008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0110F0A-38F3-4D68-B147-BA6FEAAF4B8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squires productions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5DDA8-30D2-4A54-B14D-66655905DF76}" type="datetime1">
              <a:rPr lang="en-US" smtClean="0"/>
              <a:t>9/30/2008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squires productions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10F0A-38F3-4D68-B147-BA6FEAAF4B8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A4CC-7FCE-4EDF-853B-9EBBBCDCCCDB}" type="datetime1">
              <a:rPr lang="en-US" smtClean="0"/>
              <a:t>9/30/2008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squires productions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10F0A-38F3-4D68-B147-BA6FEAAF4B8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10F0A-38F3-4D68-B147-BA6FEAAF4B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squires productions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32B2E-B181-42C2-9049-A9EA5CD1E86F}" type="datetime1">
              <a:rPr lang="en-US" smtClean="0"/>
              <a:t>9/30/2008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1E16-A3EA-4ADB-A354-E3107AD7EE4D}" type="datetime1">
              <a:rPr lang="en-US" smtClean="0"/>
              <a:t>9/30/2008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squires productions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10F0A-38F3-4D68-B147-BA6FEAAF4B8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73F8-DF17-4A78-8AF1-887325016531}" type="datetime1">
              <a:rPr lang="en-US" smtClean="0"/>
              <a:t>9/30/2008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squires productions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10F0A-38F3-4D68-B147-BA6FEAAF4B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93A5E2C-C77C-46A0-A408-CEB1B48FF841}" type="datetime1">
              <a:rPr lang="en-US" smtClean="0"/>
              <a:t>9/30/2008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110F0A-38F3-4D68-B147-BA6FEAAF4B8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squires productions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A8E2-C963-4F36-AA46-2A7846D90D2E}" type="datetime1">
              <a:rPr lang="en-US" smtClean="0"/>
              <a:t>9/30/2008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110F0A-38F3-4D68-B147-BA6FEAAF4B8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squires productions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72839D9-D687-427B-9D28-AAD3935D34E3}" type="datetime1">
              <a:rPr lang="en-US" smtClean="0"/>
              <a:t>9/30/2008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squires productions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0110F0A-38F3-4D68-B147-BA6FEAAF4B8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PARTS OF THE COMPUTER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Diagram of a Computer</a:t>
            </a: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2362200" y="1676400"/>
            <a:ext cx="411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mazone BT" pitchFamily="66" charset="0"/>
              </a:rPr>
              <a:t>Central Processing Unit</a:t>
            </a:r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3124200" y="2209800"/>
            <a:ext cx="2590800" cy="2286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3429000" y="27432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Control Unit</a:t>
            </a:r>
          </a:p>
        </p:txBody>
      </p: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3429000" y="3276600"/>
            <a:ext cx="2057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Arithmetic and Logic Unit</a:t>
            </a:r>
          </a:p>
        </p:txBody>
      </p: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457200" y="2895600"/>
            <a:ext cx="1676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Input Devices</a:t>
            </a:r>
          </a:p>
        </p:txBody>
      </p:sp>
      <p:sp>
        <p:nvSpPr>
          <p:cNvPr id="19465" name="Rectangle 11"/>
          <p:cNvSpPr>
            <a:spLocks noChangeArrowheads="1"/>
          </p:cNvSpPr>
          <p:nvPr/>
        </p:nvSpPr>
        <p:spPr bwMode="auto">
          <a:xfrm>
            <a:off x="7010400" y="2895600"/>
            <a:ext cx="1676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Output Devices</a:t>
            </a:r>
          </a:p>
        </p:txBody>
      </p:sp>
      <p:sp>
        <p:nvSpPr>
          <p:cNvPr id="19466" name="Rectangle 12"/>
          <p:cNvSpPr>
            <a:spLocks noChangeArrowheads="1"/>
          </p:cNvSpPr>
          <p:nvPr/>
        </p:nvSpPr>
        <p:spPr bwMode="auto">
          <a:xfrm>
            <a:off x="4724400" y="5257800"/>
            <a:ext cx="1676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Secondary </a:t>
            </a:r>
          </a:p>
          <a:p>
            <a:pPr algn="ctr"/>
            <a:r>
              <a:rPr lang="en-US"/>
              <a:t>Storage</a:t>
            </a:r>
          </a:p>
        </p:txBody>
      </p:sp>
      <p:sp>
        <p:nvSpPr>
          <p:cNvPr id="19467" name="Rectangle 13"/>
          <p:cNvSpPr>
            <a:spLocks noChangeArrowheads="1"/>
          </p:cNvSpPr>
          <p:nvPr/>
        </p:nvSpPr>
        <p:spPr bwMode="auto">
          <a:xfrm>
            <a:off x="2438400" y="5257800"/>
            <a:ext cx="1676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Main Memory/</a:t>
            </a:r>
          </a:p>
          <a:p>
            <a:pPr algn="ctr"/>
            <a:r>
              <a:rPr lang="en-US"/>
              <a:t>Primary Storage</a:t>
            </a:r>
          </a:p>
        </p:txBody>
      </p:sp>
      <p:sp>
        <p:nvSpPr>
          <p:cNvPr id="19468" name="AutoShape 14"/>
          <p:cNvSpPr>
            <a:spLocks noChangeArrowheads="1"/>
          </p:cNvSpPr>
          <p:nvPr/>
        </p:nvSpPr>
        <p:spPr bwMode="auto">
          <a:xfrm>
            <a:off x="2133600" y="3352800"/>
            <a:ext cx="990600" cy="304800"/>
          </a:xfrm>
          <a:prstGeom prst="rightArrow">
            <a:avLst>
              <a:gd name="adj1" fmla="val 50000"/>
              <a:gd name="adj2" fmla="val 8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AutoShape 15"/>
          <p:cNvSpPr>
            <a:spLocks noChangeArrowheads="1"/>
          </p:cNvSpPr>
          <p:nvPr/>
        </p:nvSpPr>
        <p:spPr bwMode="auto">
          <a:xfrm>
            <a:off x="5715000" y="3352800"/>
            <a:ext cx="1295400" cy="304800"/>
          </a:xfrm>
          <a:prstGeom prst="rightArrow">
            <a:avLst>
              <a:gd name="adj1" fmla="val 50000"/>
              <a:gd name="adj2" fmla="val 10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AutoShape 16"/>
          <p:cNvSpPr>
            <a:spLocks noChangeArrowheads="1"/>
          </p:cNvSpPr>
          <p:nvPr/>
        </p:nvSpPr>
        <p:spPr bwMode="auto">
          <a:xfrm>
            <a:off x="3657600" y="4495800"/>
            <a:ext cx="304800" cy="762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9471" name="AutoShape 17"/>
          <p:cNvSpPr>
            <a:spLocks noChangeArrowheads="1"/>
          </p:cNvSpPr>
          <p:nvPr/>
        </p:nvSpPr>
        <p:spPr bwMode="auto">
          <a:xfrm>
            <a:off x="4876800" y="4495800"/>
            <a:ext cx="304800" cy="762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9472" name="Text Box 18"/>
          <p:cNvSpPr txBox="1">
            <a:spLocks noChangeArrowheads="1"/>
          </p:cNvSpPr>
          <p:nvPr/>
        </p:nvSpPr>
        <p:spPr bwMode="auto">
          <a:xfrm>
            <a:off x="2133600" y="29718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19473" name="Text Box 19"/>
          <p:cNvSpPr txBox="1">
            <a:spLocks noChangeArrowheads="1"/>
          </p:cNvSpPr>
          <p:nvPr/>
        </p:nvSpPr>
        <p:spPr bwMode="auto">
          <a:xfrm>
            <a:off x="5715000" y="29718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Information</a:t>
            </a:r>
          </a:p>
        </p:txBody>
      </p:sp>
      <p:sp>
        <p:nvSpPr>
          <p:cNvPr id="19474" name="Text Box 20"/>
          <p:cNvSpPr txBox="1">
            <a:spLocks noChangeArrowheads="1"/>
          </p:cNvSpPr>
          <p:nvPr/>
        </p:nvSpPr>
        <p:spPr bwMode="auto">
          <a:xfrm>
            <a:off x="990600" y="1219200"/>
            <a:ext cx="7353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Eras Medium ITC" pitchFamily="34" charset="0"/>
              </a:rPr>
              <a:t>This diagram shows the </a:t>
            </a:r>
            <a:r>
              <a:rPr lang="en-US" b="1" i="1">
                <a:latin typeface="Eras Medium ITC" pitchFamily="34" charset="0"/>
              </a:rPr>
              <a:t>basic operations</a:t>
            </a:r>
            <a:r>
              <a:rPr lang="en-US">
                <a:latin typeface="Eras Medium ITC" pitchFamily="34" charset="0"/>
              </a:rPr>
              <a:t>  and </a:t>
            </a:r>
            <a:r>
              <a:rPr lang="en-US" b="1" i="1">
                <a:latin typeface="Eras Medium ITC" pitchFamily="34" charset="0"/>
              </a:rPr>
              <a:t>data flow</a:t>
            </a:r>
            <a:r>
              <a:rPr lang="en-US">
                <a:latin typeface="Eras Medium ITC" pitchFamily="34" charset="0"/>
              </a:rPr>
              <a:t> of a computer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000" dirty="0" smtClean="0"/>
              <a:t>CENTRAL PROCESSING UNIT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6324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This part of the computer processes data to give information. It contains the </a:t>
            </a:r>
            <a:r>
              <a:rPr lang="en-US" sz="2400" b="1" i="1" dirty="0" smtClean="0"/>
              <a:t>Control Unit (CU)</a:t>
            </a:r>
            <a:r>
              <a:rPr lang="en-US" sz="2400" dirty="0" smtClean="0"/>
              <a:t> and the </a:t>
            </a:r>
            <a:r>
              <a:rPr lang="en-US" sz="2400" b="1" i="1" dirty="0" smtClean="0"/>
              <a:t>Arithmetic Logic Unit (ALU).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The CPU chip is called a </a:t>
            </a:r>
            <a:r>
              <a:rPr lang="en-US" sz="2400" b="1" dirty="0" smtClean="0"/>
              <a:t>microprocessor.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Today, the speed of the CPU is measured in Giga Hertz (GHz). This usually indicates how powerful it is.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The two leading manufacturers of microprocessors are Intel and AMD.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  <a:latin typeface="Goudy Old Style" pitchFamily="18" charset="0"/>
              </a:rPr>
              <a:t>	Homework: Find for each manufacturer at least 3 names given to chips by Intel and AMD.</a:t>
            </a:r>
          </a:p>
        </p:txBody>
      </p:sp>
      <p:pic>
        <p:nvPicPr>
          <p:cNvPr id="5122" name="Picture 2" descr="C:\Documents and Settings\user\My Documents\My Pictures\Microsoft Clip Organizer\j023454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1371600"/>
            <a:ext cx="1368425" cy="1368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Control Unit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	This directs the internal operations of the CPU.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>
                <a:latin typeface="Brush Script MT" pitchFamily="66" charset="0"/>
              </a:rPr>
              <a:t>Other Functions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To control the flow of information to and from all components of the computer.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Controls the flow of instructions in and out of main memory.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Reads and interprets program instructions.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mtClean="0"/>
          </a:p>
        </p:txBody>
      </p:sp>
      <p:pic>
        <p:nvPicPr>
          <p:cNvPr id="6" name="Picture 5" descr="j0078734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4800600"/>
            <a:ext cx="2442585" cy="1860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Arithmetic and Logic Unit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	This part of the computer manipulates the data.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Performs computations i.e arithmetic operations (e.g addition, subtraction, division etc)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Performs comparisons i.e logic operations (e.g more than, less than, and, or, etc)</a:t>
            </a:r>
          </a:p>
        </p:txBody>
      </p:sp>
      <p:pic>
        <p:nvPicPr>
          <p:cNvPr id="6146" name="Picture 2" descr="C:\Documents and Settings\user\My Documents\My Pictures\Microsoft Clip Organizer\j04385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495800"/>
            <a:ext cx="2133600" cy="1623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Data- This is a basic facts. </a:t>
            </a:r>
            <a:r>
              <a:rPr lang="en-US" sz="2800" dirty="0" err="1" smtClean="0"/>
              <a:t>Eg</a:t>
            </a:r>
            <a:r>
              <a:rPr lang="en-US" sz="2800" dirty="0" smtClean="0"/>
              <a:t> 900310</a:t>
            </a:r>
          </a:p>
          <a:p>
            <a:pPr>
              <a:lnSpc>
                <a:spcPct val="80000"/>
              </a:lnSpc>
              <a:buNone/>
              <a:defRPr/>
            </a:pPr>
            <a:endParaRPr lang="en-US" sz="2800" dirty="0" smtClean="0"/>
          </a:p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Information- Data which is processed into a useful format. </a:t>
            </a:r>
            <a:r>
              <a:rPr lang="en-US" sz="2800" dirty="0" err="1" smtClean="0"/>
              <a:t>Eg</a:t>
            </a:r>
            <a:r>
              <a:rPr lang="en-US" sz="2800" dirty="0" smtClean="0"/>
              <a:t> 10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of March 1990 </a:t>
            </a:r>
            <a:endParaRPr lang="en-US" sz="2800" dirty="0" smtClean="0"/>
          </a:p>
          <a:p>
            <a:pPr>
              <a:lnSpc>
                <a:spcPct val="80000"/>
              </a:lnSpc>
              <a:defRPr/>
            </a:pPr>
            <a:endParaRPr lang="en-US" sz="2800" dirty="0" smtClean="0"/>
          </a:p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Think of two more examples.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Other Terms</a:t>
            </a:r>
            <a:endParaRPr lang="en-US" dirty="0"/>
          </a:p>
        </p:txBody>
      </p:sp>
      <p:pic>
        <p:nvPicPr>
          <p:cNvPr id="4" name="Picture 3" descr="j0424474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191000"/>
            <a:ext cx="1752600" cy="1851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err="1" smtClean="0"/>
              <a:t>Amd</a:t>
            </a:r>
            <a:r>
              <a:rPr lang="en-US" dirty="0" smtClean="0"/>
              <a:t> 1400 chip running without a </a:t>
            </a:r>
            <a:r>
              <a:rPr lang="en-US" dirty="0" err="1" smtClean="0"/>
              <a:t>heatsink</a:t>
            </a:r>
            <a:r>
              <a:rPr lang="en-US" dirty="0" smtClean="0"/>
              <a:t> gets as hot as 370 degrees.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An Interesting Fact</a:t>
            </a:r>
            <a:endParaRPr lang="en-US" dirty="0"/>
          </a:p>
        </p:txBody>
      </p:sp>
      <p:pic>
        <p:nvPicPr>
          <p:cNvPr id="1026" name="Picture 2" descr="C:\Documents and Settings\user\My Documents\My Pictures\Microsoft Clip Organizer\j039577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74" y="2809874"/>
            <a:ext cx="2905125" cy="2905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Identify the numbered components.</a:t>
            </a:r>
            <a:endParaRPr lang="en-US" dirty="0"/>
          </a:p>
        </p:txBody>
      </p:sp>
      <p:pic>
        <p:nvPicPr>
          <p:cNvPr id="17411" name="Content Placeholder 4" descr="quizdiagram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65388" y="1600200"/>
            <a:ext cx="4213225" cy="4530725"/>
          </a:xfrm>
        </p:spPr>
      </p:pic>
      <p:pic>
        <p:nvPicPr>
          <p:cNvPr id="17413" name="Picture 5" descr="j0078711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1600200"/>
            <a:ext cx="1622425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Computer System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The computer system consists of 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Hardware: This consists of the physical components of the computer. The parts that you can see and touch. Some examples are</a:t>
            </a:r>
            <a:r>
              <a:rPr lang="en-US" sz="2800" dirty="0" smtClean="0">
                <a:solidFill>
                  <a:srgbClr val="FF66CC"/>
                </a:solidFill>
              </a:rPr>
              <a:t> keyboard, mouse, monitor, speakers</a:t>
            </a:r>
            <a:r>
              <a:rPr lang="en-US" sz="2800" dirty="0" smtClean="0">
                <a:solidFill>
                  <a:srgbClr val="FF66CC"/>
                </a:solidFill>
              </a:rPr>
              <a:t>.</a:t>
            </a:r>
            <a:endParaRPr lang="en-US" sz="2800" dirty="0" smtClean="0">
              <a:solidFill>
                <a:srgbClr val="FF66CC"/>
              </a:solidFill>
            </a:endParaRPr>
          </a:p>
        </p:txBody>
      </p:sp>
      <p:pic>
        <p:nvPicPr>
          <p:cNvPr id="6" name="Picture 5" descr="flatscreen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42907" y="4495800"/>
            <a:ext cx="2401093" cy="1676400"/>
          </a:xfrm>
          <a:prstGeom prst="rect">
            <a:avLst/>
          </a:prstGeom>
        </p:spPr>
      </p:pic>
      <p:pic>
        <p:nvPicPr>
          <p:cNvPr id="2051" name="Picture 3" descr="C:\Documents and Settings\user\My Documents\My Pictures\Microsoft Clip Organizer\j043934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4191000"/>
            <a:ext cx="1828800" cy="1828800"/>
          </a:xfrm>
          <a:prstGeom prst="rect">
            <a:avLst/>
          </a:prstGeom>
          <a:noFill/>
        </p:spPr>
      </p:pic>
      <p:pic>
        <p:nvPicPr>
          <p:cNvPr id="2052" name="Picture 4" descr="C:\Documents and Settings\user\My Documents\My Pictures\Microsoft Clip Organizer\j040215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4800600"/>
            <a:ext cx="2133600" cy="1277789"/>
          </a:xfrm>
          <a:prstGeom prst="rect">
            <a:avLst/>
          </a:prstGeom>
          <a:noFill/>
        </p:spPr>
      </p:pic>
      <p:pic>
        <p:nvPicPr>
          <p:cNvPr id="2054" name="Picture 6" descr="C:\Documents and Settings\user\My Documents\My Pictures\Microsoft Clip Organizer\j0398503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953000"/>
            <a:ext cx="1830387" cy="1631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Software: This refers to the programs that run on the hardware. It tells the computer what to do. A few examples are</a:t>
            </a:r>
            <a:r>
              <a:rPr lang="en-US" sz="2400" dirty="0" smtClean="0">
                <a:solidFill>
                  <a:srgbClr val="FF66CC"/>
                </a:solidFill>
              </a:rPr>
              <a:t> Microsoft XP, </a:t>
            </a:r>
            <a:r>
              <a:rPr lang="en-US" sz="2400" dirty="0" smtClean="0">
                <a:solidFill>
                  <a:srgbClr val="FF66CC"/>
                </a:solidFill>
              </a:rPr>
              <a:t>Microsoft Office, Internet </a:t>
            </a:r>
            <a:r>
              <a:rPr lang="en-US" sz="2400" dirty="0" smtClean="0">
                <a:solidFill>
                  <a:srgbClr val="FF66CC"/>
                </a:solidFill>
              </a:rPr>
              <a:t>Explorer, MSN Messenger.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The Computer System</a:t>
            </a:r>
            <a:endParaRPr lang="en-US" dirty="0"/>
          </a:p>
        </p:txBody>
      </p:sp>
      <p:pic>
        <p:nvPicPr>
          <p:cNvPr id="3074" name="Picture 2" descr="C:\Documents and Settings\user\My Documents\My Pictures\Microsoft Clip Organizer\j043482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352800"/>
            <a:ext cx="1828572" cy="1828572"/>
          </a:xfrm>
          <a:prstGeom prst="rect">
            <a:avLst/>
          </a:prstGeom>
          <a:noFill/>
        </p:spPr>
      </p:pic>
      <p:pic>
        <p:nvPicPr>
          <p:cNvPr id="3075" name="Picture 3" descr="C:\Documents and Settings\user\My Documents\My Pictures\Microsoft Clip Organizer\j043157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276600"/>
            <a:ext cx="1904762" cy="19174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Peripheral devices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This is any hardware device that is connected to and controlled by the CPU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smtClean="0"/>
              <a:t>These devices are located outside the computer.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Input , output and backing storage devices are peripheral devices.</a:t>
            </a:r>
          </a:p>
        </p:txBody>
      </p:sp>
      <p:pic>
        <p:nvPicPr>
          <p:cNvPr id="4098" name="Picture 2" descr="C:\Documents and Settings\user\My Documents\My Pictures\Microsoft Clip Organizer\j04018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4317742"/>
            <a:ext cx="2910840" cy="1939802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4099" name="Picture 3" descr="C:\Documents and Settings\user\My Documents\My Pictures\Microsoft Clip Organizer\j039689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4114800"/>
            <a:ext cx="1827886" cy="17300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Input </a:t>
            </a:r>
            <a:r>
              <a:rPr lang="en-US" dirty="0" smtClean="0"/>
              <a:t>Devices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These are used to get data and instructions into the computer for processing.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smtClean="0"/>
              <a:t>Examples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Keyboard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Mouse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Joystick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Scanner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Microphone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Output </a:t>
            </a:r>
            <a:r>
              <a:rPr lang="en-US" dirty="0" smtClean="0"/>
              <a:t>Devices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These devices translate information processed by the computer into a form which the user can understand.</a:t>
            </a:r>
          </a:p>
          <a:p>
            <a:pPr eaLnBrk="1" hangingPunct="1">
              <a:buNone/>
              <a:defRPr/>
            </a:pPr>
            <a:r>
              <a:rPr lang="en-US" dirty="0" smtClean="0"/>
              <a:t>Examples</a:t>
            </a:r>
          </a:p>
          <a:p>
            <a:pPr eaLnBrk="1" hangingPunct="1">
              <a:defRPr/>
            </a:pPr>
            <a:r>
              <a:rPr lang="en-US" dirty="0" smtClean="0"/>
              <a:t>Monitors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Printers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Speakers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Storage Devices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RAM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ROM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Hard disk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CD/DVD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Floppy disk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Flash drives</a:t>
            </a:r>
          </a:p>
        </p:txBody>
      </p:sp>
      <p:sp>
        <p:nvSpPr>
          <p:cNvPr id="16389" name="AutoShape 4"/>
          <p:cNvSpPr>
            <a:spLocks/>
          </p:cNvSpPr>
          <p:nvPr/>
        </p:nvSpPr>
        <p:spPr bwMode="auto">
          <a:xfrm>
            <a:off x="2895600" y="1600200"/>
            <a:ext cx="457200" cy="137160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5"/>
          <p:cNvSpPr>
            <a:spLocks/>
          </p:cNvSpPr>
          <p:nvPr/>
        </p:nvSpPr>
        <p:spPr bwMode="auto">
          <a:xfrm>
            <a:off x="2971800" y="3276600"/>
            <a:ext cx="457200" cy="2667000"/>
          </a:xfrm>
          <a:prstGeom prst="rightBrace">
            <a:avLst>
              <a:gd name="adj1" fmla="val 486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3886200" y="2057400"/>
            <a:ext cx="2133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Primary Storage (main memory/ immediate access)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3886200" y="4114800"/>
            <a:ext cx="2209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Secondary Storage (backing storage/ auxillary storage)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541</TotalTime>
  <Words>367</Words>
  <Application>Microsoft Office PowerPoint</Application>
  <PresentationFormat>On-screen Show (4:3)</PresentationFormat>
  <Paragraphs>92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Paper</vt:lpstr>
      <vt:lpstr>PARTS OF THE COMPUTER</vt:lpstr>
      <vt:lpstr>An Interesting Fact</vt:lpstr>
      <vt:lpstr>Identify the numbered components.</vt:lpstr>
      <vt:lpstr>The Computer System</vt:lpstr>
      <vt:lpstr>The Computer System</vt:lpstr>
      <vt:lpstr>Peripheral devices</vt:lpstr>
      <vt:lpstr>Input Devices</vt:lpstr>
      <vt:lpstr>Output Devices</vt:lpstr>
      <vt:lpstr>Storage Devices</vt:lpstr>
      <vt:lpstr>Diagram of a Computer</vt:lpstr>
      <vt:lpstr>CENTRAL PROCESSING UNIT</vt:lpstr>
      <vt:lpstr>Control Unit</vt:lpstr>
      <vt:lpstr>Arithmetic and Logic Unit</vt:lpstr>
      <vt:lpstr>Other Terms</vt:lpstr>
    </vt:vector>
  </TitlesOfParts>
  <Company>Ministry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OF THE COMPUTER</dc:title>
  <dc:creator>Mith</dc:creator>
  <cp:lastModifiedBy>Mith</cp:lastModifiedBy>
  <cp:revision>3</cp:revision>
  <dcterms:created xsi:type="dcterms:W3CDTF">2008-09-30T06:13:00Z</dcterms:created>
  <dcterms:modified xsi:type="dcterms:W3CDTF">2008-09-30T15:14:49Z</dcterms:modified>
</cp:coreProperties>
</file>