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6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0348-6747-49CE-93B6-B40F825A51EA}" type="datetimeFigureOut">
              <a:rPr lang="en-US" smtClean="0"/>
              <a:pPr/>
              <a:t>10/13/2017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851B1-8B44-4E90-A7A6-B8BA473D8C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28600" y="609600"/>
            <a:ext cx="873219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PRIMARY STORAGE</a:t>
            </a:r>
            <a:endParaRPr lang="en-GB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6019800" cy="1447800"/>
          </a:xfrm>
        </p:spPr>
        <p:txBody>
          <a:bodyPr/>
          <a:lstStyle/>
          <a:p>
            <a:r>
              <a:rPr lang="en-US" dirty="0" smtClean="0"/>
              <a:t>Interesting Fact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447800"/>
            <a:ext cx="6019800" cy="5410200"/>
          </a:xfrm>
        </p:spPr>
        <p:txBody>
          <a:bodyPr/>
          <a:lstStyle/>
          <a:p>
            <a:r>
              <a:rPr lang="en-US" dirty="0" smtClean="0"/>
              <a:t>1GB can hold 2619 pages (</a:t>
            </a:r>
            <a:r>
              <a:rPr lang="en-US" dirty="0" err="1" smtClean="0"/>
              <a:t>Encyclopaedia</a:t>
            </a:r>
            <a:r>
              <a:rPr lang="en-US" dirty="0" smtClean="0"/>
              <a:t> Britannica). </a:t>
            </a:r>
          </a:p>
          <a:p>
            <a:r>
              <a:rPr lang="en-US" dirty="0" smtClean="0"/>
              <a:t>What does </a:t>
            </a:r>
            <a:r>
              <a:rPr lang="en-US" dirty="0"/>
              <a:t>50 G.B of storage really mean</a:t>
            </a:r>
            <a:r>
              <a:rPr lang="en-US" dirty="0" smtClean="0"/>
              <a:t>? It </a:t>
            </a:r>
            <a:r>
              <a:rPr lang="en-US" dirty="0"/>
              <a:t>means we can stack 3 piles of </a:t>
            </a:r>
            <a:r>
              <a:rPr lang="en-US" dirty="0" smtClean="0"/>
              <a:t>single </a:t>
            </a:r>
            <a:r>
              <a:rPr lang="en-US" dirty="0"/>
              <a:t>spaced type written pages taller than the Eiffel </a:t>
            </a:r>
            <a:r>
              <a:rPr lang="en-US" dirty="0" smtClean="0"/>
              <a:t>tower.</a:t>
            </a:r>
            <a:endParaRPr lang="en-GB" dirty="0"/>
          </a:p>
        </p:txBody>
      </p:sp>
      <p:pic>
        <p:nvPicPr>
          <p:cNvPr id="5" name="Picture 4" descr="images%5Ccomputerscience%5Cmai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24200" cy="6858000"/>
          </a:xfrm>
          <a:prstGeom prst="rect">
            <a:avLst/>
          </a:prstGeom>
        </p:spPr>
      </p:pic>
      <p:pic>
        <p:nvPicPr>
          <p:cNvPr id="6" name="Picture 5" descr="welcomeRobotThin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3428999" y="5005754"/>
            <a:ext cx="813945" cy="1852246"/>
          </a:xfrm>
          <a:prstGeom prst="rect">
            <a:avLst/>
          </a:prstGeom>
        </p:spPr>
      </p:pic>
      <p:pic>
        <p:nvPicPr>
          <p:cNvPr id="7" name="Picture 6" descr="effiel_tower_2_l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1880" y="4561840"/>
            <a:ext cx="1722120" cy="2296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6019800" cy="1447800"/>
          </a:xfrm>
        </p:spPr>
        <p:txBody>
          <a:bodyPr/>
          <a:lstStyle/>
          <a:p>
            <a:r>
              <a:rPr lang="en-US" dirty="0" smtClean="0"/>
              <a:t>Primary 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447800"/>
            <a:ext cx="6019800" cy="5410200"/>
          </a:xfrm>
        </p:spPr>
        <p:txBody>
          <a:bodyPr/>
          <a:lstStyle/>
          <a:p>
            <a:r>
              <a:rPr lang="en-US" dirty="0" smtClean="0"/>
              <a:t>This is also referred to as Main Memory or Immediate Access Storage.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Brush Script MT" pitchFamily="66" charset="0"/>
              </a:rPr>
              <a:t>Types of Memory</a:t>
            </a:r>
          </a:p>
          <a:p>
            <a:r>
              <a:rPr lang="en-US" dirty="0" smtClean="0"/>
              <a:t>Read Only Memory (ROM )</a:t>
            </a:r>
          </a:p>
          <a:p>
            <a:r>
              <a:rPr lang="en-US" dirty="0" smtClean="0"/>
              <a:t>Random Access Memory (RAM)</a:t>
            </a:r>
          </a:p>
          <a:p>
            <a:pPr>
              <a:buNone/>
            </a:pPr>
            <a:r>
              <a:rPr lang="en-US" dirty="0" smtClean="0"/>
              <a:t>Both store data in chips.</a:t>
            </a:r>
          </a:p>
          <a:p>
            <a:endParaRPr lang="en-GB" dirty="0"/>
          </a:p>
        </p:txBody>
      </p:sp>
      <p:pic>
        <p:nvPicPr>
          <p:cNvPr id="5" name="Picture 4" descr="images%5Ccomputerscience%5Cmai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24200" cy="6858000"/>
          </a:xfrm>
          <a:prstGeom prst="rect">
            <a:avLst/>
          </a:prstGeom>
        </p:spPr>
      </p:pic>
      <p:pic>
        <p:nvPicPr>
          <p:cNvPr id="6" name="Picture 5" descr="R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5265420"/>
            <a:ext cx="2895600" cy="1592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6019800" cy="1447800"/>
          </a:xfrm>
        </p:spPr>
        <p:txBody>
          <a:bodyPr/>
          <a:lstStyle/>
          <a:p>
            <a:r>
              <a:rPr lang="en-US" dirty="0" smtClean="0"/>
              <a:t>RANDOM ACCESS MEMORY (RAM)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447800"/>
            <a:ext cx="6019800" cy="5410200"/>
          </a:xfrm>
        </p:spPr>
        <p:txBody>
          <a:bodyPr/>
          <a:lstStyle/>
          <a:p>
            <a:r>
              <a:rPr lang="en-US" dirty="0" smtClean="0"/>
              <a:t>Stores programs and data currently being used by the computer.</a:t>
            </a:r>
          </a:p>
          <a:p>
            <a:r>
              <a:rPr lang="en-US" dirty="0" smtClean="0"/>
              <a:t>RAM is volatile (temporary) memory. The data is lost when the computer is turned off.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Current Examples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DDR, DDR2, DDR3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The size is usually in Megabytes(MB) or Gigabytes(GB)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5" name="Picture 4" descr="images%5Ccomputerscience%5Cmai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24200" cy="6858000"/>
          </a:xfrm>
          <a:prstGeom prst="rect">
            <a:avLst/>
          </a:prstGeom>
        </p:spPr>
      </p:pic>
      <p:pic>
        <p:nvPicPr>
          <p:cNvPr id="6" name="Picture 5" descr="ddr-stick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1800" y="4419600"/>
            <a:ext cx="1752600" cy="1450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6019800" cy="1447800"/>
          </a:xfrm>
        </p:spPr>
        <p:txBody>
          <a:bodyPr/>
          <a:lstStyle/>
          <a:p>
            <a:r>
              <a:rPr lang="en-US" dirty="0" smtClean="0"/>
              <a:t>READ ONLY 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447800"/>
            <a:ext cx="6019800" cy="5410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n-US" sz="3600" dirty="0" smtClean="0"/>
              <a:t>Stores instructions used to start the computer. (</a:t>
            </a:r>
            <a:r>
              <a:rPr lang="en-US" sz="3600" dirty="0" err="1" smtClean="0"/>
              <a:t>E.g</a:t>
            </a:r>
            <a:r>
              <a:rPr lang="en-US" sz="3600" dirty="0" smtClean="0"/>
              <a:t> BIOS)</a:t>
            </a:r>
          </a:p>
          <a:p>
            <a:pPr>
              <a:lnSpc>
                <a:spcPct val="80000"/>
              </a:lnSpc>
              <a:buNone/>
            </a:pPr>
            <a:endParaRPr lang="en-US" sz="3600" dirty="0" smtClean="0"/>
          </a:p>
          <a:p>
            <a:pPr>
              <a:lnSpc>
                <a:spcPct val="80000"/>
              </a:lnSpc>
            </a:pPr>
            <a:r>
              <a:rPr lang="en-US" sz="3600" dirty="0" smtClean="0"/>
              <a:t>This is non-volatile (permanent) memory. This means that data is not lost when the computer is turned off.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>
              <a:latin typeface="Brush Script MT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>
                <a:latin typeface="Brush Script MT" pitchFamily="66" charset="0"/>
              </a:rPr>
              <a:t>Types of ROM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3600" dirty="0" smtClean="0"/>
              <a:t>PROM (</a:t>
            </a:r>
            <a:r>
              <a:rPr lang="en-US" sz="3600" dirty="0" err="1" smtClean="0"/>
              <a:t>Progammable</a:t>
            </a:r>
            <a:r>
              <a:rPr lang="en-US" sz="3600" dirty="0" smtClean="0"/>
              <a:t> Read Only memory) This is a type of ROM programmed with a special machine. Once programmed its content cannot be changed.</a:t>
            </a:r>
          </a:p>
          <a:p>
            <a:pPr>
              <a:lnSpc>
                <a:spcPct val="80000"/>
              </a:lnSpc>
            </a:pPr>
            <a:endParaRPr lang="en-US" sz="3600" dirty="0" smtClean="0"/>
          </a:p>
          <a:p>
            <a:pPr>
              <a:lnSpc>
                <a:spcPct val="80000"/>
              </a:lnSpc>
            </a:pPr>
            <a:r>
              <a:rPr lang="en-US" sz="3600" dirty="0" smtClean="0"/>
              <a:t>EPROM (Erasable Programmable Read Only Memory) The data in this type of PROM can be erased using ultraviolet light.</a:t>
            </a:r>
          </a:p>
          <a:p>
            <a:endParaRPr lang="en-GB" dirty="0"/>
          </a:p>
        </p:txBody>
      </p:sp>
      <p:pic>
        <p:nvPicPr>
          <p:cNvPr id="5" name="Picture 4" descr="images%5Ccomputerscience%5Cmai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24200" cy="6858000"/>
          </a:xfrm>
          <a:prstGeom prst="rect">
            <a:avLst/>
          </a:prstGeom>
        </p:spPr>
      </p:pic>
      <p:pic>
        <p:nvPicPr>
          <p:cNvPr id="6" name="Picture 5" descr="basic_ro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29000"/>
            <a:ext cx="3124200" cy="3429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6019800" cy="1447800"/>
          </a:xfrm>
        </p:spPr>
        <p:txBody>
          <a:bodyPr/>
          <a:lstStyle/>
          <a:p>
            <a:r>
              <a:rPr lang="en-US" dirty="0" err="1" smtClean="0"/>
              <a:t>Bistable</a:t>
            </a:r>
            <a:r>
              <a:rPr lang="en-US" dirty="0" smtClean="0"/>
              <a:t> Device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447800"/>
            <a:ext cx="6019800" cy="5410200"/>
          </a:xfrm>
        </p:spPr>
        <p:txBody>
          <a:bodyPr/>
          <a:lstStyle/>
          <a:p>
            <a:r>
              <a:rPr lang="en-US" dirty="0" smtClean="0"/>
              <a:t>These are the foundation of digital electronics.</a:t>
            </a:r>
          </a:p>
          <a:p>
            <a:r>
              <a:rPr lang="en-US" dirty="0" smtClean="0"/>
              <a:t>It is a device that can function in one of only two states. </a:t>
            </a:r>
          </a:p>
          <a:p>
            <a:pPr>
              <a:buNone/>
            </a:pPr>
            <a:r>
              <a:rPr lang="en-US" dirty="0" smtClean="0"/>
              <a:t>Examples</a:t>
            </a:r>
          </a:p>
          <a:p>
            <a:r>
              <a:rPr lang="en-US" dirty="0" smtClean="0"/>
              <a:t> A switch (On or Off)</a:t>
            </a:r>
          </a:p>
          <a:p>
            <a:r>
              <a:rPr lang="en-US" dirty="0" smtClean="0"/>
              <a:t>A key on a keyboard. It is either up or down.</a:t>
            </a:r>
          </a:p>
          <a:p>
            <a:endParaRPr lang="en-GB" dirty="0"/>
          </a:p>
        </p:txBody>
      </p:sp>
      <p:pic>
        <p:nvPicPr>
          <p:cNvPr id="5" name="Picture 4" descr="images%5Ccomputerscience%5Cmai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24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6019800" cy="1447800"/>
          </a:xfrm>
        </p:spPr>
        <p:txBody>
          <a:bodyPr/>
          <a:lstStyle/>
          <a:p>
            <a:r>
              <a:rPr lang="en-US" dirty="0" smtClean="0"/>
              <a:t>Units of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447800"/>
            <a:ext cx="6019800" cy="54102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Bit – a unit of storage that has two possible values, 0 and 1</a:t>
            </a:r>
          </a:p>
          <a:p>
            <a:r>
              <a:rPr lang="en-US" sz="2600" dirty="0" smtClean="0"/>
              <a:t>Byte – 8 bits</a:t>
            </a:r>
          </a:p>
          <a:p>
            <a:r>
              <a:rPr lang="en-US" sz="2600" dirty="0" smtClean="0"/>
              <a:t>Kilobyte (KB) – thousand bytes (1 x 10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) </a:t>
            </a:r>
          </a:p>
          <a:p>
            <a:r>
              <a:rPr lang="en-US" sz="2600" dirty="0" smtClean="0"/>
              <a:t>Megabyte (MB) – million bytes (1 x 10</a:t>
            </a:r>
            <a:r>
              <a:rPr lang="en-US" sz="2600" baseline="30000" dirty="0" smtClean="0"/>
              <a:t>6</a:t>
            </a:r>
            <a:r>
              <a:rPr lang="en-US" sz="2600" dirty="0" smtClean="0"/>
              <a:t>) </a:t>
            </a:r>
          </a:p>
          <a:p>
            <a:r>
              <a:rPr lang="en-US" sz="2600" dirty="0" smtClean="0"/>
              <a:t>Gigabyte (GB) – billion bytes (1 x 10</a:t>
            </a:r>
            <a:r>
              <a:rPr lang="en-US" sz="2600" baseline="30000" dirty="0" smtClean="0"/>
              <a:t>9</a:t>
            </a:r>
            <a:r>
              <a:rPr lang="en-US" sz="2600" dirty="0" smtClean="0"/>
              <a:t>) </a:t>
            </a:r>
          </a:p>
          <a:p>
            <a:r>
              <a:rPr lang="en-US" sz="2600" dirty="0" smtClean="0"/>
              <a:t>Terabyte (TB) – trillion byte (1 x 10</a:t>
            </a:r>
            <a:r>
              <a:rPr lang="en-US" sz="2600" baseline="30000" dirty="0" smtClean="0"/>
              <a:t>12</a:t>
            </a:r>
            <a:r>
              <a:rPr lang="en-US" sz="2600" dirty="0" smtClean="0"/>
              <a:t>) </a:t>
            </a:r>
          </a:p>
          <a:p>
            <a:pPr>
              <a:buNone/>
            </a:pP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Questions</a:t>
            </a:r>
          </a:p>
          <a:p>
            <a:r>
              <a:rPr lang="en-US" sz="2600" dirty="0" smtClean="0"/>
              <a:t>How many KB in a MB?</a:t>
            </a:r>
          </a:p>
          <a:p>
            <a:r>
              <a:rPr lang="en-US" sz="2600" dirty="0" err="1" smtClean="0"/>
              <a:t>Ans</a:t>
            </a:r>
            <a:r>
              <a:rPr lang="en-US" sz="2600" dirty="0" smtClean="0"/>
              <a:t> : 1000 KB</a:t>
            </a:r>
            <a:endParaRPr lang="en-US" sz="2600" dirty="0"/>
          </a:p>
          <a:p>
            <a:r>
              <a:rPr lang="en-US" sz="2600" dirty="0" smtClean="0"/>
              <a:t>How many TB in 100GB?</a:t>
            </a:r>
          </a:p>
          <a:p>
            <a:r>
              <a:rPr lang="en-US" sz="2600" dirty="0" err="1" smtClean="0"/>
              <a:t>Ans</a:t>
            </a:r>
            <a:r>
              <a:rPr lang="en-US" sz="2600" dirty="0" smtClean="0"/>
              <a:t>: 0.1 TB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GB" dirty="0"/>
          </a:p>
        </p:txBody>
      </p:sp>
      <p:pic>
        <p:nvPicPr>
          <p:cNvPr id="5" name="Picture 4" descr="images%5Ccomputerscience%5Cmai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24200" cy="6858000"/>
          </a:xfrm>
          <a:prstGeom prst="rect">
            <a:avLst/>
          </a:prstGeom>
        </p:spPr>
      </p:pic>
      <p:pic>
        <p:nvPicPr>
          <p:cNvPr id="6" name="Picture 5" descr="j02836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524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0"/>
            <a:ext cx="6019800" cy="14478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447800"/>
            <a:ext cx="6019800" cy="54102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 descr="images%5Ccomputerscience%5Cmai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242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357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Brush Script MT</vt:lpstr>
      <vt:lpstr>Calibri</vt:lpstr>
      <vt:lpstr>Times New Roman</vt:lpstr>
      <vt:lpstr>Wingdings</vt:lpstr>
      <vt:lpstr>Office Theme</vt:lpstr>
      <vt:lpstr>PowerPoint Presentation</vt:lpstr>
      <vt:lpstr>Interesting Fact</vt:lpstr>
      <vt:lpstr>Primary Memory</vt:lpstr>
      <vt:lpstr>RANDOM ACCESS MEMORY (RAM)</vt:lpstr>
      <vt:lpstr>READ ONLY MEMORY</vt:lpstr>
      <vt:lpstr>Bistable Device</vt:lpstr>
      <vt:lpstr>Units of Storage</vt:lpstr>
      <vt:lpstr>PowerPoint Presentation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Mith</dc:creator>
  <cp:lastModifiedBy>stephan_small</cp:lastModifiedBy>
  <cp:revision>7</cp:revision>
  <dcterms:created xsi:type="dcterms:W3CDTF">2008-10-14T03:58:57Z</dcterms:created>
  <dcterms:modified xsi:type="dcterms:W3CDTF">2017-10-13T15:23:47Z</dcterms:modified>
</cp:coreProperties>
</file>