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0" r:id="rId1"/>
    <p:sldMasterId id="2147483852" r:id="rId2"/>
    <p:sldMasterId id="2147483871" r:id="rId3"/>
  </p:sldMasterIdLst>
  <p:notesMasterIdLst>
    <p:notesMasterId r:id="rId67"/>
  </p:notesMasterIdLst>
  <p:sldIdLst>
    <p:sldId id="321" r:id="rId4"/>
    <p:sldId id="396" r:id="rId5"/>
    <p:sldId id="397"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9" r:id="rId19"/>
    <p:sldId id="400" r:id="rId20"/>
    <p:sldId id="398" r:id="rId21"/>
    <p:sldId id="404" r:id="rId22"/>
    <p:sldId id="403" r:id="rId23"/>
    <p:sldId id="406" r:id="rId24"/>
    <p:sldId id="405" r:id="rId25"/>
    <p:sldId id="401" r:id="rId26"/>
    <p:sldId id="402" r:id="rId27"/>
    <p:sldId id="407" r:id="rId28"/>
    <p:sldId id="410" r:id="rId29"/>
    <p:sldId id="411" r:id="rId30"/>
    <p:sldId id="408" r:id="rId31"/>
    <p:sldId id="412" r:id="rId32"/>
    <p:sldId id="413" r:id="rId33"/>
    <p:sldId id="326" r:id="rId34"/>
    <p:sldId id="431" r:id="rId35"/>
    <p:sldId id="432" r:id="rId36"/>
    <p:sldId id="433" r:id="rId37"/>
    <p:sldId id="434" r:id="rId38"/>
    <p:sldId id="409" r:id="rId39"/>
    <p:sldId id="414" r:id="rId40"/>
    <p:sldId id="421" r:id="rId41"/>
    <p:sldId id="420" r:id="rId42"/>
    <p:sldId id="422" r:id="rId43"/>
    <p:sldId id="423" r:id="rId44"/>
    <p:sldId id="415" r:id="rId45"/>
    <p:sldId id="424" r:id="rId46"/>
    <p:sldId id="416" r:id="rId47"/>
    <p:sldId id="425" r:id="rId48"/>
    <p:sldId id="417" r:id="rId49"/>
    <p:sldId id="418" r:id="rId50"/>
    <p:sldId id="378" r:id="rId51"/>
    <p:sldId id="426" r:id="rId52"/>
    <p:sldId id="325" r:id="rId53"/>
    <p:sldId id="380" r:id="rId54"/>
    <p:sldId id="427" r:id="rId55"/>
    <p:sldId id="429" r:id="rId56"/>
    <p:sldId id="428" r:id="rId57"/>
    <p:sldId id="430" r:id="rId58"/>
    <p:sldId id="322" r:id="rId59"/>
    <p:sldId id="381" r:id="rId60"/>
    <p:sldId id="382" r:id="rId61"/>
    <p:sldId id="360" r:id="rId62"/>
    <p:sldId id="341" r:id="rId63"/>
    <p:sldId id="375" r:id="rId64"/>
    <p:sldId id="419" r:id="rId65"/>
    <p:sldId id="365" r:id="rId66"/>
  </p:sldIdLst>
  <p:sldSz cx="9144000" cy="6858000" type="screen4x3"/>
  <p:notesSz cx="6858000" cy="9144000"/>
  <p:embeddedFontLst>
    <p:embeddedFont>
      <p:font typeface="Cambria Math" panose="02040503050406030204" pitchFamily="18" charset="0"/>
      <p:regular r:id="rId68"/>
    </p:embeddedFont>
    <p:embeddedFont>
      <p:font typeface="Wingdings 2" panose="05020102010507070707" pitchFamily="18" charset="2"/>
      <p:regular r:id="rId69"/>
    </p:embeddedFont>
    <p:embeddedFont>
      <p:font typeface="Calibri" panose="020F0502020204030204" pitchFamily="34" charset="0"/>
      <p:regular r:id="rId70"/>
      <p:bold r:id="rId71"/>
      <p:italic r:id="rId72"/>
      <p:boldItalic r:id="rId73"/>
    </p:embeddedFont>
    <p:embeddedFont>
      <p:font typeface="Georgia" panose="02040502050405020303" pitchFamily="18" charset="0"/>
      <p:regular r:id="rId74"/>
      <p:bold r:id="rId75"/>
      <p:italic r:id="rId76"/>
      <p:boldItalic r:id="rId77"/>
    </p:embeddedFont>
    <p:embeddedFont>
      <p:font typeface="Trebuchet MS" panose="020B0603020202020204" pitchFamily="34" charset="0"/>
      <p:regular r:id="rId78"/>
      <p:bold r:id="rId79"/>
      <p:italic r:id="rId80"/>
      <p:boldItalic r:id="rId81"/>
    </p:embeddedFont>
    <p:embeddedFont>
      <p:font typeface="Constantia" panose="02030602050306030303" pitchFamily="18"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99"/>
    <a:srgbClr val="FFFFFF"/>
    <a:srgbClr val="E5E9E9"/>
    <a:srgbClr val="E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7" autoAdjust="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5.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80936-2459-49C5-AB84-11F3331F117B}" type="datetimeFigureOut">
              <a:rPr lang="en-US" smtClean="0"/>
              <a:pPr/>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0A1F2-8559-44E8-9FA3-B793E524431E}" type="slidenum">
              <a:rPr lang="en-US" smtClean="0"/>
              <a:pPr/>
              <a:t>‹#›</a:t>
            </a:fld>
            <a:endParaRPr lang="en-US"/>
          </a:p>
        </p:txBody>
      </p:sp>
    </p:spTree>
    <p:extLst>
      <p:ext uri="{BB962C8B-B14F-4D97-AF65-F5344CB8AC3E}">
        <p14:creationId xmlns:p14="http://schemas.microsoft.com/office/powerpoint/2010/main" val="251290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solidFill>
                  <a:srgbClr val="DBF5F9">
                    <a:shade val="90000"/>
                  </a:srgbClr>
                </a:solidFill>
              </a:rPr>
              <a:pPr/>
              <a:t>9/21/2018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9CA217EF-0505-4C33-BB20-8A8DF203902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256120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3267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970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AD32617E-C7A6-41C7-BA24-C7AD394E1B79}" type="datetime1">
              <a:rPr lang="en-US" smtClean="0"/>
              <a:pPr/>
              <a:t>9/21/2018</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40776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E1C7B-6A50-4BE9-B84B-CE063F0992D2}" type="datetime1">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376257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0FBA3F7-974A-438A-865B-0BE9BC90EFEF}" type="datetime1">
              <a:rPr lang="en-US" smtClean="0"/>
              <a:pPr/>
              <a:t>9/21/2018</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268754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8FF6F0-BA2F-4204-8ABB-5B56C4F5269E}"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73971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8FAC73-A938-49FE-92C7-CACDA3DFB71A}" type="datetime1">
              <a:rPr lang="en-US" smtClean="0"/>
              <a:pPr/>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67479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C9DD1-ECF2-4B8D-8890-3486318897BB}" type="datetime1">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49695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CFF1ACB-DC85-452C-BC67-BB90FBF76386}" type="datetime1">
              <a:rPr lang="en-US" smtClean="0"/>
              <a:pPr/>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336565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A4F8D-700F-4763-9F10-33EEB4384884}"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302473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29444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C9999-6B3F-459D-AE72-09B64ADB4A97}"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332631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F381-8160-4711-ABB2-D5446C570E0F}"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25958110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F381-8160-4711-ABB2-D5446C570E0F}"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223458214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F381-8160-4711-ABB2-D5446C570E0F}"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CA217EF-0505-4C33-BB20-8A8DF2039023}"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1089717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F381-8160-4711-ABB2-D5446C570E0F}" type="datetime1">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41812827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60F381-8160-4711-ABB2-D5446C570E0F}" type="datetime1">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3284169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60F381-8160-4711-ABB2-D5446C570E0F}" type="datetime1">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74984183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48015-B771-4D82-8943-BD348BD20E64}" type="datetime1">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extLst>
      <p:ext uri="{BB962C8B-B14F-4D97-AF65-F5344CB8AC3E}">
        <p14:creationId xmlns:p14="http://schemas.microsoft.com/office/powerpoint/2010/main" val="1349829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7ED1DC32-B289-4446-ACB5-AF49626B22D5}" type="datetime1">
              <a:rPr lang="en-US" smtClean="0"/>
              <a:pPr/>
              <a:t>9/21/2018</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CA217EF-0505-4C33-BB20-8A8DF2039023}" type="slidenum">
              <a:rPr lang="en-US" smtClean="0"/>
              <a:pPr/>
              <a:t>‹#›</a:t>
            </a:fld>
            <a:endParaRPr lang="en-US"/>
          </a:p>
        </p:txBody>
      </p:sp>
    </p:spTree>
    <p:extLst>
      <p:ext uri="{BB962C8B-B14F-4D97-AF65-F5344CB8AC3E}">
        <p14:creationId xmlns:p14="http://schemas.microsoft.com/office/powerpoint/2010/main" val="2413459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624D8C-74B8-49FA-BF1F-099CC8FDDCEC}" type="slidenum">
              <a:rPr lang="en-US" altLang="en-US"/>
              <a:pPr/>
              <a:t>‹#›</a:t>
            </a:fld>
            <a:endParaRPr lang="en-US" altLang="en-US"/>
          </a:p>
        </p:txBody>
      </p:sp>
    </p:spTree>
    <p:extLst>
      <p:ext uri="{BB962C8B-B14F-4D97-AF65-F5344CB8AC3E}">
        <p14:creationId xmlns:p14="http://schemas.microsoft.com/office/powerpoint/2010/main" val="326169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solidFill>
                  <a:srgbClr val="DBF5F9">
                    <a:shade val="90000"/>
                  </a:srgbClr>
                </a:solidFill>
              </a:rPr>
              <a:pPr/>
              <a:t>9/21/2018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9163834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252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35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00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707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816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949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023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890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33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5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83736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33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6616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000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537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3338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7361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solidFill>
                  <a:srgbClr val="04617B">
                    <a:shade val="90000"/>
                  </a:srgbClr>
                </a:solidFill>
              </a:rPr>
              <a:pPr/>
              <a:t>9/21/2018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2054281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60F381-8160-4711-ABB2-D5446C570E0F}" type="datetime1">
              <a:rPr lang="en-US" smtClean="0"/>
              <a:pPr/>
              <a:t>9/21/2018</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CA217EF-0505-4C33-BB20-8A8DF2039023}" type="slidenum">
              <a:rPr lang="en-US" smtClean="0"/>
              <a:pPr/>
              <a:t>‹#›</a:t>
            </a:fld>
            <a:endParaRPr lang="en-US"/>
          </a:p>
        </p:txBody>
      </p:sp>
    </p:spTree>
    <p:extLst>
      <p:ext uri="{BB962C8B-B14F-4D97-AF65-F5344CB8AC3E}">
        <p14:creationId xmlns:p14="http://schemas.microsoft.com/office/powerpoint/2010/main" val="918650347"/>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F3C8-15AD-4845-9F16-8C01BD9CD1A6}" type="datetimeFigureOut">
              <a:rPr lang="en-US" smtClean="0">
                <a:solidFill>
                  <a:prstClr val="black">
                    <a:tint val="75000"/>
                  </a:prstClr>
                </a:solidFill>
              </a:rPr>
              <a:pPr/>
              <a:t>9/21/2018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B5DFB-19E7-4F86-B4E4-A0F6A293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7213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hyperlink" Target="http://www.philosophicalsociety.com/logic.htm#logic-defined"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2.xml"/><Relationship Id="rId16" Type="http://schemas.openxmlformats.org/officeDocument/2006/relationships/image" Target="../media/image2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image" Target="../media/image20.png"/><Relationship Id="rId10" Type="http://schemas.openxmlformats.org/officeDocument/2006/relationships/slideLayout" Target="../slideLayouts/slideLayout2.xml"/><Relationship Id="rId19" Type="http://schemas.openxmlformats.org/officeDocument/2006/relationships/image" Target="../media/image2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9.png"/></Relationships>
</file>

<file path=ppt/slides/_rels/slide5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28.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11.xml"/><Relationship Id="rId16" Type="http://schemas.openxmlformats.org/officeDocument/2006/relationships/image" Target="../media/image31.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26.png"/><Relationship Id="rId5" Type="http://schemas.openxmlformats.org/officeDocument/2006/relationships/tags" Target="../tags/tag14.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tags" Target="../tags/tag13.xml"/><Relationship Id="rId9" Type="http://schemas.openxmlformats.org/officeDocument/2006/relationships/slideLayout" Target="../slideLayouts/slideLayout2.xml"/><Relationship Id="rId1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8" y="753227"/>
            <a:ext cx="7088361" cy="1090789"/>
          </a:xfrm>
        </p:spPr>
        <p:txBody>
          <a:bodyPr/>
          <a:lstStyle/>
          <a:p>
            <a:r>
              <a:rPr lang="en-US" dirty="0" smtClean="0"/>
              <a:t>Simple </a:t>
            </a:r>
            <a:r>
              <a:rPr lang="en-US" dirty="0" err="1" smtClean="0"/>
              <a:t>v.s</a:t>
            </a:r>
            <a:r>
              <a:rPr lang="en-US" dirty="0" smtClean="0"/>
              <a:t>. Compound Statement</a:t>
            </a:r>
            <a:endParaRPr lang="en-GB" dirty="0"/>
          </a:p>
        </p:txBody>
      </p:sp>
      <p:sp>
        <p:nvSpPr>
          <p:cNvPr id="3" name="Content Placeholder 2"/>
          <p:cNvSpPr>
            <a:spLocks noGrp="1"/>
          </p:cNvSpPr>
          <p:nvPr>
            <p:ph idx="1"/>
          </p:nvPr>
        </p:nvSpPr>
        <p:spPr>
          <a:xfrm>
            <a:off x="304800" y="2133600"/>
            <a:ext cx="8701474" cy="4343399"/>
          </a:xfrm>
        </p:spPr>
        <p:txBody>
          <a:bodyPr>
            <a:noAutofit/>
          </a:bodyPr>
          <a:lstStyle/>
          <a:p>
            <a:r>
              <a:rPr lang="en-US" sz="3200" dirty="0" smtClean="0"/>
              <a:t>Simple = a statement that cannot be decomposed into a separate statement. E.g. “ The sky is blue”</a:t>
            </a:r>
          </a:p>
          <a:p>
            <a:endParaRPr lang="en-US" sz="3200" dirty="0"/>
          </a:p>
          <a:p>
            <a:r>
              <a:rPr lang="en-US" sz="3200" dirty="0" smtClean="0"/>
              <a:t>Compound = a statement that can be decomposed into two or more simple statements. The truth value of a compound statement is determined by the truth value of each statement.</a:t>
            </a:r>
            <a:endParaRPr lang="en-GB" sz="3200"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extLst>
      <p:ext uri="{BB962C8B-B14F-4D97-AF65-F5344CB8AC3E}">
        <p14:creationId xmlns:p14="http://schemas.microsoft.com/office/powerpoint/2010/main" val="403409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GB" dirty="0"/>
          </a:p>
        </p:txBody>
      </p:sp>
      <p:sp>
        <p:nvSpPr>
          <p:cNvPr id="3" name="Content Placeholder 2"/>
          <p:cNvSpPr>
            <a:spLocks noGrp="1"/>
          </p:cNvSpPr>
          <p:nvPr>
            <p:ph idx="1"/>
          </p:nvPr>
        </p:nvSpPr>
        <p:spPr/>
        <p:txBody>
          <a:bodyPr/>
          <a:lstStyle/>
          <a:p>
            <a:r>
              <a:rPr lang="en-US" dirty="0" smtClean="0"/>
              <a:t>This is a convenient way of representing the truth value of statements. </a:t>
            </a:r>
          </a:p>
          <a:p>
            <a:r>
              <a:rPr lang="en-US" dirty="0" smtClean="0"/>
              <a:t>Example to follow. </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extLst>
      <p:ext uri="{BB962C8B-B14F-4D97-AF65-F5344CB8AC3E}">
        <p14:creationId xmlns:p14="http://schemas.microsoft.com/office/powerpoint/2010/main" val="1510435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is denoted using “~”, as ~p where p is the statement. This is the opposite of a given statement. Other symbols used are “-p” 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40" t="-2369" r="-30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extLst>
      <p:ext uri="{BB962C8B-B14F-4D97-AF65-F5344CB8AC3E}">
        <p14:creationId xmlns:p14="http://schemas.microsoft.com/office/powerpoint/2010/main" val="19951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GB" dirty="0"/>
          </a:p>
        </p:txBody>
      </p:sp>
      <p:sp>
        <p:nvSpPr>
          <p:cNvPr id="3" name="Content Placeholder 2"/>
          <p:cNvSpPr>
            <a:spLocks noGrp="1"/>
          </p:cNvSpPr>
          <p:nvPr>
            <p:ph idx="1"/>
          </p:nvPr>
        </p:nvSpPr>
        <p:spPr/>
        <p:txBody>
          <a:bodyPr/>
          <a:lstStyle/>
          <a:p>
            <a:r>
              <a:rPr lang="en-US" dirty="0" smtClean="0"/>
              <a:t>“</a:t>
            </a:r>
            <a:r>
              <a:rPr lang="en-US" i="1" dirty="0" smtClean="0"/>
              <a:t>The rain is falling</a:t>
            </a:r>
            <a:r>
              <a:rPr lang="en-US" dirty="0" smtClean="0"/>
              <a:t>”  = </a:t>
            </a:r>
            <a:r>
              <a:rPr lang="en-US" i="1" dirty="0" smtClean="0"/>
              <a:t>p</a:t>
            </a:r>
          </a:p>
          <a:p>
            <a:endParaRPr lang="en-US" i="1" dirty="0"/>
          </a:p>
          <a:p>
            <a:r>
              <a:rPr lang="en-US" i="1" dirty="0" smtClean="0"/>
              <a:t>“The rain is not falling” = ~p </a:t>
            </a:r>
            <a:endParaRPr lang="en-GB" i="1"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extLst>
      <p:ext uri="{BB962C8B-B14F-4D97-AF65-F5344CB8AC3E}">
        <p14:creationId xmlns:p14="http://schemas.microsoft.com/office/powerpoint/2010/main" val="365938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4811355"/>
              </p:ext>
            </p:extLst>
          </p:nvPr>
        </p:nvGraphicFramePr>
        <p:xfrm>
          <a:off x="1143000" y="2590800"/>
          <a:ext cx="3444082" cy="1483360"/>
        </p:xfrm>
        <a:graphic>
          <a:graphicData uri="http://schemas.openxmlformats.org/drawingml/2006/table">
            <a:tbl>
              <a:tblPr firstRow="1" bandRow="1">
                <a:tableStyleId>{00A15C55-8517-42AA-B614-E9B94910E393}</a:tableStyleId>
              </a:tblPr>
              <a:tblGrid>
                <a:gridCol w="1722041">
                  <a:extLst>
                    <a:ext uri="{9D8B030D-6E8A-4147-A177-3AD203B41FA5}">
                      <a16:colId xmlns:a16="http://schemas.microsoft.com/office/drawing/2014/main" val="20000"/>
                    </a:ext>
                  </a:extLst>
                </a:gridCol>
                <a:gridCol w="1722041">
                  <a:extLst>
                    <a:ext uri="{9D8B030D-6E8A-4147-A177-3AD203B41FA5}">
                      <a16:colId xmlns:a16="http://schemas.microsoft.com/office/drawing/2014/main" val="20001"/>
                    </a:ext>
                  </a:extLst>
                </a:gridCol>
              </a:tblGrid>
              <a:tr h="370840">
                <a:tc>
                  <a:txBody>
                    <a:bodyPr/>
                    <a:lstStyle/>
                    <a:p>
                      <a:pPr algn="ctr"/>
                      <a:r>
                        <a:rPr lang="en-US" dirty="0" smtClean="0"/>
                        <a:t>P </a:t>
                      </a:r>
                      <a:endParaRPr lang="en-GB" dirty="0"/>
                    </a:p>
                  </a:txBody>
                  <a:tcPr anchor="ctr"/>
                </a:tc>
                <a:tc>
                  <a:txBody>
                    <a:bodyPr/>
                    <a:lstStyle/>
                    <a:p>
                      <a:pPr algn="ctr"/>
                      <a:r>
                        <a:rPr lang="en-US" dirty="0" smtClean="0"/>
                        <a:t>~P</a:t>
                      </a:r>
                      <a:endParaRPr lang="en-GB" dirty="0"/>
                    </a:p>
                  </a:txBody>
                  <a:tcPr anchor="ctr"/>
                </a:tc>
                <a:extLst>
                  <a:ext uri="{0D108BD9-81ED-4DB2-BD59-A6C34878D82A}">
                    <a16:rowId xmlns:a16="http://schemas.microsoft.com/office/drawing/2014/main" val="10000"/>
                  </a:ext>
                </a:extLst>
              </a:tr>
              <a:tr h="370840">
                <a:tc>
                  <a:txBody>
                    <a:bodyPr/>
                    <a:lstStyle/>
                    <a:p>
                      <a:pPr algn="ctr"/>
                      <a:r>
                        <a:rPr lang="en-US" dirty="0" smtClean="0"/>
                        <a:t>T</a:t>
                      </a: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10001"/>
                  </a:ext>
                </a:extLst>
              </a:tr>
              <a:tr h="370840">
                <a:tc>
                  <a:txBody>
                    <a:bodyPr/>
                    <a:lstStyle/>
                    <a:p>
                      <a:pPr algn="ctr"/>
                      <a:r>
                        <a:rPr lang="en-US" dirty="0" smtClean="0"/>
                        <a:t>F</a:t>
                      </a:r>
                      <a:endParaRPr lang="en-GB" dirty="0"/>
                    </a:p>
                  </a:txBody>
                  <a:tcPr anchor="ctr"/>
                </a:tc>
                <a:tc>
                  <a:txBody>
                    <a:bodyPr/>
                    <a:lstStyle/>
                    <a:p>
                      <a:pPr algn="ctr"/>
                      <a:endParaRPr lang="en-GB"/>
                    </a:p>
                  </a:txBody>
                  <a:tcPr anchor="ctr"/>
                </a:tc>
                <a:extLst>
                  <a:ext uri="{0D108BD9-81ED-4DB2-BD59-A6C34878D82A}">
                    <a16:rowId xmlns:a16="http://schemas.microsoft.com/office/drawing/2014/main" val="10002"/>
                  </a:ext>
                </a:extLst>
              </a:tr>
              <a:tr h="370840">
                <a:tc>
                  <a:txBody>
                    <a:bodyPr/>
                    <a:lstStyle/>
                    <a:p>
                      <a:pPr algn="ctr"/>
                      <a:endParaRPr lang="en-GB"/>
                    </a:p>
                  </a:txBody>
                  <a:tcPr anchor="ctr"/>
                </a:tc>
                <a:tc>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712764969"/>
              </p:ext>
            </p:extLst>
          </p:nvPr>
        </p:nvGraphicFramePr>
        <p:xfrm>
          <a:off x="5181600" y="4800600"/>
          <a:ext cx="3444082" cy="1483360"/>
        </p:xfrm>
        <a:graphic>
          <a:graphicData uri="http://schemas.openxmlformats.org/drawingml/2006/table">
            <a:tbl>
              <a:tblPr firstRow="1" bandRow="1">
                <a:tableStyleId>{00A15C55-8517-42AA-B614-E9B94910E393}</a:tableStyleId>
              </a:tblPr>
              <a:tblGrid>
                <a:gridCol w="1722041">
                  <a:extLst>
                    <a:ext uri="{9D8B030D-6E8A-4147-A177-3AD203B41FA5}">
                      <a16:colId xmlns:a16="http://schemas.microsoft.com/office/drawing/2014/main" val="20000"/>
                    </a:ext>
                  </a:extLst>
                </a:gridCol>
                <a:gridCol w="1722041">
                  <a:extLst>
                    <a:ext uri="{9D8B030D-6E8A-4147-A177-3AD203B41FA5}">
                      <a16:colId xmlns:a16="http://schemas.microsoft.com/office/drawing/2014/main" val="20001"/>
                    </a:ext>
                  </a:extLst>
                </a:gridCol>
              </a:tblGrid>
              <a:tr h="370840">
                <a:tc>
                  <a:txBody>
                    <a:bodyPr/>
                    <a:lstStyle/>
                    <a:p>
                      <a:pPr algn="ctr"/>
                      <a:r>
                        <a:rPr lang="en-US" dirty="0" smtClean="0"/>
                        <a:t>P </a:t>
                      </a:r>
                      <a:endParaRPr lang="en-GB" dirty="0"/>
                    </a:p>
                  </a:txBody>
                  <a:tcPr anchor="ctr"/>
                </a:tc>
                <a:tc>
                  <a:txBody>
                    <a:bodyPr/>
                    <a:lstStyle/>
                    <a:p>
                      <a:pPr algn="ctr"/>
                      <a:r>
                        <a:rPr lang="en-US" dirty="0" smtClean="0"/>
                        <a:t>~P</a:t>
                      </a:r>
                      <a:endParaRPr lang="en-GB" dirty="0"/>
                    </a:p>
                  </a:txBody>
                  <a:tcPr anchor="ctr"/>
                </a:tc>
                <a:extLst>
                  <a:ext uri="{0D108BD9-81ED-4DB2-BD59-A6C34878D82A}">
                    <a16:rowId xmlns:a16="http://schemas.microsoft.com/office/drawing/2014/main" val="10000"/>
                  </a:ext>
                </a:extLst>
              </a:tr>
              <a:tr h="370840">
                <a:tc>
                  <a:txBody>
                    <a:bodyPr/>
                    <a:lstStyle/>
                    <a:p>
                      <a:pPr algn="ctr"/>
                      <a:r>
                        <a:rPr lang="en-US" dirty="0" smtClean="0"/>
                        <a:t>T</a:t>
                      </a:r>
                      <a:endParaRPr lang="en-GB" dirty="0"/>
                    </a:p>
                  </a:txBody>
                  <a:tcPr anchor="ctr"/>
                </a:tc>
                <a:tc>
                  <a:txBody>
                    <a:bodyPr/>
                    <a:lstStyle/>
                    <a:p>
                      <a:pPr algn="ctr"/>
                      <a:r>
                        <a:rPr lang="en-US" dirty="0" smtClean="0"/>
                        <a:t>F</a:t>
                      </a:r>
                      <a:endParaRPr lang="en-GB" dirty="0"/>
                    </a:p>
                  </a:txBody>
                  <a:tcPr anchor="ctr"/>
                </a:tc>
                <a:extLst>
                  <a:ext uri="{0D108BD9-81ED-4DB2-BD59-A6C34878D82A}">
                    <a16:rowId xmlns:a16="http://schemas.microsoft.com/office/drawing/2014/main" val="10001"/>
                  </a:ext>
                </a:extLst>
              </a:tr>
              <a:tr h="370840">
                <a:tc>
                  <a:txBody>
                    <a:bodyPr/>
                    <a:lstStyle/>
                    <a:p>
                      <a:pPr algn="ctr"/>
                      <a:r>
                        <a:rPr lang="en-US" dirty="0" smtClean="0"/>
                        <a:t>F</a:t>
                      </a:r>
                      <a:endParaRPr lang="en-GB" dirty="0"/>
                    </a:p>
                  </a:txBody>
                  <a:tcPr anchor="ctr"/>
                </a:tc>
                <a:tc>
                  <a:txBody>
                    <a:bodyPr/>
                    <a:lstStyle/>
                    <a:p>
                      <a:pPr algn="ctr"/>
                      <a:r>
                        <a:rPr lang="en-US" dirty="0" smtClean="0"/>
                        <a:t>T</a:t>
                      </a:r>
                      <a:endParaRPr lang="en-GB" dirty="0"/>
                    </a:p>
                  </a:txBody>
                  <a:tcPr anchor="ctr"/>
                </a:tc>
                <a:extLst>
                  <a:ext uri="{0D108BD9-81ED-4DB2-BD59-A6C34878D82A}">
                    <a16:rowId xmlns:a16="http://schemas.microsoft.com/office/drawing/2014/main" val="10002"/>
                  </a:ext>
                </a:extLst>
              </a:tr>
              <a:tr h="370840">
                <a:tc>
                  <a:txBody>
                    <a:bodyPr/>
                    <a:lstStyle/>
                    <a:p>
                      <a:pPr algn="ctr"/>
                      <a:endParaRPr lang="en-GB"/>
                    </a:p>
                  </a:txBody>
                  <a:tcPr anchor="ctr"/>
                </a:tc>
                <a:tc>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23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Connectives </a:t>
            </a:r>
            <a:endParaRPr lang="en-GB" dirty="0"/>
          </a:p>
        </p:txBody>
      </p:sp>
      <p:sp>
        <p:nvSpPr>
          <p:cNvPr id="3" name="Content Placeholder 2"/>
          <p:cNvSpPr>
            <a:spLocks noGrp="1"/>
          </p:cNvSpPr>
          <p:nvPr>
            <p:ph idx="1"/>
          </p:nvPr>
        </p:nvSpPr>
        <p:spPr/>
        <p:txBody>
          <a:bodyPr/>
          <a:lstStyle/>
          <a:p>
            <a:r>
              <a:rPr lang="en-US" dirty="0" smtClean="0"/>
              <a:t>These are used to form compound propositions, or simply to join simple statements to create a compound proposition.</a:t>
            </a:r>
          </a:p>
          <a:p>
            <a:endParaRPr lang="en-US" dirty="0"/>
          </a:p>
          <a:p>
            <a:pPr marL="0" indent="0">
              <a:buNone/>
            </a:pP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Tree>
    <p:extLst>
      <p:ext uri="{BB962C8B-B14F-4D97-AF65-F5344CB8AC3E}">
        <p14:creationId xmlns:p14="http://schemas.microsoft.com/office/powerpoint/2010/main" val="1536601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Conjunction (AND)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is any compound statement formed by joining two simpler statements with “and”. It is denoted by the symbol “</a:t>
                </a:r>
                <a14:m>
                  <m:oMath xmlns:m="http://schemas.openxmlformats.org/officeDocument/2006/math">
                    <m:r>
                      <a:rPr lang="en-US" b="0" i="1" smtClean="0">
                        <a:latin typeface="Cambria Math" panose="02040503050406030204" pitchFamily="18" charset="0"/>
                      </a:rPr>
                      <m:t>^</m:t>
                    </m:r>
                  </m:oMath>
                </a14:m>
                <a:r>
                  <a:rPr lang="en-GB" dirty="0" smtClean="0"/>
                  <a:t>”.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40" t="-236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extLst>
      <p:ext uri="{BB962C8B-B14F-4D97-AF65-F5344CB8AC3E}">
        <p14:creationId xmlns:p14="http://schemas.microsoft.com/office/powerpoint/2010/main" val="2217899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Disjunction ( OR )</a:t>
            </a:r>
            <a:endParaRPr lang="en-GB" dirty="0"/>
          </a:p>
        </p:txBody>
      </p:sp>
      <p:sp>
        <p:nvSpPr>
          <p:cNvPr id="3" name="Content Placeholder 2"/>
          <p:cNvSpPr>
            <a:spLocks noGrp="1"/>
          </p:cNvSpPr>
          <p:nvPr>
            <p:ph idx="1"/>
          </p:nvPr>
        </p:nvSpPr>
        <p:spPr/>
        <p:txBody>
          <a:bodyPr/>
          <a:lstStyle/>
          <a:p>
            <a:r>
              <a:rPr lang="en-US" dirty="0" smtClean="0"/>
              <a:t>This is the compound proposition when two simpler statements are connected by “or”. It is denoted by the symbol “v”. </a:t>
            </a:r>
          </a:p>
          <a:p>
            <a:endParaRPr lang="en-US" dirty="0"/>
          </a:p>
          <a:p>
            <a:r>
              <a:rPr lang="en-US" dirty="0" smtClean="0"/>
              <a:t>Let’s focus on the two: conjunction and disjunction.</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extLst>
      <p:ext uri="{BB962C8B-B14F-4D97-AF65-F5344CB8AC3E}">
        <p14:creationId xmlns:p14="http://schemas.microsoft.com/office/powerpoint/2010/main" val="72827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that are used</a:t>
            </a:r>
            <a:endParaRPr lang="en-GB"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011405827"/>
                  </p:ext>
                </p:extLst>
              </p:nvPr>
            </p:nvGraphicFramePr>
            <p:xfrm>
              <a:off x="1371600" y="2743200"/>
              <a:ext cx="6705600" cy="3621805"/>
            </p:xfrm>
            <a:graphic>
              <a:graphicData uri="http://schemas.openxmlformats.org/drawingml/2006/table">
                <a:tbl>
                  <a:tblPr firstRow="1" bandRow="1">
                    <a:tableStyleId>{00A15C55-8517-42AA-B614-E9B94910E393}</a:tableStyleId>
                  </a:tblPr>
                  <a:tblGrid>
                    <a:gridCol w="2382253">
                      <a:extLst>
                        <a:ext uri="{9D8B030D-6E8A-4147-A177-3AD203B41FA5}">
                          <a16:colId xmlns:a16="http://schemas.microsoft.com/office/drawing/2014/main" val="20000"/>
                        </a:ext>
                      </a:extLst>
                    </a:gridCol>
                    <a:gridCol w="1852863">
                      <a:extLst>
                        <a:ext uri="{9D8B030D-6E8A-4147-A177-3AD203B41FA5}">
                          <a16:colId xmlns:a16="http://schemas.microsoft.com/office/drawing/2014/main" val="20001"/>
                        </a:ext>
                      </a:extLst>
                    </a:gridCol>
                    <a:gridCol w="2470484">
                      <a:extLst>
                        <a:ext uri="{9D8B030D-6E8A-4147-A177-3AD203B41FA5}">
                          <a16:colId xmlns:a16="http://schemas.microsoft.com/office/drawing/2014/main" val="20002"/>
                        </a:ext>
                      </a:extLst>
                    </a:gridCol>
                  </a:tblGrid>
                  <a:tr h="10512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Connective</a:t>
                          </a:r>
                        </a:p>
                      </a:txBody>
                      <a:tcPr marT="45708" marB="4570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Symbol</a:t>
                          </a:r>
                        </a:p>
                      </a:txBody>
                      <a:tcPr marT="45708" marB="4570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of Statement</a:t>
                          </a:r>
                        </a:p>
                      </a:txBody>
                      <a:tcPr marT="45708" marB="45708" anchor="ctr" horzOverflow="overflow"/>
                    </a:tc>
                    <a:extLst>
                      <a:ext uri="{0D108BD9-81ED-4DB2-BD59-A6C34878D82A}">
                        <a16:rowId xmlns:a16="http://schemas.microsoft.com/office/drawing/2014/main" val="10000"/>
                      </a:ext>
                    </a:extLst>
                  </a:tr>
                  <a:tr h="741798">
                    <a:tc>
                      <a:txBody>
                        <a:bodyPr/>
                        <a:lstStyle/>
                        <a:p>
                          <a:pPr algn="ctr"/>
                          <a:r>
                            <a:rPr lang="en-US" dirty="0" smtClean="0"/>
                            <a:t>AND</a:t>
                          </a:r>
                          <a:endParaRPr lang="en-GB"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m:t>
                                </m:r>
                              </m:oMath>
                            </m:oMathPara>
                          </a14:m>
                          <a:endParaRPr lang="en-GB" sz="6000" dirty="0"/>
                        </a:p>
                      </a:txBody>
                      <a:tcPr anchor="ctr"/>
                    </a:tc>
                    <a:tc>
                      <a:txBody>
                        <a:bodyPr/>
                        <a:lstStyle/>
                        <a:p>
                          <a:pPr algn="ctr"/>
                          <a:r>
                            <a:rPr lang="en-US" dirty="0" smtClean="0"/>
                            <a:t>Conjunction</a:t>
                          </a:r>
                          <a:endParaRPr lang="en-GB" dirty="0"/>
                        </a:p>
                      </a:txBody>
                      <a:tcPr anchor="ctr"/>
                    </a:tc>
                    <a:extLst>
                      <a:ext uri="{0D108BD9-81ED-4DB2-BD59-A6C34878D82A}">
                        <a16:rowId xmlns:a16="http://schemas.microsoft.com/office/drawing/2014/main" val="10001"/>
                      </a:ext>
                    </a:extLst>
                  </a:tr>
                  <a:tr h="741798">
                    <a:tc>
                      <a:txBody>
                        <a:bodyPr/>
                        <a:lstStyle/>
                        <a:p>
                          <a:pPr algn="ctr"/>
                          <a:r>
                            <a:rPr lang="en-US" dirty="0" smtClean="0"/>
                            <a:t>OR</a:t>
                          </a:r>
                          <a:endParaRPr lang="en-GB" dirty="0"/>
                        </a:p>
                      </a:txBody>
                      <a:tcPr anchor="ctr"/>
                    </a:tc>
                    <a:tc>
                      <a:txBody>
                        <a:bodyPr/>
                        <a:lstStyle/>
                        <a:p>
                          <a:pPr algn="ctr"/>
                          <a:r>
                            <a:rPr lang="en-US" sz="4000" dirty="0" smtClean="0"/>
                            <a:t>V</a:t>
                          </a:r>
                          <a:endParaRPr lang="en-GB" sz="4000" dirty="0"/>
                        </a:p>
                      </a:txBody>
                      <a:tcPr anchor="ctr"/>
                    </a:tc>
                    <a:tc>
                      <a:txBody>
                        <a:bodyPr/>
                        <a:lstStyle/>
                        <a:p>
                          <a:pPr algn="ctr"/>
                          <a:r>
                            <a:rPr lang="en-US" dirty="0" smtClean="0"/>
                            <a:t>Disjunction</a:t>
                          </a:r>
                          <a:endParaRPr lang="en-GB" dirty="0"/>
                        </a:p>
                      </a:txBody>
                      <a:tcPr anchor="ctr"/>
                    </a:tc>
                    <a:extLst>
                      <a:ext uri="{0D108BD9-81ED-4DB2-BD59-A6C34878D82A}">
                        <a16:rowId xmlns:a16="http://schemas.microsoft.com/office/drawing/2014/main" val="10002"/>
                      </a:ext>
                    </a:extLst>
                  </a:tr>
                  <a:tr h="741798">
                    <a:tc>
                      <a:txBody>
                        <a:bodyPr/>
                        <a:lstStyle/>
                        <a:p>
                          <a:pPr algn="ctr"/>
                          <a:r>
                            <a:rPr lang="en-US" dirty="0" smtClean="0"/>
                            <a:t>NOT</a:t>
                          </a:r>
                          <a:endParaRPr lang="en-GB" dirty="0"/>
                        </a:p>
                      </a:txBody>
                      <a:tcPr anchor="ctr"/>
                    </a:tc>
                    <a:tc>
                      <a:txBody>
                        <a:bodyPr/>
                        <a:lstStyle/>
                        <a:p>
                          <a:pPr algn="ctr"/>
                          <a:r>
                            <a:rPr lang="en-US" sz="4800" dirty="0" smtClean="0"/>
                            <a:t>~</a:t>
                          </a:r>
                          <a:endParaRPr lang="en-GB" sz="4800" dirty="0"/>
                        </a:p>
                      </a:txBody>
                      <a:tcPr anchor="ctr"/>
                    </a:tc>
                    <a:tc>
                      <a:txBody>
                        <a:bodyPr/>
                        <a:lstStyle/>
                        <a:p>
                          <a:pPr algn="ctr"/>
                          <a:r>
                            <a:rPr lang="en-US" dirty="0" err="1" smtClean="0"/>
                            <a:t>Negtion</a:t>
                          </a:r>
                          <a:endParaRPr lang="en-GB"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011405827"/>
                  </p:ext>
                </p:extLst>
              </p:nvPr>
            </p:nvGraphicFramePr>
            <p:xfrm>
              <a:off x="1371600" y="2743200"/>
              <a:ext cx="6705600" cy="3621805"/>
            </p:xfrm>
            <a:graphic>
              <a:graphicData uri="http://schemas.openxmlformats.org/drawingml/2006/table">
                <a:tbl>
                  <a:tblPr firstRow="1" bandRow="1">
                    <a:tableStyleId>{00A15C55-8517-42AA-B614-E9B94910E393}</a:tableStyleId>
                  </a:tblPr>
                  <a:tblGrid>
                    <a:gridCol w="2382253"/>
                    <a:gridCol w="1852863"/>
                    <a:gridCol w="2470484"/>
                  </a:tblGrid>
                  <a:tr h="10512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Connective</a:t>
                          </a:r>
                        </a:p>
                      </a:txBody>
                      <a:tcPr marT="45708" marB="4570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Symbol</a:t>
                          </a:r>
                        </a:p>
                      </a:txBody>
                      <a:tcPr marT="45708" marB="4570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of Statement</a:t>
                          </a:r>
                        </a:p>
                      </a:txBody>
                      <a:tcPr marT="45708" marB="45708" anchor="ctr" horzOverflow="overflow"/>
                    </a:tc>
                  </a:tr>
                  <a:tr h="1005840">
                    <a:tc>
                      <a:txBody>
                        <a:bodyPr/>
                        <a:lstStyle/>
                        <a:p>
                          <a:pPr algn="ctr"/>
                          <a:r>
                            <a:rPr lang="en-US" dirty="0" smtClean="0"/>
                            <a:t>AND</a:t>
                          </a:r>
                          <a:endParaRPr lang="en-GB" dirty="0"/>
                        </a:p>
                      </a:txBody>
                      <a:tcPr anchor="ctr"/>
                    </a:tc>
                    <a:tc>
                      <a:txBody>
                        <a:bodyPr/>
                        <a:lstStyle/>
                        <a:p>
                          <a:endParaRPr lang="en-US"/>
                        </a:p>
                      </a:txBody>
                      <a:tcPr anchor="ctr">
                        <a:blipFill rotWithShape="0">
                          <a:blip r:embed="rId2"/>
                          <a:stretch>
                            <a:fillRect l="-129276" t="-106061" r="-134868" b="-187273"/>
                          </a:stretch>
                        </a:blipFill>
                      </a:tcPr>
                    </a:tc>
                    <a:tc>
                      <a:txBody>
                        <a:bodyPr/>
                        <a:lstStyle/>
                        <a:p>
                          <a:pPr algn="ctr"/>
                          <a:r>
                            <a:rPr lang="en-US" dirty="0" smtClean="0"/>
                            <a:t>Conjunction</a:t>
                          </a:r>
                          <a:endParaRPr lang="en-GB" dirty="0"/>
                        </a:p>
                      </a:txBody>
                      <a:tcPr anchor="ctr"/>
                    </a:tc>
                  </a:tr>
                  <a:tr h="741798">
                    <a:tc>
                      <a:txBody>
                        <a:bodyPr/>
                        <a:lstStyle/>
                        <a:p>
                          <a:pPr algn="ctr"/>
                          <a:r>
                            <a:rPr lang="en-US" dirty="0" smtClean="0"/>
                            <a:t>OR</a:t>
                          </a:r>
                          <a:endParaRPr lang="en-GB" dirty="0"/>
                        </a:p>
                      </a:txBody>
                      <a:tcPr anchor="ctr"/>
                    </a:tc>
                    <a:tc>
                      <a:txBody>
                        <a:bodyPr/>
                        <a:lstStyle/>
                        <a:p>
                          <a:pPr algn="ctr"/>
                          <a:r>
                            <a:rPr lang="en-US" sz="4000" dirty="0" smtClean="0"/>
                            <a:t>V</a:t>
                          </a:r>
                          <a:endParaRPr lang="en-GB" sz="4000" dirty="0"/>
                        </a:p>
                      </a:txBody>
                      <a:tcPr anchor="ctr"/>
                    </a:tc>
                    <a:tc>
                      <a:txBody>
                        <a:bodyPr/>
                        <a:lstStyle/>
                        <a:p>
                          <a:pPr algn="ctr"/>
                          <a:r>
                            <a:rPr lang="en-US" dirty="0" smtClean="0"/>
                            <a:t>Disjunction</a:t>
                          </a:r>
                          <a:endParaRPr lang="en-GB" dirty="0"/>
                        </a:p>
                      </a:txBody>
                      <a:tcPr anchor="ctr"/>
                    </a:tc>
                  </a:tr>
                  <a:tr h="822960">
                    <a:tc>
                      <a:txBody>
                        <a:bodyPr/>
                        <a:lstStyle/>
                        <a:p>
                          <a:pPr algn="ctr"/>
                          <a:r>
                            <a:rPr lang="en-US" dirty="0" smtClean="0"/>
                            <a:t>NOT</a:t>
                          </a:r>
                          <a:endParaRPr lang="en-GB" dirty="0"/>
                        </a:p>
                      </a:txBody>
                      <a:tcPr anchor="ctr"/>
                    </a:tc>
                    <a:tc>
                      <a:txBody>
                        <a:bodyPr/>
                        <a:lstStyle/>
                        <a:p>
                          <a:pPr algn="ctr"/>
                          <a:r>
                            <a:rPr lang="en-US" sz="4800" dirty="0" smtClean="0"/>
                            <a:t>~</a:t>
                          </a:r>
                          <a:endParaRPr lang="en-GB" sz="4800" dirty="0"/>
                        </a:p>
                      </a:txBody>
                      <a:tcPr anchor="ctr"/>
                    </a:tc>
                    <a:tc>
                      <a:txBody>
                        <a:bodyPr/>
                        <a:lstStyle/>
                        <a:p>
                          <a:pPr algn="ctr"/>
                          <a:r>
                            <a:rPr lang="en-US" dirty="0" err="1" smtClean="0"/>
                            <a:t>Negtion</a:t>
                          </a:r>
                          <a:endParaRPr lang="en-GB" dirty="0"/>
                        </a:p>
                      </a:txBody>
                      <a:tcPr anchor="ctr"/>
                    </a:tc>
                  </a:tr>
                </a:tbl>
              </a:graphicData>
            </a:graphic>
          </p:graphicFrame>
        </mc:Fallback>
      </mc:AlternateContent>
    </p:spTree>
    <p:extLst>
      <p:ext uri="{BB962C8B-B14F-4D97-AF65-F5344CB8AC3E}">
        <p14:creationId xmlns:p14="http://schemas.microsoft.com/office/powerpoint/2010/main" val="3706405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Truth Table for p </a:t>
            </a:r>
            <a:r>
              <a:rPr lang="en-US" altLang="en-US" sz="4800" dirty="0" smtClean="0"/>
              <a:t>^</a:t>
            </a:r>
            <a:r>
              <a:rPr lang="en-US" altLang="en-US" dirty="0" smtClean="0"/>
              <a:t> q</a:t>
            </a:r>
          </a:p>
        </p:txBody>
      </p:sp>
      <p:sp>
        <p:nvSpPr>
          <p:cNvPr id="5123" name="Rectangle 3"/>
          <p:cNvSpPr>
            <a:spLocks noGrp="1" noChangeArrowheads="1"/>
          </p:cNvSpPr>
          <p:nvPr>
            <p:ph type="body" sz="half" idx="1"/>
          </p:nvPr>
        </p:nvSpPr>
        <p:spPr>
          <a:xfrm>
            <a:off x="457200" y="1600200"/>
            <a:ext cx="8229600" cy="4724400"/>
          </a:xfrm>
        </p:spPr>
        <p:txBody>
          <a:bodyPr>
            <a:normAutofit/>
          </a:bodyPr>
          <a:lstStyle/>
          <a:p>
            <a:pPr eaLnBrk="1" hangingPunct="1">
              <a:lnSpc>
                <a:spcPct val="90000"/>
              </a:lnSpc>
            </a:pPr>
            <a:r>
              <a:rPr lang="en-US" altLang="en-US" sz="3200" dirty="0" smtClean="0"/>
              <a:t>Recall that the conjunction is the joining of two statements with the word and.</a:t>
            </a:r>
          </a:p>
          <a:p>
            <a:pPr eaLnBrk="1" hangingPunct="1">
              <a:lnSpc>
                <a:spcPct val="90000"/>
              </a:lnSpc>
            </a:pPr>
            <a:r>
              <a:rPr lang="en-US" altLang="en-US" sz="3200" dirty="0" smtClean="0"/>
              <a:t>The number of rows in this truth table will be 4. (Since p has 2 values, and q has 2 value.)</a:t>
            </a:r>
          </a:p>
          <a:p>
            <a:pPr eaLnBrk="1" hangingPunct="1">
              <a:lnSpc>
                <a:spcPct val="90000"/>
              </a:lnSpc>
            </a:pPr>
            <a:r>
              <a:rPr lang="en-US" altLang="en-US" sz="3200" dirty="0" smtClean="0"/>
              <a:t>Think of a light switch with two switches!!</a:t>
            </a:r>
          </a:p>
        </p:txBody>
      </p:sp>
      <p:sp>
        <p:nvSpPr>
          <p:cNvPr id="5124" name="Text Box 5"/>
          <p:cNvSpPr txBox="1">
            <a:spLocks noChangeArrowheads="1"/>
          </p:cNvSpPr>
          <p:nvPr/>
        </p:nvSpPr>
        <p:spPr bwMode="auto">
          <a:xfrm>
            <a:off x="5867400" y="1905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Tree>
    <p:extLst>
      <p:ext uri="{BB962C8B-B14F-4D97-AF65-F5344CB8AC3E}">
        <p14:creationId xmlns:p14="http://schemas.microsoft.com/office/powerpoint/2010/main" val="1975320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Logic?</a:t>
            </a:r>
            <a:endParaRPr lang="en-GB" dirty="0"/>
          </a:p>
        </p:txBody>
      </p:sp>
      <p:sp>
        <p:nvSpPr>
          <p:cNvPr id="3" name="Content Placeholder 2"/>
          <p:cNvSpPr>
            <a:spLocks noGrp="1"/>
          </p:cNvSpPr>
          <p:nvPr>
            <p:ph idx="1"/>
          </p:nvPr>
        </p:nvSpPr>
        <p:spPr>
          <a:xfrm>
            <a:off x="304800" y="2057400"/>
            <a:ext cx="8610600" cy="4114800"/>
          </a:xfrm>
        </p:spPr>
        <p:txBody>
          <a:bodyPr>
            <a:normAutofit/>
          </a:bodyPr>
          <a:lstStyle/>
          <a:p>
            <a:r>
              <a:rPr lang="en-US" dirty="0" smtClean="0"/>
              <a:t>Logic </a:t>
            </a:r>
            <a:r>
              <a:rPr lang="en-US" dirty="0"/>
              <a:t>is the study of reasoning </a:t>
            </a:r>
            <a:r>
              <a:rPr lang="en-US" dirty="0" smtClean="0"/>
              <a:t>- </a:t>
            </a:r>
            <a:r>
              <a:rPr lang="en-US" dirty="0"/>
              <a:t>the nature of good (correct) reasoning and of bad (incorrect) reasoning. Its focus is the method or process by which an argument unfolds, not whether any arbitrary statement or series of statements is "true" or accurate. Logicians study and analyze arguments, premises, inferences, propositions, conditional statements, and symbolic forms.</a:t>
            </a:r>
          </a:p>
          <a:p>
            <a:r>
              <a:rPr lang="en-GB" dirty="0">
                <a:hlinkClick r:id="rId2"/>
              </a:rPr>
              <a:t>http://</a:t>
            </a:r>
            <a:r>
              <a:rPr lang="en-GB" dirty="0" smtClean="0">
                <a:hlinkClick r:id="rId2"/>
              </a:rPr>
              <a:t>www.philosophicalsociety.com/logic.htm#logic-defined</a:t>
            </a:r>
            <a:endParaRPr lang="en-GB" dirty="0" smtClean="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extLst>
      <p:ext uri="{BB962C8B-B14F-4D97-AF65-F5344CB8AC3E}">
        <p14:creationId xmlns:p14="http://schemas.microsoft.com/office/powerpoint/2010/main" val="256100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Truth Table for p </a:t>
            </a:r>
            <a:r>
              <a:rPr lang="en-US" altLang="en-US" sz="4800" dirty="0" smtClean="0"/>
              <a:t>^</a:t>
            </a:r>
            <a:r>
              <a:rPr lang="en-US" altLang="en-US" dirty="0" smtClean="0"/>
              <a:t> q</a:t>
            </a:r>
          </a:p>
        </p:txBody>
      </p:sp>
      <p:sp>
        <p:nvSpPr>
          <p:cNvPr id="5124" name="Text Box 5"/>
          <p:cNvSpPr txBox="1">
            <a:spLocks noChangeArrowheads="1"/>
          </p:cNvSpPr>
          <p:nvPr/>
        </p:nvSpPr>
        <p:spPr bwMode="auto">
          <a:xfrm>
            <a:off x="5867400" y="1905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5157" name="Group 37"/>
          <p:cNvGraphicFramePr>
            <a:graphicFrameLocks noGrp="1"/>
          </p:cNvGraphicFramePr>
          <p:nvPr>
            <p:ph sz="half" idx="2"/>
            <p:extLst>
              <p:ext uri="{D42A27DB-BD31-4B8C-83A1-F6EECF244321}">
                <p14:modId xmlns:p14="http://schemas.microsoft.com/office/powerpoint/2010/main" val="3729994624"/>
              </p:ext>
            </p:extLst>
          </p:nvPr>
        </p:nvGraphicFramePr>
        <p:xfrm>
          <a:off x="1054100" y="1417638"/>
          <a:ext cx="7162800" cy="512058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904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p ^ q</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824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Truth Table for p </a:t>
            </a:r>
            <a:r>
              <a:rPr lang="en-US" altLang="en-US" sz="4800" dirty="0" smtClean="0"/>
              <a:t>^</a:t>
            </a:r>
            <a:r>
              <a:rPr lang="en-US" altLang="en-US" dirty="0" smtClean="0"/>
              <a:t> q</a:t>
            </a:r>
          </a:p>
        </p:txBody>
      </p:sp>
      <p:sp>
        <p:nvSpPr>
          <p:cNvPr id="5124" name="Text Box 5"/>
          <p:cNvSpPr txBox="1">
            <a:spLocks noChangeArrowheads="1"/>
          </p:cNvSpPr>
          <p:nvPr/>
        </p:nvSpPr>
        <p:spPr bwMode="auto">
          <a:xfrm>
            <a:off x="5867400" y="1905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5157" name="Group 37"/>
          <p:cNvGraphicFramePr>
            <a:graphicFrameLocks noGrp="1"/>
          </p:cNvGraphicFramePr>
          <p:nvPr>
            <p:ph sz="half" idx="2"/>
            <p:extLst>
              <p:ext uri="{D42A27DB-BD31-4B8C-83A1-F6EECF244321}">
                <p14:modId xmlns:p14="http://schemas.microsoft.com/office/powerpoint/2010/main" val="3146035922"/>
              </p:ext>
            </p:extLst>
          </p:nvPr>
        </p:nvGraphicFramePr>
        <p:xfrm>
          <a:off x="1054100" y="1417638"/>
          <a:ext cx="7162800" cy="512058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904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6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charset="0"/>
                        </a:rPr>
                        <a:t>p ^ q</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endParaRPr kumimoji="0" lang="en-US" sz="60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4173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Truth Table for p </a:t>
            </a:r>
            <a:r>
              <a:rPr lang="en-US" altLang="en-US" sz="4800" dirty="0" smtClean="0"/>
              <a:t>^</a:t>
            </a:r>
            <a:r>
              <a:rPr lang="en-US" altLang="en-US" dirty="0" smtClean="0"/>
              <a:t> q</a:t>
            </a:r>
          </a:p>
        </p:txBody>
      </p:sp>
      <p:sp>
        <p:nvSpPr>
          <p:cNvPr id="5123" name="Rectangle 3"/>
          <p:cNvSpPr>
            <a:spLocks noGrp="1" noChangeArrowheads="1"/>
          </p:cNvSpPr>
          <p:nvPr>
            <p:ph type="body" sz="half" idx="1"/>
          </p:nvPr>
        </p:nvSpPr>
        <p:spPr/>
        <p:txBody>
          <a:bodyPr/>
          <a:lstStyle/>
          <a:p>
            <a:pPr eaLnBrk="1" hangingPunct="1">
              <a:lnSpc>
                <a:spcPct val="90000"/>
              </a:lnSpc>
            </a:pPr>
            <a:r>
              <a:rPr lang="en-US" altLang="en-US" sz="2000" dirty="0" smtClean="0"/>
              <a:t>For p ^ q to be true, then both statements p, q, must be true. </a:t>
            </a:r>
          </a:p>
          <a:p>
            <a:pPr eaLnBrk="1" hangingPunct="1">
              <a:lnSpc>
                <a:spcPct val="90000"/>
              </a:lnSpc>
            </a:pPr>
            <a:r>
              <a:rPr lang="en-US" altLang="en-US" sz="2000" dirty="0" smtClean="0"/>
              <a:t>If either statement or if both statements are false, then the conjunction is false.</a:t>
            </a:r>
          </a:p>
        </p:txBody>
      </p:sp>
      <p:sp>
        <p:nvSpPr>
          <p:cNvPr id="5124" name="Text Box 5"/>
          <p:cNvSpPr txBox="1">
            <a:spLocks noChangeArrowheads="1"/>
          </p:cNvSpPr>
          <p:nvPr/>
        </p:nvSpPr>
        <p:spPr bwMode="auto">
          <a:xfrm>
            <a:off x="5867400" y="1905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5157" name="Group 37"/>
          <p:cNvGraphicFramePr>
            <a:graphicFrameLocks noGrp="1"/>
          </p:cNvGraphicFramePr>
          <p:nvPr>
            <p:ph sz="half" idx="2"/>
          </p:nvPr>
        </p:nvGraphicFramePr>
        <p:xfrm>
          <a:off x="4648200" y="1600200"/>
          <a:ext cx="4038600" cy="4928070"/>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04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1" u="none" strike="noStrike" cap="none" normalizeH="0" baseline="0" smtClean="0">
                          <a:ln>
                            <a:noFill/>
                          </a:ln>
                          <a:solidFill>
                            <a:schemeClr val="accent2"/>
                          </a:solidFill>
                          <a:effectLst>
                            <a:outerShdw blurRad="38100" dist="38100" dir="2700000" algn="tl">
                              <a:srgbClr val="C0C0C0"/>
                            </a:outerShdw>
                          </a:effectLst>
                          <a:latin typeface="Arial" charset="0"/>
                        </a:rPr>
                        <a:t>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1" u="none" strike="noStrike" cap="none" normalizeH="0" baseline="0" smtClean="0">
                          <a:ln>
                            <a:noFill/>
                          </a:ln>
                          <a:solidFill>
                            <a:schemeClr val="accent2"/>
                          </a:solidFill>
                          <a:effectLst>
                            <a:outerShdw blurRad="38100" dist="38100" dir="2700000" algn="tl">
                              <a:srgbClr val="C0C0C0"/>
                            </a:outerShdw>
                          </a:effectLst>
                          <a:latin typeface="Arial"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1" u="none" strike="noStrike" cap="none" normalizeH="0" baseline="0" smtClean="0">
                          <a:ln>
                            <a:noFill/>
                          </a:ln>
                          <a:solidFill>
                            <a:schemeClr val="accent2"/>
                          </a:solidFill>
                          <a:effectLst>
                            <a:outerShdw blurRad="38100" dist="38100" dir="2700000" algn="tl">
                              <a:srgbClr val="C0C0C0"/>
                            </a:outerShdw>
                          </a:effectLst>
                          <a:latin typeface="Arial" charset="0"/>
                        </a:rPr>
                        <a:t>p ^ q</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9036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construct a Truth Table?</a:t>
            </a:r>
            <a:endParaRPr lang="en-GB" dirty="0"/>
          </a:p>
        </p:txBody>
      </p:sp>
      <p:sp>
        <p:nvSpPr>
          <p:cNvPr id="3" name="Content Placeholder 2"/>
          <p:cNvSpPr>
            <a:spLocks noGrp="1"/>
          </p:cNvSpPr>
          <p:nvPr>
            <p:ph idx="1"/>
          </p:nvPr>
        </p:nvSpPr>
        <p:spPr/>
        <p:txBody>
          <a:bodyPr>
            <a:normAutofit/>
          </a:bodyPr>
          <a:lstStyle/>
          <a:p>
            <a:r>
              <a:rPr lang="en-US" altLang="en-US" dirty="0"/>
              <a:t>A logical statement having </a:t>
            </a:r>
            <a:r>
              <a:rPr lang="en-US" altLang="en-US" i="1" dirty="0"/>
              <a:t>n</a:t>
            </a:r>
            <a:r>
              <a:rPr lang="en-US" altLang="en-US" dirty="0"/>
              <a:t> component statements will have 2</a:t>
            </a:r>
            <a:r>
              <a:rPr lang="en-US" altLang="en-US" i="1" baseline="30000" dirty="0"/>
              <a:t>n</a:t>
            </a:r>
            <a:r>
              <a:rPr lang="en-US" altLang="en-US" baseline="30000" dirty="0"/>
              <a:t> </a:t>
            </a:r>
            <a:r>
              <a:rPr lang="en-US" altLang="en-US" dirty="0"/>
              <a:t> rows in its truth table.</a:t>
            </a:r>
          </a:p>
          <a:p>
            <a:endParaRPr lang="en-US" dirty="0" smtClean="0"/>
          </a:p>
          <a:p>
            <a:r>
              <a:rPr lang="en-US" dirty="0" smtClean="0"/>
              <a:t>If the statement has 2 components or propositions the </a:t>
            </a:r>
            <a:r>
              <a:rPr lang="en-US" dirty="0" err="1" smtClean="0"/>
              <a:t>the</a:t>
            </a:r>
            <a:r>
              <a:rPr lang="en-US" dirty="0" smtClean="0"/>
              <a:t> number of rows must be </a:t>
            </a:r>
          </a:p>
          <a:p>
            <a:r>
              <a:rPr lang="en-US" altLang="en-US" dirty="0" smtClean="0"/>
              <a:t>2</a:t>
            </a:r>
            <a:r>
              <a:rPr lang="en-US" altLang="en-US" i="1" baseline="30000" dirty="0" smtClean="0"/>
              <a:t>2</a:t>
            </a:r>
            <a:r>
              <a:rPr lang="en-US" altLang="en-US" i="1" dirty="0" smtClean="0"/>
              <a:t> = 4</a:t>
            </a:r>
            <a:r>
              <a:rPr lang="en-US" altLang="en-US" baseline="30000" dirty="0" smtClean="0"/>
              <a:t> </a:t>
            </a:r>
            <a:r>
              <a:rPr lang="en-US" altLang="en-US" dirty="0" smtClean="0"/>
              <a:t> rows.</a:t>
            </a:r>
          </a:p>
          <a:p>
            <a:endParaRPr lang="en-US" dirty="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23</a:t>
            </a:fld>
            <a:endParaRPr lang="en-US"/>
          </a:p>
        </p:txBody>
      </p:sp>
    </p:spTree>
    <p:extLst>
      <p:ext uri="{BB962C8B-B14F-4D97-AF65-F5344CB8AC3E}">
        <p14:creationId xmlns:p14="http://schemas.microsoft.com/office/powerpoint/2010/main" val="171799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a:t>
            </a:r>
            <a:endParaRPr lang="en-GB" dirty="0"/>
          </a:p>
        </p:txBody>
      </p:sp>
      <p:sp>
        <p:nvSpPr>
          <p:cNvPr id="3" name="Content Placeholder 2"/>
          <p:cNvSpPr>
            <a:spLocks noGrp="1"/>
          </p:cNvSpPr>
          <p:nvPr>
            <p:ph idx="1"/>
          </p:nvPr>
        </p:nvSpPr>
        <p:spPr/>
        <p:txBody>
          <a:bodyPr/>
          <a:lstStyle/>
          <a:p>
            <a:r>
              <a:rPr lang="en-US" dirty="0"/>
              <a:t>Construct a Truth Table with 3 propositions, p, q and </a:t>
            </a:r>
            <a:r>
              <a:rPr lang="en-US" dirty="0" smtClean="0"/>
              <a:t>r</a:t>
            </a:r>
          </a:p>
          <a:p>
            <a:endParaRPr lang="en-US" dirty="0"/>
          </a:p>
          <a:p>
            <a:r>
              <a:rPr lang="en-US" altLang="en-US" dirty="0"/>
              <a:t>If a compound statement consists of n individual statements, each represented by a different letter, the number of rows required in the truth table is 2</a:t>
            </a:r>
            <a:r>
              <a:rPr lang="en-US" altLang="en-US" baseline="30000" dirty="0"/>
              <a:t>n</a:t>
            </a:r>
            <a:r>
              <a:rPr lang="en-US" altLang="en-US" dirty="0"/>
              <a:t>.</a:t>
            </a:r>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extLst>
      <p:ext uri="{BB962C8B-B14F-4D97-AF65-F5344CB8AC3E}">
        <p14:creationId xmlns:p14="http://schemas.microsoft.com/office/powerpoint/2010/main" val="3857178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Text Box 86"/>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altLang="en-US" dirty="0"/>
              <a:t>Construct the truth table for:   </a:t>
            </a:r>
            <a:r>
              <a:rPr lang="en-US" altLang="en-US" i="1" dirty="0"/>
              <a:t>p</a:t>
            </a:r>
            <a:r>
              <a:rPr lang="en-US" altLang="en-US" dirty="0"/>
              <a:t> ˄ (~ </a:t>
            </a:r>
            <a:r>
              <a:rPr lang="en-US" altLang="en-US" i="1" dirty="0"/>
              <a:t>p ˅ </a:t>
            </a:r>
            <a:r>
              <a:rPr lang="en-US" altLang="en-US" dirty="0"/>
              <a:t>~ </a:t>
            </a:r>
            <a:r>
              <a:rPr lang="en-US" altLang="en-US" i="1" dirty="0"/>
              <a:t>q)</a:t>
            </a:r>
            <a:endParaRPr lang="en-US" altLang="en-US" dirty="0"/>
          </a:p>
        </p:txBody>
      </p:sp>
    </p:spTree>
    <p:extLst>
      <p:ext uri="{BB962C8B-B14F-4D97-AF65-F5344CB8AC3E}">
        <p14:creationId xmlns:p14="http://schemas.microsoft.com/office/powerpoint/2010/main" val="10110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8061" name="Group 93"/>
          <p:cNvGraphicFramePr>
            <a:graphicFrameLocks noGrp="1"/>
          </p:cNvGraphicFramePr>
          <p:nvPr>
            <p:extLst>
              <p:ext uri="{D42A27DB-BD31-4B8C-83A1-F6EECF244321}">
                <p14:modId xmlns:p14="http://schemas.microsoft.com/office/powerpoint/2010/main" val="2369714075"/>
              </p:ext>
            </p:extLst>
          </p:nvPr>
        </p:nvGraphicFramePr>
        <p:xfrm>
          <a:off x="381000" y="2438400"/>
          <a:ext cx="8153400" cy="3505200"/>
        </p:xfrm>
        <a:graphic>
          <a:graphicData uri="http://schemas.openxmlformats.org/drawingml/2006/table">
            <a:tbl>
              <a:tblPr/>
              <a:tblGrid>
                <a:gridCol w="1695261">
                  <a:extLst>
                    <a:ext uri="{9D8B030D-6E8A-4147-A177-3AD203B41FA5}">
                      <a16:colId xmlns:a16="http://schemas.microsoft.com/office/drawing/2014/main" val="20000"/>
                    </a:ext>
                  </a:extLst>
                </a:gridCol>
                <a:gridCol w="80726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1856715">
                  <a:extLst>
                    <a:ext uri="{9D8B030D-6E8A-4147-A177-3AD203B41FA5}">
                      <a16:colId xmlns:a16="http://schemas.microsoft.com/office/drawing/2014/main" val="20003"/>
                    </a:ext>
                  </a:extLst>
                </a:gridCol>
                <a:gridCol w="2825436">
                  <a:extLst>
                    <a:ext uri="{9D8B030D-6E8A-4147-A177-3AD203B41FA5}">
                      <a16:colId xmlns:a16="http://schemas.microsoft.com/office/drawing/2014/main" val="20004"/>
                    </a:ext>
                  </a:extLst>
                </a:gridCol>
              </a:tblGrid>
              <a:tr h="701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1" u="none" strike="noStrike" cap="none" normalizeH="0" baseline="0" dirty="0" smtClean="0">
                          <a:ln>
                            <a:noFill/>
                          </a:ln>
                          <a:solidFill>
                            <a:schemeClr val="tx1"/>
                          </a:solidFill>
                          <a:effectLst/>
                          <a:latin typeface="Times New Roman" pitchFamily="18" charset="0"/>
                        </a:rPr>
                        <a:t>p     q</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 ˄ (~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9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T       </a:t>
                      </a:r>
                      <a:r>
                        <a:rPr kumimoji="0" lang="en-US" sz="2800" b="0" i="0" u="none" strike="noStrike" cap="none" normalizeH="0" baseline="0" dirty="0" err="1" smtClean="0">
                          <a:ln>
                            <a:noFill/>
                          </a:ln>
                          <a:solidFill>
                            <a:schemeClr val="tx1"/>
                          </a:solidFill>
                          <a:effectLst/>
                          <a:latin typeface="Times New Roman" pitchFamily="18" charset="0"/>
                        </a:rPr>
                        <a:t>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T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9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F       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51" name="Text Box 86"/>
          <p:cNvSpPr txBox="1">
            <a:spLocks noChangeArrowheads="1"/>
          </p:cNvSpPr>
          <p:nvPr/>
        </p:nvSpPr>
        <p:spPr bwMode="auto">
          <a:xfrm>
            <a:off x="-723900" y="10668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altLang="en-US" dirty="0"/>
              <a:t>Construct the truth table for:   </a:t>
            </a:r>
            <a:r>
              <a:rPr lang="en-US" altLang="en-US" i="1" dirty="0"/>
              <a:t>p</a:t>
            </a:r>
            <a:r>
              <a:rPr lang="en-US" altLang="en-US" dirty="0"/>
              <a:t> ˄ (~ </a:t>
            </a:r>
            <a:r>
              <a:rPr lang="en-US" altLang="en-US" i="1" dirty="0"/>
              <a:t>p ˅ </a:t>
            </a:r>
            <a:r>
              <a:rPr lang="en-US" altLang="en-US" dirty="0"/>
              <a:t>~ </a:t>
            </a:r>
            <a:r>
              <a:rPr lang="en-US" altLang="en-US" i="1" dirty="0"/>
              <a:t>q)</a:t>
            </a:r>
            <a:endParaRPr lang="en-US" altLang="en-US" dirty="0"/>
          </a:p>
        </p:txBody>
      </p:sp>
    </p:spTree>
    <p:extLst>
      <p:ext uri="{BB962C8B-B14F-4D97-AF65-F5344CB8AC3E}">
        <p14:creationId xmlns:p14="http://schemas.microsoft.com/office/powerpoint/2010/main" val="2048377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8061" name="Group 93"/>
          <p:cNvGraphicFramePr>
            <a:graphicFrameLocks noGrp="1"/>
          </p:cNvGraphicFramePr>
          <p:nvPr>
            <p:extLst>
              <p:ext uri="{D42A27DB-BD31-4B8C-83A1-F6EECF244321}">
                <p14:modId xmlns:p14="http://schemas.microsoft.com/office/powerpoint/2010/main" val="1174289496"/>
              </p:ext>
            </p:extLst>
          </p:nvPr>
        </p:nvGraphicFramePr>
        <p:xfrm>
          <a:off x="531638" y="2133600"/>
          <a:ext cx="8078961" cy="3886200"/>
        </p:xfrm>
        <a:graphic>
          <a:graphicData uri="http://schemas.openxmlformats.org/drawingml/2006/table">
            <a:tbl>
              <a:tblPr/>
              <a:tblGrid>
                <a:gridCol w="1679784">
                  <a:extLst>
                    <a:ext uri="{9D8B030D-6E8A-4147-A177-3AD203B41FA5}">
                      <a16:colId xmlns:a16="http://schemas.microsoft.com/office/drawing/2014/main" val="20000"/>
                    </a:ext>
                  </a:extLst>
                </a:gridCol>
                <a:gridCol w="799897">
                  <a:extLst>
                    <a:ext uri="{9D8B030D-6E8A-4147-A177-3AD203B41FA5}">
                      <a16:colId xmlns:a16="http://schemas.microsoft.com/office/drawing/2014/main" val="20001"/>
                    </a:ext>
                  </a:extLst>
                </a:gridCol>
                <a:gridCol w="959877">
                  <a:extLst>
                    <a:ext uri="{9D8B030D-6E8A-4147-A177-3AD203B41FA5}">
                      <a16:colId xmlns:a16="http://schemas.microsoft.com/office/drawing/2014/main" val="20002"/>
                    </a:ext>
                  </a:extLst>
                </a:gridCol>
                <a:gridCol w="1839763">
                  <a:extLst>
                    <a:ext uri="{9D8B030D-6E8A-4147-A177-3AD203B41FA5}">
                      <a16:colId xmlns:a16="http://schemas.microsoft.com/office/drawing/2014/main" val="20003"/>
                    </a:ext>
                  </a:extLst>
                </a:gridCol>
                <a:gridCol w="2799640">
                  <a:extLst>
                    <a:ext uri="{9D8B030D-6E8A-4147-A177-3AD203B41FA5}">
                      <a16:colId xmlns:a16="http://schemas.microsoft.com/office/drawing/2014/main" val="20004"/>
                    </a:ext>
                  </a:extLst>
                </a:gridCol>
              </a:tblGrid>
              <a:tr h="777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1" u="none" strike="noStrike" cap="none" normalizeH="0" baseline="0" dirty="0" smtClean="0">
                          <a:ln>
                            <a:noFill/>
                          </a:ln>
                          <a:solidFill>
                            <a:schemeClr val="tx1"/>
                          </a:solidFill>
                          <a:effectLst/>
                          <a:latin typeface="Times New Roman" pitchFamily="18" charset="0"/>
                        </a:rPr>
                        <a:t>p     q</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 ˄ (~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T       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T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5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       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0" y="762000"/>
            <a:ext cx="8686800" cy="1075572"/>
          </a:xfrm>
        </p:spPr>
        <p:txBody>
          <a:bodyPr>
            <a:normAutofit fontScale="90000"/>
          </a:bodyPr>
          <a:lstStyle/>
          <a:p>
            <a:r>
              <a:rPr lang="en-US" altLang="en-US" dirty="0"/>
              <a:t>Construct the truth table for:   </a:t>
            </a:r>
            <a:r>
              <a:rPr lang="en-US" altLang="en-US" i="1" dirty="0"/>
              <a:t>p</a:t>
            </a:r>
            <a:r>
              <a:rPr lang="en-US" altLang="en-US" dirty="0"/>
              <a:t> ˄ (~ </a:t>
            </a:r>
            <a:r>
              <a:rPr lang="en-US" altLang="en-US" i="1" dirty="0"/>
              <a:t>p ˅ </a:t>
            </a:r>
            <a:r>
              <a:rPr lang="en-US" altLang="en-US" dirty="0"/>
              <a:t>~ </a:t>
            </a:r>
            <a:r>
              <a:rPr lang="en-US" altLang="en-US" i="1" dirty="0"/>
              <a:t>q)</a:t>
            </a:r>
            <a:r>
              <a:rPr lang="en-US" altLang="en-US" dirty="0"/>
              <a:t/>
            </a:r>
            <a:br>
              <a:rPr lang="en-US" altLang="en-US" dirty="0"/>
            </a:br>
            <a:endParaRPr lang="en-GB" dirty="0"/>
          </a:p>
        </p:txBody>
      </p:sp>
    </p:spTree>
    <p:extLst>
      <p:ext uri="{BB962C8B-B14F-4D97-AF65-F5344CB8AC3E}">
        <p14:creationId xmlns:p14="http://schemas.microsoft.com/office/powerpoint/2010/main" val="3613800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graphicFrame>
        <p:nvGraphicFramePr>
          <p:cNvPr id="17" name="Group 93"/>
          <p:cNvGraphicFramePr>
            <a:graphicFrameLocks noGrp="1"/>
          </p:cNvGraphicFramePr>
          <p:nvPr>
            <p:extLst>
              <p:ext uri="{D42A27DB-BD31-4B8C-83A1-F6EECF244321}">
                <p14:modId xmlns:p14="http://schemas.microsoft.com/office/powerpoint/2010/main" val="36314003"/>
              </p:ext>
            </p:extLst>
          </p:nvPr>
        </p:nvGraphicFramePr>
        <p:xfrm>
          <a:off x="531638" y="2133600"/>
          <a:ext cx="8078961" cy="3886200"/>
        </p:xfrm>
        <a:graphic>
          <a:graphicData uri="http://schemas.openxmlformats.org/drawingml/2006/table">
            <a:tbl>
              <a:tblPr/>
              <a:tblGrid>
                <a:gridCol w="1679784">
                  <a:extLst>
                    <a:ext uri="{9D8B030D-6E8A-4147-A177-3AD203B41FA5}">
                      <a16:colId xmlns:a16="http://schemas.microsoft.com/office/drawing/2014/main" val="20000"/>
                    </a:ext>
                  </a:extLst>
                </a:gridCol>
                <a:gridCol w="799897">
                  <a:extLst>
                    <a:ext uri="{9D8B030D-6E8A-4147-A177-3AD203B41FA5}">
                      <a16:colId xmlns:a16="http://schemas.microsoft.com/office/drawing/2014/main" val="20001"/>
                    </a:ext>
                  </a:extLst>
                </a:gridCol>
                <a:gridCol w="959877">
                  <a:extLst>
                    <a:ext uri="{9D8B030D-6E8A-4147-A177-3AD203B41FA5}">
                      <a16:colId xmlns:a16="http://schemas.microsoft.com/office/drawing/2014/main" val="20002"/>
                    </a:ext>
                  </a:extLst>
                </a:gridCol>
                <a:gridCol w="1839763">
                  <a:extLst>
                    <a:ext uri="{9D8B030D-6E8A-4147-A177-3AD203B41FA5}">
                      <a16:colId xmlns:a16="http://schemas.microsoft.com/office/drawing/2014/main" val="20003"/>
                    </a:ext>
                  </a:extLst>
                </a:gridCol>
                <a:gridCol w="2799640">
                  <a:extLst>
                    <a:ext uri="{9D8B030D-6E8A-4147-A177-3AD203B41FA5}">
                      <a16:colId xmlns:a16="http://schemas.microsoft.com/office/drawing/2014/main" val="20004"/>
                    </a:ext>
                  </a:extLst>
                </a:gridCol>
              </a:tblGrid>
              <a:tr h="777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1" u="none" strike="noStrike" cap="none" normalizeH="0" baseline="0" dirty="0" smtClean="0">
                          <a:ln>
                            <a:noFill/>
                          </a:ln>
                          <a:solidFill>
                            <a:schemeClr val="tx1"/>
                          </a:solidFill>
                          <a:effectLst/>
                          <a:latin typeface="Times New Roman" pitchFamily="18" charset="0"/>
                        </a:rPr>
                        <a:t>p     q</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 ˄ (~ </a:t>
                      </a:r>
                      <a:r>
                        <a:rPr kumimoji="0" lang="en-US" sz="2800" b="0" i="1" u="none" strike="noStrike" cap="none" normalizeH="0" baseline="0" dirty="0" smtClean="0">
                          <a:ln>
                            <a:noFill/>
                          </a:ln>
                          <a:solidFill>
                            <a:schemeClr val="tx1"/>
                          </a:solidFill>
                          <a:effectLst/>
                          <a:latin typeface="Times New Roman" pitchFamily="18" charset="0"/>
                        </a:rPr>
                        <a:t>p ˅ </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rPr>
                        <a:t>q)</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T       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T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5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       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       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5920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Use a Truth Table to show the following</a:t>
            </a:r>
            <a:endParaRPr lang="en-GB" dirty="0"/>
          </a:p>
        </p:txBody>
      </p:sp>
      <p:sp>
        <p:nvSpPr>
          <p:cNvPr id="3" name="Content Placeholder 2"/>
          <p:cNvSpPr>
            <a:spLocks noGrp="1"/>
          </p:cNvSpPr>
          <p:nvPr>
            <p:ph idx="1"/>
          </p:nvPr>
        </p:nvSpPr>
        <p:spPr/>
        <p:txBody>
          <a:bodyPr/>
          <a:lstStyle/>
          <a:p>
            <a:r>
              <a:rPr lang="en-US" altLang="en-US" i="1" dirty="0"/>
              <a:t> p ˄  </a:t>
            </a:r>
            <a:r>
              <a:rPr lang="en-US" altLang="en-US" dirty="0"/>
              <a:t>̴ </a:t>
            </a:r>
            <a:r>
              <a:rPr lang="en-US" altLang="en-US" i="1" dirty="0"/>
              <a:t>q</a:t>
            </a:r>
          </a:p>
          <a:p>
            <a:endParaRPr lang="en-US" dirty="0" smtClean="0"/>
          </a:p>
          <a:p>
            <a:r>
              <a:rPr lang="en-US" altLang="en-US" i="1" dirty="0"/>
              <a:t>( ̴ p ˄  </a:t>
            </a:r>
            <a:r>
              <a:rPr lang="en-US" altLang="en-US" dirty="0"/>
              <a:t>r) ˅ </a:t>
            </a:r>
            <a:r>
              <a:rPr lang="en-US" altLang="en-US" i="1" dirty="0"/>
              <a:t>( ̴ q ˄  </a:t>
            </a:r>
            <a:r>
              <a:rPr lang="en-US" altLang="en-US" dirty="0"/>
              <a:t>p) </a:t>
            </a:r>
            <a:endParaRPr lang="en-US" altLang="en-US" i="1" dirty="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Tree>
    <p:extLst>
      <p:ext uri="{BB962C8B-B14F-4D97-AF65-F5344CB8AC3E}">
        <p14:creationId xmlns:p14="http://schemas.microsoft.com/office/powerpoint/2010/main" val="32690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altLang="en-US" b="1" dirty="0"/>
              <a:t>Logic</a:t>
            </a:r>
            <a:r>
              <a:rPr lang="en-US" altLang="en-US" dirty="0"/>
              <a:t> is the formal systematic study of the principles of valid inference and correct </a:t>
            </a:r>
            <a:r>
              <a:rPr lang="en-US" altLang="en-US" dirty="0" smtClean="0"/>
              <a:t>reasoning.</a:t>
            </a:r>
            <a:r>
              <a:rPr lang="en-US" altLang="en-US" dirty="0" smtClean="0">
                <a:solidFill>
                  <a:srgbClr val="C00000"/>
                </a:solidFill>
              </a:rPr>
              <a:t> </a:t>
            </a:r>
          </a:p>
          <a:p>
            <a:endParaRPr lang="en-US" altLang="en-US" dirty="0">
              <a:solidFill>
                <a:srgbClr val="C00000"/>
              </a:solidFill>
            </a:endParaRPr>
          </a:p>
          <a:p>
            <a:r>
              <a:rPr lang="en-US" altLang="en-US" dirty="0"/>
              <a:t>It is used in most intellectual activities, but is studied primarily in the disciplines of philosophy, mathematics, semantics, and computer science. </a:t>
            </a:r>
          </a:p>
          <a:p>
            <a:endParaRPr lang="en-US" altLang="en-US" dirty="0" smtClean="0">
              <a:solidFill>
                <a:srgbClr val="C00000"/>
              </a:solidFill>
            </a:endParaRPr>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extLst>
      <p:ext uri="{BB962C8B-B14F-4D97-AF65-F5344CB8AC3E}">
        <p14:creationId xmlns:p14="http://schemas.microsoft.com/office/powerpoint/2010/main" val="4156664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30</a:t>
            </a:fld>
            <a:endParaRPr lang="en-US"/>
          </a:p>
        </p:txBody>
      </p:sp>
      <p:pic>
        <p:nvPicPr>
          <p:cNvPr id="11" name="Picture 10" descr="0106.jpg"/>
          <p:cNvPicPr>
            <a:picLocks noChangeAspect="1"/>
          </p:cNvPicPr>
          <p:nvPr/>
        </p:nvPicPr>
        <p:blipFill>
          <a:blip r:embed="rId2" cstate="print"/>
          <a:stretch>
            <a:fillRect/>
          </a:stretch>
        </p:blipFill>
        <p:spPr>
          <a:xfrm>
            <a:off x="7125225" y="2220459"/>
            <a:ext cx="874014" cy="1021080"/>
          </a:xfrm>
          <a:prstGeom prst="rect">
            <a:avLst/>
          </a:prstGeom>
        </p:spPr>
      </p:pic>
      <p:sp>
        <p:nvSpPr>
          <p:cNvPr id="12" name="TextBox 11"/>
          <p:cNvSpPr txBox="1"/>
          <p:nvPr/>
        </p:nvSpPr>
        <p:spPr>
          <a:xfrm>
            <a:off x="6343032" y="3193999"/>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74586" y="3651069"/>
            <a:ext cx="1371600" cy="369332"/>
          </a:xfrm>
          <a:prstGeom prst="rect">
            <a:avLst/>
          </a:prstGeom>
          <a:noFill/>
        </p:spPr>
        <p:txBody>
          <a:bodyPr wrap="square" rtlCol="0">
            <a:spAutoFit/>
          </a:bodyPr>
          <a:lstStyle/>
          <a:p>
            <a:r>
              <a:rPr lang="en-US" dirty="0" smtClean="0"/>
              <a:t>1806-1871</a:t>
            </a:r>
            <a:endParaRPr lang="en-US" dirty="0"/>
          </a:p>
        </p:txBody>
      </p:sp>
      <p:sp>
        <p:nvSpPr>
          <p:cNvPr id="15" name="Content Placeholder 2"/>
          <p:cNvSpPr txBox="1">
            <a:spLocks/>
          </p:cNvSpPr>
          <p:nvPr/>
        </p:nvSpPr>
        <p:spPr>
          <a:xfrm>
            <a:off x="531639" y="5019057"/>
            <a:ext cx="8229600" cy="9906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Very useful in constructing proofs</a:t>
            </a:r>
          </a:p>
          <a:p>
            <a:r>
              <a:rPr lang="en-US" sz="2400" dirty="0"/>
              <a:t>This truth table shows that De Morgan’s Second Law holds</a:t>
            </a:r>
            <a:r>
              <a:rPr lang="en-US" sz="2400" dirty="0" smtClean="0"/>
              <a:t> </a:t>
            </a:r>
            <a:endParaRPr lang="en-US" sz="2400" dirty="0"/>
          </a:p>
        </p:txBody>
      </p:sp>
      <p:sp>
        <p:nvSpPr>
          <p:cNvPr id="3" name="Rectangle 2"/>
          <p:cNvSpPr/>
          <p:nvPr/>
        </p:nvSpPr>
        <p:spPr>
          <a:xfrm>
            <a:off x="987078" y="2571380"/>
            <a:ext cx="4573761" cy="707886"/>
          </a:xfrm>
          <a:prstGeom prst="rect">
            <a:avLst/>
          </a:prstGeom>
        </p:spPr>
        <p:txBody>
          <a:bodyPr wrap="square">
            <a:spAutoFit/>
          </a:bodyPr>
          <a:lstStyle/>
          <a:p>
            <a:r>
              <a:rPr lang="en-US" altLang="en-US" sz="4000" i="1" dirty="0"/>
              <a:t>~(p ^ q) </a:t>
            </a:r>
            <a:r>
              <a:rPr lang="en-US" altLang="en-US" sz="4000" i="1" dirty="0">
                <a:cs typeface="Arial" panose="020B0604020202020204" pitchFamily="34" charset="0"/>
              </a:rPr>
              <a:t>≡ ~p v ~q.</a:t>
            </a:r>
          </a:p>
        </p:txBody>
      </p:sp>
      <p:sp>
        <p:nvSpPr>
          <p:cNvPr id="7" name="Rectangle 6"/>
          <p:cNvSpPr/>
          <p:nvPr/>
        </p:nvSpPr>
        <p:spPr>
          <a:xfrm>
            <a:off x="1051234" y="3795218"/>
            <a:ext cx="4445448" cy="707886"/>
          </a:xfrm>
          <a:prstGeom prst="rect">
            <a:avLst/>
          </a:prstGeom>
        </p:spPr>
        <p:txBody>
          <a:bodyPr wrap="none">
            <a:spAutoFit/>
          </a:bodyPr>
          <a:lstStyle/>
          <a:p>
            <a:r>
              <a:rPr lang="en-US" altLang="en-US" sz="4000" i="1" dirty="0">
                <a:cs typeface="Arial" panose="020B0604020202020204" pitchFamily="34" charset="0"/>
              </a:rPr>
              <a:t>~(p v q</a:t>
            </a:r>
            <a:r>
              <a:rPr lang="en-US" altLang="en-US" sz="4000" dirty="0">
                <a:cs typeface="Arial" panose="020B0604020202020204" pitchFamily="34" charset="0"/>
              </a:rPr>
              <a:t>) </a:t>
            </a:r>
            <a:r>
              <a:rPr lang="en-US" altLang="en-US" sz="4000" i="1" dirty="0">
                <a:cs typeface="Arial" panose="020B0604020202020204" pitchFamily="34" charset="0"/>
              </a:rPr>
              <a:t>≡ ~p ^ ~q.</a:t>
            </a:r>
          </a:p>
        </p:txBody>
      </p:sp>
    </p:spTree>
    <p:extLst>
      <p:ext uri="{BB962C8B-B14F-4D97-AF65-F5344CB8AC3E}">
        <p14:creationId xmlns:p14="http://schemas.microsoft.com/office/powerpoint/2010/main" val="42646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31</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412198496"/>
              </p:ext>
            </p:extLst>
          </p:nvPr>
        </p:nvGraphicFramePr>
        <p:xfrm>
          <a:off x="685797" y="3124198"/>
          <a:ext cx="3141618" cy="3237470"/>
        </p:xfrm>
        <a:graphic>
          <a:graphicData uri="http://schemas.openxmlformats.org/drawingml/2006/table">
            <a:tbl>
              <a:tblPr firstRow="1" bandRow="1">
                <a:tableStyleId>{5C22544A-7EE6-4342-B048-85BDC9FD1C3A}</a:tableStyleId>
              </a:tblPr>
              <a:tblGrid>
                <a:gridCol w="1047206">
                  <a:extLst>
                    <a:ext uri="{9D8B030D-6E8A-4147-A177-3AD203B41FA5}">
                      <a16:colId xmlns:a16="http://schemas.microsoft.com/office/drawing/2014/main" val="20000"/>
                    </a:ext>
                  </a:extLst>
                </a:gridCol>
                <a:gridCol w="1047206">
                  <a:extLst>
                    <a:ext uri="{9D8B030D-6E8A-4147-A177-3AD203B41FA5}">
                      <a16:colId xmlns:a16="http://schemas.microsoft.com/office/drawing/2014/main" val="20001"/>
                    </a:ext>
                  </a:extLst>
                </a:gridCol>
                <a:gridCol w="1047206">
                  <a:extLst>
                    <a:ext uri="{9D8B030D-6E8A-4147-A177-3AD203B41FA5}">
                      <a16:colId xmlns:a16="http://schemas.microsoft.com/office/drawing/2014/main" val="20002"/>
                    </a:ext>
                  </a:extLst>
                </a:gridCol>
              </a:tblGrid>
              <a:tr h="647494">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~p</a:t>
                      </a:r>
                    </a:p>
                  </a:txBody>
                  <a:tcPr/>
                </a:tc>
                <a:extLst>
                  <a:ext uri="{0D108BD9-81ED-4DB2-BD59-A6C34878D82A}">
                    <a16:rowId xmlns:a16="http://schemas.microsoft.com/office/drawing/2014/main" val="10000"/>
                  </a:ext>
                </a:extLst>
              </a:tr>
              <a:tr h="647494">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1"/>
                  </a:ext>
                </a:extLst>
              </a:tr>
              <a:tr h="647494">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extLst>
                  <a:ext uri="{0D108BD9-81ED-4DB2-BD59-A6C34878D82A}">
                    <a16:rowId xmlns:a16="http://schemas.microsoft.com/office/drawing/2014/main" val="10002"/>
                  </a:ext>
                </a:extLst>
              </a:tr>
              <a:tr h="647494">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3"/>
                  </a:ext>
                </a:extLst>
              </a:tr>
              <a:tr h="647494">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4"/>
                  </a:ext>
                </a:extLst>
              </a:tr>
            </a:tbl>
          </a:graphicData>
        </a:graphic>
      </p:graphicFrame>
      <p:pic>
        <p:nvPicPr>
          <p:cNvPr id="11" name="Picture 10" descr="0106.jpg"/>
          <p:cNvPicPr>
            <a:picLocks noChangeAspect="1"/>
          </p:cNvPicPr>
          <p:nvPr/>
        </p:nvPicPr>
        <p:blipFill>
          <a:blip r:embed="rId2" cstate="print"/>
          <a:stretch>
            <a:fillRect/>
          </a:stretch>
        </p:blipFill>
        <p:spPr>
          <a:xfrm>
            <a:off x="6528759" y="753228"/>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32</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1993013837"/>
              </p:ext>
            </p:extLst>
          </p:nvPr>
        </p:nvGraphicFramePr>
        <p:xfrm>
          <a:off x="685797" y="3124198"/>
          <a:ext cx="4188824" cy="3237470"/>
        </p:xfrm>
        <a:graphic>
          <a:graphicData uri="http://schemas.openxmlformats.org/drawingml/2006/table">
            <a:tbl>
              <a:tblPr firstRow="1" bandRow="1">
                <a:tableStyleId>{5C22544A-7EE6-4342-B048-85BDC9FD1C3A}</a:tableStyleId>
              </a:tblPr>
              <a:tblGrid>
                <a:gridCol w="1047206">
                  <a:extLst>
                    <a:ext uri="{9D8B030D-6E8A-4147-A177-3AD203B41FA5}">
                      <a16:colId xmlns:a16="http://schemas.microsoft.com/office/drawing/2014/main" val="20000"/>
                    </a:ext>
                  </a:extLst>
                </a:gridCol>
                <a:gridCol w="1047206">
                  <a:extLst>
                    <a:ext uri="{9D8B030D-6E8A-4147-A177-3AD203B41FA5}">
                      <a16:colId xmlns:a16="http://schemas.microsoft.com/office/drawing/2014/main" val="20001"/>
                    </a:ext>
                  </a:extLst>
                </a:gridCol>
                <a:gridCol w="1047206">
                  <a:extLst>
                    <a:ext uri="{9D8B030D-6E8A-4147-A177-3AD203B41FA5}">
                      <a16:colId xmlns:a16="http://schemas.microsoft.com/office/drawing/2014/main" val="20002"/>
                    </a:ext>
                  </a:extLst>
                </a:gridCol>
                <a:gridCol w="1047206">
                  <a:extLst>
                    <a:ext uri="{9D8B030D-6E8A-4147-A177-3AD203B41FA5}">
                      <a16:colId xmlns:a16="http://schemas.microsoft.com/office/drawing/2014/main" val="20003"/>
                    </a:ext>
                  </a:extLst>
                </a:gridCol>
              </a:tblGrid>
              <a:tr h="647494">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~q</a:t>
                      </a:r>
                    </a:p>
                  </a:txBody>
                  <a:tcPr/>
                </a:tc>
                <a:extLst>
                  <a:ext uri="{0D108BD9-81ED-4DB2-BD59-A6C34878D82A}">
                    <a16:rowId xmlns:a16="http://schemas.microsoft.com/office/drawing/2014/main" val="10000"/>
                  </a:ext>
                </a:extLst>
              </a:tr>
              <a:tr h="647494">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1"/>
                  </a:ext>
                </a:extLst>
              </a:tr>
              <a:tr h="647494">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extLst>
                  <a:ext uri="{0D108BD9-81ED-4DB2-BD59-A6C34878D82A}">
                    <a16:rowId xmlns:a16="http://schemas.microsoft.com/office/drawing/2014/main" val="10002"/>
                  </a:ext>
                </a:extLst>
              </a:tr>
              <a:tr h="647494">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3"/>
                  </a:ext>
                </a:extLst>
              </a:tr>
              <a:tr h="647494">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4"/>
                  </a:ext>
                </a:extLst>
              </a:tr>
            </a:tbl>
          </a:graphicData>
        </a:graphic>
      </p:graphicFrame>
      <p:pic>
        <p:nvPicPr>
          <p:cNvPr id="11" name="Picture 10" descr="0106.jpg"/>
          <p:cNvPicPr>
            <a:picLocks noChangeAspect="1"/>
          </p:cNvPicPr>
          <p:nvPr/>
        </p:nvPicPr>
        <p:blipFill>
          <a:blip r:embed="rId2" cstate="print"/>
          <a:stretch>
            <a:fillRect/>
          </a:stretch>
        </p:blipFill>
        <p:spPr>
          <a:xfrm>
            <a:off x="6528759" y="753228"/>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extLst>
      <p:ext uri="{BB962C8B-B14F-4D97-AF65-F5344CB8AC3E}">
        <p14:creationId xmlns:p14="http://schemas.microsoft.com/office/powerpoint/2010/main" val="988342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33</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4026336143"/>
              </p:ext>
            </p:extLst>
          </p:nvPr>
        </p:nvGraphicFramePr>
        <p:xfrm>
          <a:off x="685797" y="3124198"/>
          <a:ext cx="5236030" cy="3237470"/>
        </p:xfrm>
        <a:graphic>
          <a:graphicData uri="http://schemas.openxmlformats.org/drawingml/2006/table">
            <a:tbl>
              <a:tblPr firstRow="1" bandRow="1">
                <a:tableStyleId>{5C22544A-7EE6-4342-B048-85BDC9FD1C3A}</a:tableStyleId>
              </a:tblPr>
              <a:tblGrid>
                <a:gridCol w="1047206">
                  <a:extLst>
                    <a:ext uri="{9D8B030D-6E8A-4147-A177-3AD203B41FA5}">
                      <a16:colId xmlns:a16="http://schemas.microsoft.com/office/drawing/2014/main" val="20000"/>
                    </a:ext>
                  </a:extLst>
                </a:gridCol>
                <a:gridCol w="1047206">
                  <a:extLst>
                    <a:ext uri="{9D8B030D-6E8A-4147-A177-3AD203B41FA5}">
                      <a16:colId xmlns:a16="http://schemas.microsoft.com/office/drawing/2014/main" val="20001"/>
                    </a:ext>
                  </a:extLst>
                </a:gridCol>
                <a:gridCol w="1047206">
                  <a:extLst>
                    <a:ext uri="{9D8B030D-6E8A-4147-A177-3AD203B41FA5}">
                      <a16:colId xmlns:a16="http://schemas.microsoft.com/office/drawing/2014/main" val="20002"/>
                    </a:ext>
                  </a:extLst>
                </a:gridCol>
                <a:gridCol w="1047206">
                  <a:extLst>
                    <a:ext uri="{9D8B030D-6E8A-4147-A177-3AD203B41FA5}">
                      <a16:colId xmlns:a16="http://schemas.microsoft.com/office/drawing/2014/main" val="20003"/>
                    </a:ext>
                  </a:extLst>
                </a:gridCol>
                <a:gridCol w="1047206">
                  <a:extLst>
                    <a:ext uri="{9D8B030D-6E8A-4147-A177-3AD203B41FA5}">
                      <a16:colId xmlns:a16="http://schemas.microsoft.com/office/drawing/2014/main" val="20004"/>
                    </a:ext>
                  </a:extLst>
                </a:gridCol>
              </a:tblGrid>
              <a:tr h="647494">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extLst>
                  <a:ext uri="{0D108BD9-81ED-4DB2-BD59-A6C34878D82A}">
                    <a16:rowId xmlns:a16="http://schemas.microsoft.com/office/drawing/2014/main" val="10000"/>
                  </a:ext>
                </a:extLst>
              </a:tr>
              <a:tr h="647494">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1"/>
                  </a:ext>
                </a:extLst>
              </a:tr>
              <a:tr h="647494">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F</a:t>
                      </a:r>
                      <a:endParaRPr lang="en-US" dirty="0"/>
                    </a:p>
                  </a:txBody>
                  <a:tcPr/>
                </a:tc>
                <a:extLst>
                  <a:ext uri="{0D108BD9-81ED-4DB2-BD59-A6C34878D82A}">
                    <a16:rowId xmlns:a16="http://schemas.microsoft.com/office/drawing/2014/main" val="10002"/>
                  </a:ext>
                </a:extLst>
              </a:tr>
              <a:tr h="647494">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3"/>
                  </a:ext>
                </a:extLst>
              </a:tr>
              <a:tr h="647494">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4"/>
                  </a:ext>
                </a:extLst>
              </a:tr>
            </a:tbl>
          </a:graphicData>
        </a:graphic>
      </p:graphicFrame>
      <p:pic>
        <p:nvPicPr>
          <p:cNvPr id="11" name="Picture 10" descr="0106.jpg"/>
          <p:cNvPicPr>
            <a:picLocks noChangeAspect="1"/>
          </p:cNvPicPr>
          <p:nvPr/>
        </p:nvPicPr>
        <p:blipFill>
          <a:blip r:embed="rId2" cstate="print"/>
          <a:stretch>
            <a:fillRect/>
          </a:stretch>
        </p:blipFill>
        <p:spPr>
          <a:xfrm>
            <a:off x="6528759" y="753228"/>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extLst>
      <p:ext uri="{BB962C8B-B14F-4D97-AF65-F5344CB8AC3E}">
        <p14:creationId xmlns:p14="http://schemas.microsoft.com/office/powerpoint/2010/main" val="4045539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34</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36870089"/>
              </p:ext>
            </p:extLst>
          </p:nvPr>
        </p:nvGraphicFramePr>
        <p:xfrm>
          <a:off x="685797" y="3124198"/>
          <a:ext cx="6283236" cy="3237470"/>
        </p:xfrm>
        <a:graphic>
          <a:graphicData uri="http://schemas.openxmlformats.org/drawingml/2006/table">
            <a:tbl>
              <a:tblPr firstRow="1" bandRow="1">
                <a:tableStyleId>{5C22544A-7EE6-4342-B048-85BDC9FD1C3A}</a:tableStyleId>
              </a:tblPr>
              <a:tblGrid>
                <a:gridCol w="1047206">
                  <a:extLst>
                    <a:ext uri="{9D8B030D-6E8A-4147-A177-3AD203B41FA5}">
                      <a16:colId xmlns:a16="http://schemas.microsoft.com/office/drawing/2014/main" val="20000"/>
                    </a:ext>
                  </a:extLst>
                </a:gridCol>
                <a:gridCol w="1047206">
                  <a:extLst>
                    <a:ext uri="{9D8B030D-6E8A-4147-A177-3AD203B41FA5}">
                      <a16:colId xmlns:a16="http://schemas.microsoft.com/office/drawing/2014/main" val="20001"/>
                    </a:ext>
                  </a:extLst>
                </a:gridCol>
                <a:gridCol w="1047206">
                  <a:extLst>
                    <a:ext uri="{9D8B030D-6E8A-4147-A177-3AD203B41FA5}">
                      <a16:colId xmlns:a16="http://schemas.microsoft.com/office/drawing/2014/main" val="20002"/>
                    </a:ext>
                  </a:extLst>
                </a:gridCol>
                <a:gridCol w="1047206">
                  <a:extLst>
                    <a:ext uri="{9D8B030D-6E8A-4147-A177-3AD203B41FA5}">
                      <a16:colId xmlns:a16="http://schemas.microsoft.com/office/drawing/2014/main" val="20003"/>
                    </a:ext>
                  </a:extLst>
                </a:gridCol>
                <a:gridCol w="1047206">
                  <a:extLst>
                    <a:ext uri="{9D8B030D-6E8A-4147-A177-3AD203B41FA5}">
                      <a16:colId xmlns:a16="http://schemas.microsoft.com/office/drawing/2014/main" val="20004"/>
                    </a:ext>
                  </a:extLst>
                </a:gridCol>
                <a:gridCol w="1047206">
                  <a:extLst>
                    <a:ext uri="{9D8B030D-6E8A-4147-A177-3AD203B41FA5}">
                      <a16:colId xmlns:a16="http://schemas.microsoft.com/office/drawing/2014/main" val="20005"/>
                    </a:ext>
                  </a:extLst>
                </a:gridCol>
              </a:tblGrid>
              <a:tr h="647494">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pitchFamily="18" charset="0"/>
                          <a:ea typeface="Cambria Math" pitchFamily="18" charset="0"/>
                        </a:rPr>
                        <a:t>~(</a:t>
                      </a:r>
                      <a:r>
                        <a:rPr lang="en-US" b="0" i="1" dirty="0" smtClean="0">
                          <a:latin typeface="Cambria Math" pitchFamily="18" charset="0"/>
                          <a:ea typeface="Cambria Math" pitchFamily="18" charset="0"/>
                        </a:rPr>
                        <a:t>p </a:t>
                      </a:r>
                      <a:r>
                        <a:rPr lang="en-US" b="0" i="1" dirty="0" smtClean="0">
                          <a:latin typeface="Cambria Math"/>
                          <a:ea typeface="Cambria Math"/>
                        </a:rPr>
                        <a:t>^q)</a:t>
                      </a:r>
                      <a:endParaRPr lang="en-US" b="0" i="1" dirty="0" smtClean="0">
                        <a:latin typeface="Cambria Math" pitchFamily="18" charset="0"/>
                        <a:ea typeface="Cambria Math" pitchFamily="18" charset="0"/>
                      </a:endParaRPr>
                    </a:p>
                  </a:txBody>
                  <a:tcPr/>
                </a:tc>
                <a:extLst>
                  <a:ext uri="{0D108BD9-81ED-4DB2-BD59-A6C34878D82A}">
                    <a16:rowId xmlns:a16="http://schemas.microsoft.com/office/drawing/2014/main" val="10000"/>
                  </a:ext>
                </a:extLst>
              </a:tr>
              <a:tr h="647494">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1"/>
                  </a:ext>
                </a:extLst>
              </a:tr>
              <a:tr h="647494">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F</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2"/>
                  </a:ext>
                </a:extLst>
              </a:tr>
              <a:tr h="647494">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3"/>
                  </a:ext>
                </a:extLst>
              </a:tr>
              <a:tr h="647494">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4"/>
                  </a:ext>
                </a:extLst>
              </a:tr>
            </a:tbl>
          </a:graphicData>
        </a:graphic>
      </p:graphicFrame>
      <p:pic>
        <p:nvPicPr>
          <p:cNvPr id="11" name="Picture 10" descr="0106.jpg"/>
          <p:cNvPicPr>
            <a:picLocks noChangeAspect="1"/>
          </p:cNvPicPr>
          <p:nvPr/>
        </p:nvPicPr>
        <p:blipFill>
          <a:blip r:embed="rId2" cstate="print"/>
          <a:stretch>
            <a:fillRect/>
          </a:stretch>
        </p:blipFill>
        <p:spPr>
          <a:xfrm>
            <a:off x="6528759" y="753228"/>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extLst>
      <p:ext uri="{BB962C8B-B14F-4D97-AF65-F5344CB8AC3E}">
        <p14:creationId xmlns:p14="http://schemas.microsoft.com/office/powerpoint/2010/main" val="211786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35</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95262875"/>
              </p:ext>
            </p:extLst>
          </p:nvPr>
        </p:nvGraphicFramePr>
        <p:xfrm>
          <a:off x="685797" y="3124198"/>
          <a:ext cx="7330442" cy="3237470"/>
        </p:xfrm>
        <a:graphic>
          <a:graphicData uri="http://schemas.openxmlformats.org/drawingml/2006/table">
            <a:tbl>
              <a:tblPr firstRow="1" bandRow="1">
                <a:tableStyleId>{5C22544A-7EE6-4342-B048-85BDC9FD1C3A}</a:tableStyleId>
              </a:tblPr>
              <a:tblGrid>
                <a:gridCol w="1047206">
                  <a:extLst>
                    <a:ext uri="{9D8B030D-6E8A-4147-A177-3AD203B41FA5}">
                      <a16:colId xmlns:a16="http://schemas.microsoft.com/office/drawing/2014/main" val="20000"/>
                    </a:ext>
                  </a:extLst>
                </a:gridCol>
                <a:gridCol w="1047206">
                  <a:extLst>
                    <a:ext uri="{9D8B030D-6E8A-4147-A177-3AD203B41FA5}">
                      <a16:colId xmlns:a16="http://schemas.microsoft.com/office/drawing/2014/main" val="20001"/>
                    </a:ext>
                  </a:extLst>
                </a:gridCol>
                <a:gridCol w="1047206">
                  <a:extLst>
                    <a:ext uri="{9D8B030D-6E8A-4147-A177-3AD203B41FA5}">
                      <a16:colId xmlns:a16="http://schemas.microsoft.com/office/drawing/2014/main" val="20002"/>
                    </a:ext>
                  </a:extLst>
                </a:gridCol>
                <a:gridCol w="1047206">
                  <a:extLst>
                    <a:ext uri="{9D8B030D-6E8A-4147-A177-3AD203B41FA5}">
                      <a16:colId xmlns:a16="http://schemas.microsoft.com/office/drawing/2014/main" val="20003"/>
                    </a:ext>
                  </a:extLst>
                </a:gridCol>
                <a:gridCol w="1047206">
                  <a:extLst>
                    <a:ext uri="{9D8B030D-6E8A-4147-A177-3AD203B41FA5}">
                      <a16:colId xmlns:a16="http://schemas.microsoft.com/office/drawing/2014/main" val="20004"/>
                    </a:ext>
                  </a:extLst>
                </a:gridCol>
                <a:gridCol w="1047206">
                  <a:extLst>
                    <a:ext uri="{9D8B030D-6E8A-4147-A177-3AD203B41FA5}">
                      <a16:colId xmlns:a16="http://schemas.microsoft.com/office/drawing/2014/main" val="20005"/>
                    </a:ext>
                  </a:extLst>
                </a:gridCol>
                <a:gridCol w="1047206">
                  <a:extLst>
                    <a:ext uri="{9D8B030D-6E8A-4147-A177-3AD203B41FA5}">
                      <a16:colId xmlns:a16="http://schemas.microsoft.com/office/drawing/2014/main" val="20006"/>
                    </a:ext>
                  </a:extLst>
                </a:gridCol>
              </a:tblGrid>
              <a:tr h="647494">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pitchFamily="18" charset="0"/>
                          <a:ea typeface="Cambria Math" pitchFamily="18" charset="0"/>
                        </a:rPr>
                        <a:t>~(</a:t>
                      </a:r>
                      <a:r>
                        <a:rPr lang="en-US" b="0" i="1" dirty="0" smtClean="0">
                          <a:latin typeface="Cambria Math" pitchFamily="18" charset="0"/>
                          <a:ea typeface="Cambria Math" pitchFamily="18" charset="0"/>
                        </a:rPr>
                        <a:t>p </a:t>
                      </a:r>
                      <a:r>
                        <a:rPr lang="en-US" b="0" i="1" dirty="0" smtClean="0">
                          <a:latin typeface="Cambria Math"/>
                          <a:ea typeface="Cambria Math"/>
                        </a:rPr>
                        <a:t>^q)</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pitchFamily="18" charset="0"/>
                          <a:ea typeface="Cambria Math" pitchFamily="18" charset="0"/>
                        </a:rPr>
                        <a:t>~</a:t>
                      </a:r>
                      <a:r>
                        <a:rPr lang="en-US" b="0" i="1" dirty="0" err="1" smtClean="0">
                          <a:latin typeface="Cambria Math" pitchFamily="18" charset="0"/>
                          <a:ea typeface="Cambria Math" pitchFamily="18" charset="0"/>
                        </a:rPr>
                        <a:t>pV</a:t>
                      </a:r>
                      <a:r>
                        <a:rPr lang="en-US" b="0" i="1" dirty="0" err="1" smtClean="0">
                          <a:latin typeface="Cambria Math"/>
                          <a:ea typeface="Cambria Math"/>
                        </a:rPr>
                        <a:t>~</a:t>
                      </a:r>
                      <a:r>
                        <a:rPr lang="en-US" b="0" i="1" dirty="0" err="1" smtClean="0">
                          <a:latin typeface="Cambria Math" pitchFamily="18" charset="0"/>
                          <a:ea typeface="Cambria Math" pitchFamily="18" charset="0"/>
                        </a:rPr>
                        <a:t>q</a:t>
                      </a:r>
                      <a:endParaRPr lang="en-US" b="0" i="1" dirty="0" smtClean="0">
                        <a:latin typeface="Cambria Math" pitchFamily="18" charset="0"/>
                        <a:ea typeface="Cambria Math" pitchFamily="18" charset="0"/>
                      </a:endParaRPr>
                    </a:p>
                  </a:txBody>
                  <a:tcPr/>
                </a:tc>
                <a:extLst>
                  <a:ext uri="{0D108BD9-81ED-4DB2-BD59-A6C34878D82A}">
                    <a16:rowId xmlns:a16="http://schemas.microsoft.com/office/drawing/2014/main" val="10000"/>
                  </a:ext>
                </a:extLst>
              </a:tr>
              <a:tr h="647494">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1"/>
                  </a:ext>
                </a:extLst>
              </a:tr>
              <a:tr h="647494">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2"/>
                  </a:ext>
                </a:extLst>
              </a:tr>
              <a:tr h="647494">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3"/>
                  </a:ext>
                </a:extLst>
              </a:tr>
              <a:tr h="647494">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4"/>
                  </a:ext>
                </a:extLst>
              </a:tr>
            </a:tbl>
          </a:graphicData>
        </a:graphic>
      </p:graphicFrame>
      <p:pic>
        <p:nvPicPr>
          <p:cNvPr id="11" name="Picture 10" descr="0106.jpg"/>
          <p:cNvPicPr>
            <a:picLocks noChangeAspect="1"/>
          </p:cNvPicPr>
          <p:nvPr/>
        </p:nvPicPr>
        <p:blipFill>
          <a:blip r:embed="rId2" cstate="print"/>
          <a:stretch>
            <a:fillRect/>
          </a:stretch>
        </p:blipFill>
        <p:spPr>
          <a:xfrm>
            <a:off x="6528759" y="753228"/>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extLst>
      <p:ext uri="{BB962C8B-B14F-4D97-AF65-F5344CB8AC3E}">
        <p14:creationId xmlns:p14="http://schemas.microsoft.com/office/powerpoint/2010/main" val="1404253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Statement where </a:t>
                </a:r>
                <a:r>
                  <a:rPr lang="en-US" dirty="0" smtClean="0"/>
                  <a:t>one </a:t>
                </a:r>
                <a:r>
                  <a:rPr lang="en-US" dirty="0" smtClean="0"/>
                  <a:t>proposition implies the other proposition.</a:t>
                </a:r>
              </a:p>
              <a:p>
                <a:endParaRPr lang="en-US" dirty="0"/>
              </a:p>
              <a:p>
                <a:r>
                  <a:rPr lang="en-US" dirty="0" smtClean="0"/>
                  <a:t> The symbol used is “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40" t="-23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extLst>
      <p:ext uri="{BB962C8B-B14F-4D97-AF65-F5344CB8AC3E}">
        <p14:creationId xmlns:p14="http://schemas.microsoft.com/office/powerpoint/2010/main" val="1700615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Given two propositional statements p and q if p implies q we would write that as p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q. </a:t>
                </a:r>
                <a:endParaRPr lang="en-US" dirty="0" smtClean="0"/>
              </a:p>
              <a:p>
                <a:endParaRPr lang="en-US" dirty="0"/>
              </a:p>
              <a:p>
                <a:r>
                  <a:rPr lang="en-US" dirty="0"/>
                  <a:t>p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r>
                  <a:rPr lang="en-US" dirty="0" smtClean="0"/>
                  <a:t>q means If p then q.</a:t>
                </a:r>
                <a:endParaRPr lang="en-GB" dirty="0"/>
              </a:p>
              <a:p>
                <a:endParaRPr lang="en-US" dirty="0" smtClean="0"/>
              </a:p>
              <a:p>
                <a:r>
                  <a:rPr lang="en-US" dirty="0"/>
                  <a:t>p</a:t>
                </a:r>
                <a:r>
                  <a:rPr lang="en-US" dirty="0" smtClean="0"/>
                  <a:t> is called the hypothesis/ antecedent (cause)</a:t>
                </a:r>
              </a:p>
              <a:p>
                <a:endParaRPr lang="en-US" dirty="0"/>
              </a:p>
              <a:p>
                <a:r>
                  <a:rPr lang="en-US" dirty="0"/>
                  <a:t>q</a:t>
                </a:r>
                <a:r>
                  <a:rPr lang="en-US" dirty="0" smtClean="0"/>
                  <a:t> </a:t>
                </a:r>
                <a:r>
                  <a:rPr lang="en-US" dirty="0" smtClean="0"/>
                  <a:t>is called the conclusion / consequent (effect)</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40" t="-3384" b="-6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37</a:t>
            </a:fld>
            <a:endParaRPr lang="en-US"/>
          </a:p>
        </p:txBody>
      </p:sp>
    </p:spTree>
    <p:extLst>
      <p:ext uri="{BB962C8B-B14F-4D97-AF65-F5344CB8AC3E}">
        <p14:creationId xmlns:p14="http://schemas.microsoft.com/office/powerpoint/2010/main" val="2373892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Truth Table for p </a:t>
            </a:r>
            <a:r>
              <a:rPr lang="en-US" altLang="en-US" smtClean="0">
                <a:sym typeface="Wingdings" panose="05000000000000000000" pitchFamily="2" charset="2"/>
              </a:rPr>
              <a:t> q</a:t>
            </a:r>
            <a:endParaRPr lang="en-US" altLang="en-US" smtClean="0"/>
          </a:p>
        </p:txBody>
      </p:sp>
      <p:sp>
        <p:nvSpPr>
          <p:cNvPr id="7171" name="Rectangle 3"/>
          <p:cNvSpPr>
            <a:spLocks noGrp="1" noChangeArrowheads="1"/>
          </p:cNvSpPr>
          <p:nvPr>
            <p:ph type="body" sz="half" idx="1"/>
          </p:nvPr>
        </p:nvSpPr>
        <p:spPr>
          <a:xfrm>
            <a:off x="457200" y="1600200"/>
            <a:ext cx="8229600" cy="4525963"/>
          </a:xfrm>
        </p:spPr>
        <p:txBody>
          <a:bodyPr>
            <a:normAutofit/>
          </a:bodyPr>
          <a:lstStyle/>
          <a:p>
            <a:pPr eaLnBrk="1" hangingPunct="1">
              <a:lnSpc>
                <a:spcPct val="80000"/>
              </a:lnSpc>
            </a:pPr>
            <a:r>
              <a:rPr lang="en-US" altLang="en-US" sz="2800" dirty="0" smtClean="0"/>
              <a:t>Recall that conditional is a compound statement of the form “if p then q”.</a:t>
            </a:r>
          </a:p>
          <a:p>
            <a:pPr eaLnBrk="1" hangingPunct="1">
              <a:lnSpc>
                <a:spcPct val="80000"/>
              </a:lnSpc>
            </a:pPr>
            <a:r>
              <a:rPr lang="en-US" altLang="en-US" sz="2800" dirty="0" smtClean="0"/>
              <a:t>Think of a conditional as a promise. </a:t>
            </a:r>
          </a:p>
          <a:p>
            <a:pPr eaLnBrk="1" hangingPunct="1">
              <a:lnSpc>
                <a:spcPct val="80000"/>
              </a:lnSpc>
            </a:pPr>
            <a:r>
              <a:rPr lang="en-US" altLang="en-US" sz="2800" dirty="0" smtClean="0"/>
              <a:t>If I don’t keep my promise, in other words q is false, then the conditional is false if the premise is true.</a:t>
            </a:r>
          </a:p>
          <a:p>
            <a:pPr eaLnBrk="1" hangingPunct="1">
              <a:lnSpc>
                <a:spcPct val="80000"/>
              </a:lnSpc>
            </a:pPr>
            <a:r>
              <a:rPr lang="en-US" altLang="en-US" sz="2800" dirty="0" smtClean="0"/>
              <a:t>If I keep my promise, that is q is true, and the premise is true, then the conditional is true.</a:t>
            </a:r>
          </a:p>
          <a:p>
            <a:pPr eaLnBrk="1" hangingPunct="1">
              <a:lnSpc>
                <a:spcPct val="80000"/>
              </a:lnSpc>
            </a:pPr>
            <a:r>
              <a:rPr lang="en-US" altLang="en-US" sz="2800" dirty="0" smtClean="0"/>
              <a:t>When the premise is false (i.e. p is false), then there was no promise. Hence by default the conditional is true.</a:t>
            </a:r>
          </a:p>
        </p:txBody>
      </p:sp>
    </p:spTree>
    <p:extLst>
      <p:ext uri="{BB962C8B-B14F-4D97-AF65-F5344CB8AC3E}">
        <p14:creationId xmlns:p14="http://schemas.microsoft.com/office/powerpoint/2010/main" val="1121771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Truth Table for p </a:t>
            </a:r>
            <a:r>
              <a:rPr lang="en-US" altLang="en-US" smtClean="0">
                <a:sym typeface="Wingdings" panose="05000000000000000000" pitchFamily="2" charset="2"/>
              </a:rPr>
              <a:t> q</a:t>
            </a:r>
            <a:endParaRPr lang="en-US" altLang="en-US" smtClean="0"/>
          </a:p>
        </p:txBody>
      </p:sp>
      <p:graphicFrame>
        <p:nvGraphicFramePr>
          <p:cNvPr id="7204" name="Group 36"/>
          <p:cNvGraphicFramePr>
            <a:graphicFrameLocks noGrp="1"/>
          </p:cNvGraphicFramePr>
          <p:nvPr>
            <p:ph sz="half" idx="2"/>
            <p:extLst>
              <p:ext uri="{D42A27DB-BD31-4B8C-83A1-F6EECF244321}">
                <p14:modId xmlns:p14="http://schemas.microsoft.com/office/powerpoint/2010/main" val="2167986853"/>
              </p:ext>
            </p:extLst>
          </p:nvPr>
        </p:nvGraphicFramePr>
        <p:xfrm>
          <a:off x="647700" y="1524000"/>
          <a:ext cx="7848600" cy="4928070"/>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904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p </a:t>
                      </a:r>
                      <a:r>
                        <a:rPr kumimoji="0" lang="en-US" sz="44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sym typeface="Wingdings" charset="2"/>
                        </a:rPr>
                        <a:t> q</a:t>
                      </a:r>
                      <a:endParaRPr kumimoji="0" lang="en-US" sz="44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727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PROPOSITION</a:t>
            </a:r>
            <a:endParaRPr lang="en-GB" dirty="0"/>
          </a:p>
        </p:txBody>
      </p:sp>
      <p:sp>
        <p:nvSpPr>
          <p:cNvPr id="3" name="Content Placeholder 2"/>
          <p:cNvSpPr>
            <a:spLocks noGrp="1"/>
          </p:cNvSpPr>
          <p:nvPr>
            <p:ph idx="1"/>
          </p:nvPr>
        </p:nvSpPr>
        <p:spPr/>
        <p:txBody>
          <a:bodyPr>
            <a:normAutofit/>
          </a:bodyPr>
          <a:lstStyle/>
          <a:p>
            <a:r>
              <a:rPr lang="en-US" sz="3600" dirty="0" smtClean="0"/>
              <a:t>A statement that makes a declaration that is either true or false, NOT BOTH</a:t>
            </a:r>
            <a:endParaRPr lang="en-GB" sz="3600"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extLst>
      <p:ext uri="{BB962C8B-B14F-4D97-AF65-F5344CB8AC3E}">
        <p14:creationId xmlns:p14="http://schemas.microsoft.com/office/powerpoint/2010/main" val="314247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9411" y="2498705"/>
            <a:ext cx="9144000" cy="892552"/>
          </a:xfrm>
          <a:prstGeom prst="rect">
            <a:avLst/>
          </a:prstGeom>
        </p:spPr>
        <p:txBody>
          <a:bodyPr wrap="square">
            <a:spAutoFit/>
          </a:bodyPr>
          <a:lstStyle/>
          <a:p>
            <a:pPr eaLnBrk="1" hangingPunct="1">
              <a:spcBef>
                <a:spcPct val="50000"/>
              </a:spcBef>
            </a:pPr>
            <a:r>
              <a:rPr lang="en-US" sz="2600" dirty="0"/>
              <a:t>W</a:t>
            </a:r>
            <a:r>
              <a:rPr lang="en-US" sz="2600" dirty="0" smtClean="0"/>
              <a:t>hen </a:t>
            </a:r>
            <a:r>
              <a:rPr lang="en-US" sz="2600" dirty="0"/>
              <a:t>the antecedent is </a:t>
            </a:r>
            <a:r>
              <a:rPr lang="en-US" sz="2600" i="1" dirty="0"/>
              <a:t>true</a:t>
            </a:r>
            <a:r>
              <a:rPr lang="en-US" sz="2600" dirty="0"/>
              <a:t> and the consequent is </a:t>
            </a:r>
            <a:r>
              <a:rPr lang="en-US" sz="2600" i="1" dirty="0" smtClean="0"/>
              <a:t>true,</a:t>
            </a:r>
            <a:r>
              <a:rPr lang="en-US" sz="2600" b="1" i="1" dirty="0" smtClean="0"/>
              <a:t> p → q </a:t>
            </a:r>
            <a:r>
              <a:rPr lang="en-US" sz="2600" dirty="0" smtClean="0"/>
              <a:t>is true.</a:t>
            </a:r>
            <a:endParaRPr lang="en-US" sz="2600" dirty="0"/>
          </a:p>
        </p:txBody>
      </p:sp>
      <p:sp>
        <p:nvSpPr>
          <p:cNvPr id="8" name="Rectangle 7"/>
          <p:cNvSpPr/>
          <p:nvPr/>
        </p:nvSpPr>
        <p:spPr>
          <a:xfrm>
            <a:off x="-12222" y="2016442"/>
            <a:ext cx="9156222" cy="492443"/>
          </a:xfrm>
          <a:prstGeom prst="rect">
            <a:avLst/>
          </a:prstGeom>
        </p:spPr>
        <p:txBody>
          <a:bodyPr wrap="square">
            <a:spAutoFit/>
          </a:bodyPr>
          <a:lstStyle/>
          <a:p>
            <a:pPr algn="ctr"/>
            <a:r>
              <a:rPr lang="en-US" sz="2600" dirty="0" smtClean="0">
                <a:solidFill>
                  <a:schemeClr val="bg1"/>
                </a:solidFill>
              </a:rPr>
              <a:t>“If </a:t>
            </a:r>
            <a:r>
              <a:rPr lang="en-US" sz="2600" dirty="0">
                <a:solidFill>
                  <a:schemeClr val="bg1"/>
                </a:solidFill>
              </a:rPr>
              <a:t>you participate in class, then you will get extra points."  </a:t>
            </a:r>
          </a:p>
        </p:txBody>
      </p:sp>
      <p:sp>
        <p:nvSpPr>
          <p:cNvPr id="10" name="Rectangle 9"/>
          <p:cNvSpPr/>
          <p:nvPr/>
        </p:nvSpPr>
        <p:spPr>
          <a:xfrm>
            <a:off x="-4315" y="3391257"/>
            <a:ext cx="9144000" cy="830997"/>
          </a:xfrm>
          <a:prstGeom prst="rect">
            <a:avLst/>
          </a:prstGeom>
        </p:spPr>
        <p:txBody>
          <a:bodyPr wrap="square">
            <a:spAutoFit/>
          </a:bodyPr>
          <a:lstStyle/>
          <a:p>
            <a:r>
              <a:rPr lang="en-US" sz="2400" dirty="0">
                <a:solidFill>
                  <a:schemeClr val="bg1"/>
                </a:solidFill>
              </a:rPr>
              <a:t>If you participate in class </a:t>
            </a:r>
            <a:r>
              <a:rPr lang="en-US" sz="2400" dirty="0" smtClean="0">
                <a:solidFill>
                  <a:schemeClr val="bg1"/>
                </a:solidFill>
              </a:rPr>
              <a:t>(true</a:t>
            </a:r>
            <a:r>
              <a:rPr lang="en-US" sz="2400" dirty="0">
                <a:solidFill>
                  <a:schemeClr val="bg1"/>
                </a:solidFill>
              </a:rPr>
              <a:t>) and you get extra points </a:t>
            </a:r>
            <a:r>
              <a:rPr lang="en-US" sz="2400" dirty="0" smtClean="0">
                <a:solidFill>
                  <a:schemeClr val="bg1"/>
                </a:solidFill>
              </a:rPr>
              <a:t>(true</a:t>
            </a:r>
            <a:r>
              <a:rPr lang="en-US" sz="2400" dirty="0">
                <a:solidFill>
                  <a:schemeClr val="bg1"/>
                </a:solidFill>
              </a:rPr>
              <a:t>) </a:t>
            </a:r>
            <a:r>
              <a:rPr lang="en-US" sz="2400" dirty="0" smtClean="0">
                <a:solidFill>
                  <a:schemeClr val="bg1"/>
                </a:solidFill>
              </a:rPr>
              <a:t>then,</a:t>
            </a:r>
            <a:endParaRPr lang="en-US" sz="2400" dirty="0">
              <a:solidFill>
                <a:schemeClr val="bg1"/>
              </a:solidFill>
            </a:endParaRPr>
          </a:p>
        </p:txBody>
      </p:sp>
      <p:sp>
        <p:nvSpPr>
          <p:cNvPr id="11" name="Rectangle 10"/>
          <p:cNvSpPr/>
          <p:nvPr/>
        </p:nvSpPr>
        <p:spPr>
          <a:xfrm>
            <a:off x="-12222" y="3852922"/>
            <a:ext cx="9144000" cy="461665"/>
          </a:xfrm>
          <a:prstGeom prst="rect">
            <a:avLst/>
          </a:prstGeom>
        </p:spPr>
        <p:txBody>
          <a:bodyPr wrap="square">
            <a:spAutoFit/>
          </a:bodyPr>
          <a:lstStyle/>
          <a:p>
            <a:pPr algn="ctr"/>
            <a:r>
              <a:rPr lang="en-US" sz="2400" dirty="0">
                <a:solidFill>
                  <a:srgbClr val="0000CC"/>
                </a:solidFill>
              </a:rPr>
              <a:t>T</a:t>
            </a:r>
            <a:r>
              <a:rPr lang="en-US" sz="2400" dirty="0" smtClean="0">
                <a:solidFill>
                  <a:srgbClr val="0000CC"/>
                </a:solidFill>
              </a:rPr>
              <a:t>he </a:t>
            </a:r>
            <a:r>
              <a:rPr lang="en-US" sz="2400" dirty="0">
                <a:solidFill>
                  <a:srgbClr val="0000CC"/>
                </a:solidFill>
              </a:rPr>
              <a:t>teacher's statement is true.</a:t>
            </a:r>
          </a:p>
        </p:txBody>
      </p:sp>
      <p:sp>
        <p:nvSpPr>
          <p:cNvPr id="12" name="Rectangle 11"/>
          <p:cNvSpPr/>
          <p:nvPr/>
        </p:nvSpPr>
        <p:spPr>
          <a:xfrm>
            <a:off x="7189" y="5317425"/>
            <a:ext cx="9147594" cy="830997"/>
          </a:xfrm>
          <a:prstGeom prst="rect">
            <a:avLst/>
          </a:prstGeom>
        </p:spPr>
        <p:txBody>
          <a:bodyPr wrap="square">
            <a:spAutoFit/>
          </a:bodyPr>
          <a:lstStyle/>
          <a:p>
            <a:r>
              <a:rPr lang="en-US" sz="2400" dirty="0">
                <a:solidFill>
                  <a:schemeClr val="bg1"/>
                </a:solidFill>
              </a:rPr>
              <a:t>If you participate in class </a:t>
            </a:r>
            <a:r>
              <a:rPr lang="en-US" sz="2400" dirty="0" smtClean="0">
                <a:solidFill>
                  <a:schemeClr val="bg1"/>
                </a:solidFill>
              </a:rPr>
              <a:t>(true</a:t>
            </a:r>
            <a:r>
              <a:rPr lang="en-US" sz="2400" dirty="0">
                <a:solidFill>
                  <a:schemeClr val="bg1"/>
                </a:solidFill>
              </a:rPr>
              <a:t>) and you do not get extra </a:t>
            </a:r>
            <a:r>
              <a:rPr lang="en-US" sz="2400" dirty="0" smtClean="0">
                <a:solidFill>
                  <a:schemeClr val="bg1"/>
                </a:solidFill>
              </a:rPr>
              <a:t>points</a:t>
            </a:r>
            <a:r>
              <a:rPr lang="en-US" sz="2400" dirty="0">
                <a:solidFill>
                  <a:schemeClr val="bg1"/>
                </a:solidFill>
              </a:rPr>
              <a:t> </a:t>
            </a:r>
            <a:r>
              <a:rPr lang="en-US" sz="2400" dirty="0" smtClean="0">
                <a:solidFill>
                  <a:schemeClr val="bg1"/>
                </a:solidFill>
              </a:rPr>
              <a:t>(false</a:t>
            </a:r>
            <a:r>
              <a:rPr lang="en-US" sz="2400" dirty="0">
                <a:solidFill>
                  <a:schemeClr val="bg1"/>
                </a:solidFill>
              </a:rPr>
              <a:t>), </a:t>
            </a:r>
            <a:r>
              <a:rPr lang="en-US" sz="2400" dirty="0" smtClean="0">
                <a:solidFill>
                  <a:schemeClr val="bg1"/>
                </a:solidFill>
              </a:rPr>
              <a:t>then,</a:t>
            </a:r>
            <a:endParaRPr lang="en-US" sz="2400" dirty="0">
              <a:solidFill>
                <a:schemeClr val="bg1"/>
              </a:solidFill>
            </a:endParaRPr>
          </a:p>
        </p:txBody>
      </p:sp>
      <p:sp>
        <p:nvSpPr>
          <p:cNvPr id="13" name="Rectangle 12"/>
          <p:cNvSpPr/>
          <p:nvPr/>
        </p:nvSpPr>
        <p:spPr>
          <a:xfrm>
            <a:off x="7189" y="6148422"/>
            <a:ext cx="9147594" cy="461665"/>
          </a:xfrm>
          <a:prstGeom prst="rect">
            <a:avLst/>
          </a:prstGeom>
        </p:spPr>
        <p:txBody>
          <a:bodyPr wrap="square">
            <a:spAutoFit/>
          </a:bodyPr>
          <a:lstStyle/>
          <a:p>
            <a:pPr algn="ctr"/>
            <a:r>
              <a:rPr lang="en-US" sz="2400" dirty="0" smtClean="0">
                <a:solidFill>
                  <a:srgbClr val="0000CC"/>
                </a:solidFill>
              </a:rPr>
              <a:t>The teacher’s statement </a:t>
            </a:r>
            <a:r>
              <a:rPr lang="en-US" sz="2400" dirty="0">
                <a:solidFill>
                  <a:srgbClr val="0000CC"/>
                </a:solidFill>
              </a:rPr>
              <a:t>is false.</a:t>
            </a:r>
          </a:p>
        </p:txBody>
      </p:sp>
      <p:sp>
        <p:nvSpPr>
          <p:cNvPr id="14" name="Rectangle 13"/>
          <p:cNvSpPr/>
          <p:nvPr/>
        </p:nvSpPr>
        <p:spPr>
          <a:xfrm>
            <a:off x="-7909" y="4413885"/>
            <a:ext cx="9144000" cy="892552"/>
          </a:xfrm>
          <a:prstGeom prst="rect">
            <a:avLst/>
          </a:prstGeom>
        </p:spPr>
        <p:txBody>
          <a:bodyPr wrap="square">
            <a:spAutoFit/>
          </a:bodyPr>
          <a:lstStyle/>
          <a:p>
            <a:pPr eaLnBrk="1" hangingPunct="1">
              <a:spcBef>
                <a:spcPct val="50000"/>
              </a:spcBef>
            </a:pPr>
            <a:r>
              <a:rPr lang="en-US" sz="2600" dirty="0"/>
              <a:t>W</a:t>
            </a:r>
            <a:r>
              <a:rPr lang="en-US" sz="2600" dirty="0" smtClean="0"/>
              <a:t>hen </a:t>
            </a:r>
            <a:r>
              <a:rPr lang="en-US" sz="2600" dirty="0"/>
              <a:t>the antecedent is </a:t>
            </a:r>
            <a:r>
              <a:rPr lang="en-US" sz="2600" i="1" dirty="0"/>
              <a:t>true</a:t>
            </a:r>
            <a:r>
              <a:rPr lang="en-US" sz="2600" dirty="0"/>
              <a:t> and the consequent is </a:t>
            </a:r>
            <a:r>
              <a:rPr lang="en-US" sz="2600" i="1" dirty="0" smtClean="0"/>
              <a:t>false,</a:t>
            </a:r>
            <a:r>
              <a:rPr lang="en-US" sz="2600" b="1" i="1" dirty="0" smtClean="0"/>
              <a:t> p → q </a:t>
            </a:r>
            <a:r>
              <a:rPr lang="en-US" sz="2600" dirty="0" smtClean="0"/>
              <a:t>is false.</a:t>
            </a:r>
            <a:endParaRPr lang="en-US" sz="2600"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23615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2008594"/>
            <a:ext cx="9144000" cy="954107"/>
          </a:xfrm>
          <a:prstGeom prst="rect">
            <a:avLst/>
          </a:prstGeom>
        </p:spPr>
        <p:txBody>
          <a:bodyPr wrap="square">
            <a:spAutoFit/>
          </a:bodyPr>
          <a:lstStyle/>
          <a:p>
            <a:pPr eaLnBrk="1" hangingPunct="1">
              <a:spcBef>
                <a:spcPct val="50000"/>
              </a:spcBef>
            </a:pPr>
            <a:r>
              <a:rPr lang="en-US" sz="2800" dirty="0"/>
              <a:t>If the antecedent is </a:t>
            </a:r>
            <a:r>
              <a:rPr lang="en-US" sz="2800" i="1" dirty="0"/>
              <a:t>false</a:t>
            </a:r>
            <a:r>
              <a:rPr lang="en-US" sz="2800" dirty="0"/>
              <a:t>, then </a:t>
            </a:r>
            <a:r>
              <a:rPr lang="en-US" sz="2800" b="1" i="1" dirty="0" smtClean="0"/>
              <a:t>p → q</a:t>
            </a:r>
            <a:r>
              <a:rPr lang="en-US" sz="2800" dirty="0"/>
              <a:t> </a:t>
            </a:r>
            <a:r>
              <a:rPr lang="en-US" sz="2800" dirty="0" smtClean="0"/>
              <a:t>is </a:t>
            </a:r>
            <a:r>
              <a:rPr lang="en-US" sz="2800" dirty="0"/>
              <a:t>automatically </a:t>
            </a:r>
            <a:r>
              <a:rPr lang="en-US" sz="2800" i="1" dirty="0"/>
              <a:t>true</a:t>
            </a:r>
            <a:r>
              <a:rPr lang="en-US" sz="2800" dirty="0"/>
              <a:t>.</a:t>
            </a:r>
          </a:p>
        </p:txBody>
      </p:sp>
      <p:sp>
        <p:nvSpPr>
          <p:cNvPr id="8" name="Rectangle 7"/>
          <p:cNvSpPr/>
          <p:nvPr/>
        </p:nvSpPr>
        <p:spPr>
          <a:xfrm>
            <a:off x="-26599" y="685800"/>
            <a:ext cx="7494199" cy="954107"/>
          </a:xfrm>
          <a:prstGeom prst="rect">
            <a:avLst/>
          </a:prstGeom>
        </p:spPr>
        <p:txBody>
          <a:bodyPr wrap="square">
            <a:spAutoFit/>
          </a:bodyPr>
          <a:lstStyle/>
          <a:p>
            <a:pPr algn="ctr"/>
            <a:r>
              <a:rPr lang="en-US" sz="2800" dirty="0" smtClean="0"/>
              <a:t>“If </a:t>
            </a:r>
            <a:r>
              <a:rPr lang="en-US" sz="2800" dirty="0"/>
              <a:t>you participate in class, then you will get extra points."  </a:t>
            </a:r>
          </a:p>
        </p:txBody>
      </p:sp>
      <p:sp>
        <p:nvSpPr>
          <p:cNvPr id="10" name="Rectangle 9"/>
          <p:cNvSpPr/>
          <p:nvPr/>
        </p:nvSpPr>
        <p:spPr>
          <a:xfrm>
            <a:off x="0" y="2814720"/>
            <a:ext cx="9144000" cy="830997"/>
          </a:xfrm>
          <a:prstGeom prst="rect">
            <a:avLst/>
          </a:prstGeom>
        </p:spPr>
        <p:txBody>
          <a:bodyPr wrap="square">
            <a:spAutoFit/>
          </a:bodyPr>
          <a:lstStyle/>
          <a:p>
            <a:r>
              <a:rPr lang="en-US" sz="2400" dirty="0">
                <a:solidFill>
                  <a:srgbClr val="0000CC"/>
                </a:solidFill>
              </a:rPr>
              <a:t>If you do not participate in class </a:t>
            </a:r>
            <a:r>
              <a:rPr lang="en-US" sz="2400" dirty="0" smtClean="0">
                <a:solidFill>
                  <a:srgbClr val="0000CC"/>
                </a:solidFill>
              </a:rPr>
              <a:t>(false), </a:t>
            </a:r>
            <a:r>
              <a:rPr lang="en-US" sz="2400" dirty="0">
                <a:solidFill>
                  <a:srgbClr val="0000CC"/>
                </a:solidFill>
              </a:rPr>
              <a:t>the </a:t>
            </a:r>
            <a:r>
              <a:rPr lang="en-US" sz="2400" dirty="0" smtClean="0">
                <a:solidFill>
                  <a:srgbClr val="0000CC"/>
                </a:solidFill>
              </a:rPr>
              <a:t>truth</a:t>
            </a:r>
            <a:r>
              <a:rPr lang="en-US" sz="2400" dirty="0">
                <a:solidFill>
                  <a:srgbClr val="0000CC"/>
                </a:solidFill>
              </a:rPr>
              <a:t> </a:t>
            </a:r>
            <a:r>
              <a:rPr lang="en-US" sz="2400" dirty="0" smtClean="0">
                <a:solidFill>
                  <a:srgbClr val="0000CC"/>
                </a:solidFill>
              </a:rPr>
              <a:t>of </a:t>
            </a:r>
            <a:r>
              <a:rPr lang="en-US" sz="2400" dirty="0">
                <a:solidFill>
                  <a:srgbClr val="0000CC"/>
                </a:solidFill>
              </a:rPr>
              <a:t>the </a:t>
            </a:r>
            <a:r>
              <a:rPr lang="en-US" sz="2400" dirty="0" smtClean="0">
                <a:solidFill>
                  <a:srgbClr val="0000CC"/>
                </a:solidFill>
              </a:rPr>
              <a:t>teacher's statement cannot be judged.</a:t>
            </a:r>
            <a:r>
              <a:rPr lang="en-US" sz="2400" dirty="0">
                <a:solidFill>
                  <a:srgbClr val="0000CC"/>
                </a:solidFill>
              </a:rPr>
              <a:t> </a:t>
            </a:r>
          </a:p>
        </p:txBody>
      </p:sp>
      <p:sp>
        <p:nvSpPr>
          <p:cNvPr id="11" name="Rectangle 10"/>
          <p:cNvSpPr/>
          <p:nvPr/>
        </p:nvSpPr>
        <p:spPr>
          <a:xfrm>
            <a:off x="-26599" y="3620846"/>
            <a:ext cx="9144000" cy="830997"/>
          </a:xfrm>
          <a:prstGeom prst="rect">
            <a:avLst/>
          </a:prstGeom>
        </p:spPr>
        <p:txBody>
          <a:bodyPr wrap="square">
            <a:spAutoFit/>
          </a:bodyPr>
          <a:lstStyle/>
          <a:p>
            <a:r>
              <a:rPr lang="en-US" sz="2400" dirty="0" smtClean="0"/>
              <a:t>The </a:t>
            </a:r>
            <a:r>
              <a:rPr lang="en-US" sz="2400" dirty="0"/>
              <a:t>teacher did not </a:t>
            </a:r>
            <a:r>
              <a:rPr lang="en-US" sz="2400" dirty="0" smtClean="0"/>
              <a:t>state what </a:t>
            </a:r>
            <a:r>
              <a:rPr lang="en-US" sz="2400" dirty="0"/>
              <a:t>would happen </a:t>
            </a:r>
            <a:r>
              <a:rPr lang="en-US" sz="2400" dirty="0" smtClean="0"/>
              <a:t>if </a:t>
            </a:r>
            <a:r>
              <a:rPr lang="en-US" sz="2400" dirty="0"/>
              <a:t>you did NOT participate in class.  </a:t>
            </a:r>
            <a:r>
              <a:rPr lang="en-US" sz="2400" dirty="0" smtClean="0"/>
              <a:t>Therefore, the statement has to be “true”.</a:t>
            </a:r>
            <a:endParaRPr lang="en-US" sz="2400" dirty="0"/>
          </a:p>
        </p:txBody>
      </p:sp>
      <p:sp>
        <p:nvSpPr>
          <p:cNvPr id="13" name="Rectangle 12"/>
          <p:cNvSpPr/>
          <p:nvPr/>
        </p:nvSpPr>
        <p:spPr>
          <a:xfrm>
            <a:off x="1438" y="4419600"/>
            <a:ext cx="9144000" cy="830997"/>
          </a:xfrm>
          <a:prstGeom prst="rect">
            <a:avLst/>
          </a:prstGeom>
        </p:spPr>
        <p:txBody>
          <a:bodyPr wrap="square">
            <a:spAutoFit/>
          </a:bodyPr>
          <a:lstStyle/>
          <a:p>
            <a:r>
              <a:rPr lang="en-US" sz="2400" dirty="0">
                <a:solidFill>
                  <a:schemeClr val="bg1"/>
                </a:solidFill>
              </a:rPr>
              <a:t>If you </a:t>
            </a:r>
            <a:r>
              <a:rPr lang="en-US" sz="2400" dirty="0" smtClean="0">
                <a:solidFill>
                  <a:schemeClr val="bg1"/>
                </a:solidFill>
              </a:rPr>
              <a:t>do not participate </a:t>
            </a:r>
            <a:r>
              <a:rPr lang="en-US" sz="2400" dirty="0">
                <a:solidFill>
                  <a:schemeClr val="bg1"/>
                </a:solidFill>
              </a:rPr>
              <a:t>in class </a:t>
            </a:r>
            <a:r>
              <a:rPr lang="en-US" sz="2400" dirty="0" smtClean="0">
                <a:solidFill>
                  <a:schemeClr val="bg1"/>
                </a:solidFill>
              </a:rPr>
              <a:t>(false), then you get </a:t>
            </a:r>
            <a:r>
              <a:rPr lang="en-US" sz="2400" dirty="0">
                <a:solidFill>
                  <a:schemeClr val="bg1"/>
                </a:solidFill>
              </a:rPr>
              <a:t>extra </a:t>
            </a:r>
            <a:r>
              <a:rPr lang="en-US" sz="2400" dirty="0" smtClean="0">
                <a:solidFill>
                  <a:schemeClr val="bg1"/>
                </a:solidFill>
              </a:rPr>
              <a:t>points.</a:t>
            </a:r>
            <a:endParaRPr lang="en-US" sz="2400" dirty="0">
              <a:solidFill>
                <a:schemeClr val="bg1"/>
              </a:solidFill>
            </a:endParaRPr>
          </a:p>
        </p:txBody>
      </p:sp>
      <p:sp>
        <p:nvSpPr>
          <p:cNvPr id="14" name="Rectangle 13"/>
          <p:cNvSpPr/>
          <p:nvPr/>
        </p:nvSpPr>
        <p:spPr>
          <a:xfrm>
            <a:off x="228600" y="6088724"/>
            <a:ext cx="9144000" cy="461665"/>
          </a:xfrm>
          <a:prstGeom prst="rect">
            <a:avLst/>
          </a:prstGeom>
        </p:spPr>
        <p:txBody>
          <a:bodyPr wrap="square">
            <a:spAutoFit/>
          </a:bodyPr>
          <a:lstStyle/>
          <a:p>
            <a:pPr algn="ctr"/>
            <a:r>
              <a:rPr lang="en-US" sz="2400" dirty="0" smtClean="0">
                <a:solidFill>
                  <a:srgbClr val="0000CC"/>
                </a:solidFill>
              </a:rPr>
              <a:t>The teacher’s statement is true in both cases.</a:t>
            </a:r>
            <a:r>
              <a:rPr lang="en-US" sz="2400" dirty="0">
                <a:solidFill>
                  <a:srgbClr val="0000CC"/>
                </a:solidFill>
              </a:rPr>
              <a:t> </a:t>
            </a:r>
          </a:p>
        </p:txBody>
      </p:sp>
      <p:sp>
        <p:nvSpPr>
          <p:cNvPr id="15" name="Rectangle 14"/>
          <p:cNvSpPr/>
          <p:nvPr/>
        </p:nvSpPr>
        <p:spPr>
          <a:xfrm>
            <a:off x="0" y="5233098"/>
            <a:ext cx="9144000" cy="830997"/>
          </a:xfrm>
          <a:prstGeom prst="rect">
            <a:avLst/>
          </a:prstGeom>
        </p:spPr>
        <p:txBody>
          <a:bodyPr wrap="square">
            <a:spAutoFit/>
          </a:bodyPr>
          <a:lstStyle/>
          <a:p>
            <a:r>
              <a:rPr lang="en-US" sz="2400" dirty="0">
                <a:solidFill>
                  <a:schemeClr val="bg1"/>
                </a:solidFill>
              </a:rPr>
              <a:t>If you </a:t>
            </a:r>
            <a:r>
              <a:rPr lang="en-US" sz="2400" dirty="0" smtClean="0">
                <a:solidFill>
                  <a:schemeClr val="bg1"/>
                </a:solidFill>
              </a:rPr>
              <a:t>do not participate </a:t>
            </a:r>
            <a:r>
              <a:rPr lang="en-US" sz="2400" dirty="0">
                <a:solidFill>
                  <a:schemeClr val="bg1"/>
                </a:solidFill>
              </a:rPr>
              <a:t>in class </a:t>
            </a:r>
            <a:r>
              <a:rPr lang="en-US" sz="2400" dirty="0" smtClean="0">
                <a:solidFill>
                  <a:schemeClr val="bg1"/>
                </a:solidFill>
              </a:rPr>
              <a:t>(false), then you do not get </a:t>
            </a:r>
            <a:r>
              <a:rPr lang="en-US" sz="2400" dirty="0">
                <a:solidFill>
                  <a:schemeClr val="bg1"/>
                </a:solidFill>
              </a:rPr>
              <a:t>extra </a:t>
            </a:r>
            <a:r>
              <a:rPr lang="en-US" sz="2400" dirty="0" smtClean="0">
                <a:solidFill>
                  <a:schemeClr val="bg1"/>
                </a:solidFill>
              </a:rPr>
              <a:t>points.</a:t>
            </a:r>
            <a:endParaRPr lang="en-US" sz="2400" dirty="0">
              <a:solidFill>
                <a:schemeClr val="bg1"/>
              </a:solidFill>
            </a:endParaRPr>
          </a:p>
        </p:txBody>
      </p:sp>
    </p:spTree>
    <p:extLst>
      <p:ext uri="{BB962C8B-B14F-4D97-AF65-F5344CB8AC3E}">
        <p14:creationId xmlns:p14="http://schemas.microsoft.com/office/powerpoint/2010/main" val="22259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GB" dirty="0"/>
          </a:p>
        </p:txBody>
      </p:sp>
      <p:sp>
        <p:nvSpPr>
          <p:cNvPr id="3" name="Content Placeholder 2"/>
          <p:cNvSpPr>
            <a:spLocks noGrp="1"/>
          </p:cNvSpPr>
          <p:nvPr>
            <p:ph idx="1"/>
          </p:nvPr>
        </p:nvSpPr>
        <p:spPr/>
        <p:txBody>
          <a:bodyPr/>
          <a:lstStyle/>
          <a:p>
            <a:r>
              <a:rPr lang="en-US" dirty="0" smtClean="0"/>
              <a:t>Converse</a:t>
            </a:r>
          </a:p>
          <a:p>
            <a:r>
              <a:rPr lang="en-US" dirty="0" smtClean="0"/>
              <a:t>Inverse</a:t>
            </a:r>
          </a:p>
          <a:p>
            <a:r>
              <a:rPr lang="en-US" dirty="0"/>
              <a:t>Contrapositive</a:t>
            </a:r>
            <a:endParaRPr lang="en-US" dirty="0" smtClean="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extLst>
      <p:ext uri="{BB962C8B-B14F-4D97-AF65-F5344CB8AC3E}">
        <p14:creationId xmlns:p14="http://schemas.microsoft.com/office/powerpoint/2010/main" val="2412687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0" y="645886"/>
            <a:ext cx="9144000" cy="685800"/>
          </a:xfrm>
        </p:spPr>
        <p:txBody>
          <a:bodyPr>
            <a:normAutofit/>
          </a:bodyPr>
          <a:lstStyle/>
          <a:p>
            <a:r>
              <a:rPr lang="en-US" sz="3200" dirty="0">
                <a:solidFill>
                  <a:srgbClr val="FF0000"/>
                </a:solidFill>
                <a:latin typeface="Times New Roman" pitchFamily="18" charset="0"/>
                <a:cs typeface="Times New Roman" pitchFamily="18" charset="0"/>
              </a:rPr>
              <a:t>Converse, Inverse, and Contrapositive</a:t>
            </a:r>
          </a:p>
        </p:txBody>
      </p:sp>
      <p:graphicFrame>
        <p:nvGraphicFramePr>
          <p:cNvPr id="458758" name="Group 6"/>
          <p:cNvGraphicFramePr>
            <a:graphicFrameLocks noGrp="1"/>
          </p:cNvGraphicFramePr>
          <p:nvPr>
            <p:extLst>
              <p:ext uri="{D42A27DB-BD31-4B8C-83A1-F6EECF244321}">
                <p14:modId xmlns:p14="http://schemas.microsoft.com/office/powerpoint/2010/main" val="3276232170"/>
              </p:ext>
            </p:extLst>
          </p:nvPr>
        </p:nvGraphicFramePr>
        <p:xfrm>
          <a:off x="949324" y="1638238"/>
          <a:ext cx="7813675" cy="4229161"/>
        </p:xfrm>
        <a:graphic>
          <a:graphicData uri="http://schemas.openxmlformats.org/drawingml/2006/table">
            <a:tbl>
              <a:tblPr/>
              <a:tblGrid>
                <a:gridCol w="2497154">
                  <a:extLst>
                    <a:ext uri="{9D8B030D-6E8A-4147-A177-3AD203B41FA5}">
                      <a16:colId xmlns:a16="http://schemas.microsoft.com/office/drawing/2014/main" val="20000"/>
                    </a:ext>
                  </a:extLst>
                </a:gridCol>
                <a:gridCol w="2921738">
                  <a:extLst>
                    <a:ext uri="{9D8B030D-6E8A-4147-A177-3AD203B41FA5}">
                      <a16:colId xmlns:a16="http://schemas.microsoft.com/office/drawing/2014/main" val="20001"/>
                    </a:ext>
                  </a:extLst>
                </a:gridCol>
                <a:gridCol w="2394783">
                  <a:extLst>
                    <a:ext uri="{9D8B030D-6E8A-4147-A177-3AD203B41FA5}">
                      <a16:colId xmlns:a16="http://schemas.microsoft.com/office/drawing/2014/main" val="20002"/>
                    </a:ext>
                  </a:extLst>
                </a:gridCol>
              </a:tblGrid>
              <a:tr h="1026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Conditional Statement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69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6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266825" y="2773652"/>
            <a:ext cx="1752600" cy="523220"/>
          </a:xfrm>
          <a:prstGeom prst="rect">
            <a:avLst/>
          </a:prstGeom>
          <a:noFill/>
        </p:spPr>
        <p:txBody>
          <a:bodyPr wrap="square" rtlCol="0">
            <a:spAutoFit/>
          </a:bodyPr>
          <a:lstStyle/>
          <a:p>
            <a:pPr algn="ctr"/>
            <a:r>
              <a:rPr lang="en-US" sz="2800" dirty="0" smtClean="0">
                <a:solidFill>
                  <a:srgbClr val="7030A0"/>
                </a:solidFill>
              </a:rPr>
              <a:t>Converse</a:t>
            </a:r>
            <a:endParaRPr lang="en-US" sz="2800" dirty="0">
              <a:solidFill>
                <a:srgbClr val="7030A0"/>
              </a:solidFill>
            </a:endParaRPr>
          </a:p>
        </p:txBody>
      </p:sp>
      <p:sp>
        <p:nvSpPr>
          <p:cNvPr id="34" name="TextBox 33"/>
          <p:cNvSpPr txBox="1"/>
          <p:nvPr/>
        </p:nvSpPr>
        <p:spPr>
          <a:xfrm>
            <a:off x="1266825" y="3598262"/>
            <a:ext cx="1752600" cy="523220"/>
          </a:xfrm>
          <a:prstGeom prst="rect">
            <a:avLst/>
          </a:prstGeom>
          <a:noFill/>
        </p:spPr>
        <p:txBody>
          <a:bodyPr wrap="square" rtlCol="0">
            <a:spAutoFit/>
          </a:bodyPr>
          <a:lstStyle/>
          <a:p>
            <a:pPr algn="ctr"/>
            <a:r>
              <a:rPr lang="en-US" sz="2800" dirty="0">
                <a:solidFill>
                  <a:srgbClr val="C00000"/>
                </a:solidFill>
              </a:rPr>
              <a:t>I</a:t>
            </a:r>
            <a:r>
              <a:rPr lang="en-US" sz="2800" dirty="0" smtClean="0">
                <a:solidFill>
                  <a:srgbClr val="C00000"/>
                </a:solidFill>
              </a:rPr>
              <a:t>nverse</a:t>
            </a:r>
            <a:endParaRPr lang="en-US" sz="2800" dirty="0">
              <a:solidFill>
                <a:srgbClr val="C00000"/>
              </a:solidFill>
            </a:endParaRPr>
          </a:p>
        </p:txBody>
      </p:sp>
      <p:sp>
        <p:nvSpPr>
          <p:cNvPr id="35" name="TextBox 34"/>
          <p:cNvSpPr txBox="1"/>
          <p:nvPr/>
        </p:nvSpPr>
        <p:spPr>
          <a:xfrm>
            <a:off x="962025" y="4955506"/>
            <a:ext cx="2362200" cy="523220"/>
          </a:xfrm>
          <a:prstGeom prst="rect">
            <a:avLst/>
          </a:prstGeom>
          <a:noFill/>
        </p:spPr>
        <p:txBody>
          <a:bodyPr wrap="square" rtlCol="0">
            <a:spAutoFit/>
          </a:bodyPr>
          <a:lstStyle/>
          <a:p>
            <a:pPr algn="ctr"/>
            <a:r>
              <a:rPr lang="en-US" sz="2800" dirty="0" smtClean="0">
                <a:solidFill>
                  <a:srgbClr val="FF0066"/>
                </a:solidFill>
              </a:rPr>
              <a:t>Contrapositive</a:t>
            </a:r>
            <a:endParaRPr lang="en-US" sz="2800" dirty="0">
              <a:solidFill>
                <a:srgbClr val="FF0066"/>
              </a:solidFill>
            </a:endParaRPr>
          </a:p>
        </p:txBody>
      </p:sp>
      <p:sp>
        <p:nvSpPr>
          <p:cNvPr id="36" name="TextBox 35"/>
          <p:cNvSpPr txBox="1"/>
          <p:nvPr/>
        </p:nvSpPr>
        <p:spPr>
          <a:xfrm>
            <a:off x="3552825" y="2688958"/>
            <a:ext cx="2362200" cy="523220"/>
          </a:xfrm>
          <a:prstGeom prst="rect">
            <a:avLst/>
          </a:prstGeom>
          <a:noFill/>
        </p:spPr>
        <p:txBody>
          <a:bodyPr wrap="square" rtlCol="0">
            <a:spAutoFit/>
          </a:bodyPr>
          <a:lstStyle/>
          <a:p>
            <a:pPr algn="ctr"/>
            <a:r>
              <a:rPr lang="en-US" sz="2800" i="1" dirty="0">
                <a:solidFill>
                  <a:srgbClr val="7030A0"/>
                </a:solidFill>
              </a:rPr>
              <a:t>q</a:t>
            </a:r>
            <a:r>
              <a:rPr lang="en-US" sz="2800" i="1" dirty="0" smtClean="0">
                <a:solidFill>
                  <a:srgbClr val="7030A0"/>
                </a:solidFill>
              </a:rPr>
              <a:t> → p</a:t>
            </a:r>
            <a:endParaRPr lang="en-US" sz="2800" i="1" dirty="0">
              <a:solidFill>
                <a:srgbClr val="7030A0"/>
              </a:solidFill>
            </a:endParaRPr>
          </a:p>
        </p:txBody>
      </p:sp>
      <p:sp>
        <p:nvSpPr>
          <p:cNvPr id="37" name="TextBox 36"/>
          <p:cNvSpPr txBox="1"/>
          <p:nvPr/>
        </p:nvSpPr>
        <p:spPr>
          <a:xfrm>
            <a:off x="3608386" y="1807695"/>
            <a:ext cx="2362200" cy="523220"/>
          </a:xfrm>
          <a:prstGeom prst="rect">
            <a:avLst/>
          </a:prstGeom>
          <a:noFill/>
        </p:spPr>
        <p:txBody>
          <a:bodyPr wrap="square" rtlCol="0">
            <a:spAutoFit/>
          </a:bodyPr>
          <a:lstStyle/>
          <a:p>
            <a:pPr algn="ctr"/>
            <a:r>
              <a:rPr lang="en-US" sz="2800" i="1" dirty="0" smtClean="0">
                <a:solidFill>
                  <a:prstClr val="black"/>
                </a:solidFill>
              </a:rPr>
              <a:t>p → q</a:t>
            </a:r>
            <a:endParaRPr lang="en-US" sz="2800" i="1" dirty="0">
              <a:solidFill>
                <a:prstClr val="black"/>
              </a:solidFill>
            </a:endParaRPr>
          </a:p>
        </p:txBody>
      </p:sp>
      <p:sp>
        <p:nvSpPr>
          <p:cNvPr id="38" name="TextBox 37"/>
          <p:cNvSpPr txBox="1"/>
          <p:nvPr/>
        </p:nvSpPr>
        <p:spPr>
          <a:xfrm>
            <a:off x="3552825" y="3600484"/>
            <a:ext cx="2362200" cy="523220"/>
          </a:xfrm>
          <a:prstGeom prst="rect">
            <a:avLst/>
          </a:prstGeom>
          <a:noFill/>
        </p:spPr>
        <p:txBody>
          <a:bodyPr wrap="square" rtlCol="0">
            <a:spAutoFit/>
          </a:bodyPr>
          <a:lstStyle/>
          <a:p>
            <a:pPr algn="ctr"/>
            <a:r>
              <a:rPr lang="en-US" sz="2800" i="1" dirty="0" smtClean="0">
                <a:solidFill>
                  <a:srgbClr val="C00000"/>
                </a:solidFill>
              </a:rPr>
              <a:t>̴ p →  ̴ q</a:t>
            </a:r>
            <a:endParaRPr lang="en-US" sz="2800" i="1" dirty="0">
              <a:solidFill>
                <a:srgbClr val="C00000"/>
              </a:solidFill>
            </a:endParaRPr>
          </a:p>
        </p:txBody>
      </p:sp>
      <p:sp>
        <p:nvSpPr>
          <p:cNvPr id="39" name="TextBox 38"/>
          <p:cNvSpPr txBox="1"/>
          <p:nvPr/>
        </p:nvSpPr>
        <p:spPr>
          <a:xfrm>
            <a:off x="3695699" y="4986136"/>
            <a:ext cx="2362200" cy="523220"/>
          </a:xfrm>
          <a:prstGeom prst="rect">
            <a:avLst/>
          </a:prstGeom>
          <a:noFill/>
        </p:spPr>
        <p:txBody>
          <a:bodyPr wrap="square" rtlCol="0">
            <a:spAutoFit/>
          </a:bodyPr>
          <a:lstStyle/>
          <a:p>
            <a:pPr algn="ctr"/>
            <a:r>
              <a:rPr lang="en-US" sz="2800" i="1" dirty="0" smtClean="0">
                <a:solidFill>
                  <a:srgbClr val="FF0066"/>
                </a:solidFill>
              </a:rPr>
              <a:t>̴ q →  ̴ p</a:t>
            </a:r>
            <a:endParaRPr lang="en-US" sz="2800" i="1" dirty="0">
              <a:solidFill>
                <a:srgbClr val="FF0066"/>
              </a:solidFill>
            </a:endParaRPr>
          </a:p>
        </p:txBody>
      </p:sp>
      <p:sp>
        <p:nvSpPr>
          <p:cNvPr id="3" name="TextBox 2"/>
          <p:cNvSpPr txBox="1"/>
          <p:nvPr/>
        </p:nvSpPr>
        <p:spPr>
          <a:xfrm>
            <a:off x="6234112" y="2688958"/>
            <a:ext cx="2209800" cy="523220"/>
          </a:xfrm>
          <a:prstGeom prst="rect">
            <a:avLst/>
          </a:prstGeom>
          <a:noFill/>
        </p:spPr>
        <p:txBody>
          <a:bodyPr wrap="square" rtlCol="0">
            <a:spAutoFit/>
          </a:bodyPr>
          <a:lstStyle/>
          <a:p>
            <a:pPr algn="ctr"/>
            <a:r>
              <a:rPr lang="en-US" sz="2800" dirty="0">
                <a:solidFill>
                  <a:srgbClr val="7030A0"/>
                </a:solidFill>
              </a:rPr>
              <a:t>If </a:t>
            </a:r>
            <a:r>
              <a:rPr lang="en-US" sz="2800" i="1" dirty="0">
                <a:solidFill>
                  <a:srgbClr val="7030A0"/>
                </a:solidFill>
              </a:rPr>
              <a:t>q</a:t>
            </a:r>
            <a:r>
              <a:rPr lang="en-US" sz="2800" dirty="0">
                <a:solidFill>
                  <a:srgbClr val="7030A0"/>
                </a:solidFill>
              </a:rPr>
              <a:t>, then </a:t>
            </a:r>
            <a:r>
              <a:rPr lang="en-US" sz="2800" i="1" dirty="0" smtClean="0">
                <a:solidFill>
                  <a:srgbClr val="7030A0"/>
                </a:solidFill>
              </a:rPr>
              <a:t>p</a:t>
            </a:r>
            <a:endParaRPr lang="en-US" sz="2800" dirty="0">
              <a:solidFill>
                <a:srgbClr val="7030A0"/>
              </a:solidFill>
            </a:endParaRPr>
          </a:p>
        </p:txBody>
      </p:sp>
      <p:sp>
        <p:nvSpPr>
          <p:cNvPr id="4" name="TextBox 3"/>
          <p:cNvSpPr txBox="1"/>
          <p:nvPr/>
        </p:nvSpPr>
        <p:spPr>
          <a:xfrm>
            <a:off x="6515099" y="3460263"/>
            <a:ext cx="2209800" cy="954107"/>
          </a:xfrm>
          <a:prstGeom prst="rect">
            <a:avLst/>
          </a:prstGeom>
          <a:noFill/>
        </p:spPr>
        <p:txBody>
          <a:bodyPr wrap="square" rtlCol="0">
            <a:spAutoFit/>
          </a:bodyPr>
          <a:lstStyle/>
          <a:p>
            <a:pPr algn="ctr"/>
            <a:r>
              <a:rPr lang="en-US" sz="2800" dirty="0">
                <a:solidFill>
                  <a:srgbClr val="C00000"/>
                </a:solidFill>
              </a:rPr>
              <a:t>If not </a:t>
            </a:r>
            <a:r>
              <a:rPr lang="en-US" sz="2800" i="1" dirty="0">
                <a:solidFill>
                  <a:srgbClr val="C00000"/>
                </a:solidFill>
              </a:rPr>
              <a:t>p</a:t>
            </a:r>
            <a:r>
              <a:rPr lang="en-US" sz="2800" dirty="0">
                <a:solidFill>
                  <a:srgbClr val="C00000"/>
                </a:solidFill>
              </a:rPr>
              <a:t>, then not </a:t>
            </a:r>
            <a:r>
              <a:rPr lang="en-US" sz="2800" i="1" dirty="0" smtClean="0">
                <a:solidFill>
                  <a:srgbClr val="C00000"/>
                </a:solidFill>
              </a:rPr>
              <a:t>q</a:t>
            </a:r>
            <a:endParaRPr lang="en-US" sz="2800" dirty="0">
              <a:solidFill>
                <a:srgbClr val="C00000"/>
              </a:solidFill>
            </a:endParaRPr>
          </a:p>
        </p:txBody>
      </p:sp>
      <p:sp>
        <p:nvSpPr>
          <p:cNvPr id="42" name="TextBox 41"/>
          <p:cNvSpPr txBox="1"/>
          <p:nvPr/>
        </p:nvSpPr>
        <p:spPr>
          <a:xfrm>
            <a:off x="6305549" y="4821128"/>
            <a:ext cx="2209800" cy="954107"/>
          </a:xfrm>
          <a:prstGeom prst="rect">
            <a:avLst/>
          </a:prstGeom>
          <a:noFill/>
        </p:spPr>
        <p:txBody>
          <a:bodyPr wrap="square" rtlCol="0">
            <a:spAutoFit/>
          </a:bodyPr>
          <a:lstStyle/>
          <a:p>
            <a:pPr algn="ctr"/>
            <a:r>
              <a:rPr lang="en-US" sz="2800" dirty="0">
                <a:solidFill>
                  <a:srgbClr val="FF0066"/>
                </a:solidFill>
              </a:rPr>
              <a:t>If not </a:t>
            </a:r>
            <a:r>
              <a:rPr lang="en-US" sz="2800" i="1" dirty="0" smtClean="0">
                <a:solidFill>
                  <a:srgbClr val="FF0066"/>
                </a:solidFill>
              </a:rPr>
              <a:t>q</a:t>
            </a:r>
            <a:r>
              <a:rPr lang="en-US" sz="2800" dirty="0" smtClean="0">
                <a:solidFill>
                  <a:srgbClr val="FF0066"/>
                </a:solidFill>
              </a:rPr>
              <a:t>, </a:t>
            </a:r>
            <a:r>
              <a:rPr lang="en-US" sz="2800" dirty="0">
                <a:solidFill>
                  <a:srgbClr val="FF0066"/>
                </a:solidFill>
              </a:rPr>
              <a:t>then not </a:t>
            </a:r>
            <a:r>
              <a:rPr lang="en-US" sz="2800" i="1" dirty="0" smtClean="0">
                <a:solidFill>
                  <a:srgbClr val="FF0066"/>
                </a:solidFill>
              </a:rPr>
              <a:t>p</a:t>
            </a:r>
            <a:endParaRPr lang="en-US" sz="2800" dirty="0">
              <a:solidFill>
                <a:srgbClr val="FF0066"/>
              </a:solidFill>
            </a:endParaRPr>
          </a:p>
        </p:txBody>
      </p:sp>
      <p:sp>
        <p:nvSpPr>
          <p:cNvPr id="43" name="TextBox 42"/>
          <p:cNvSpPr txBox="1"/>
          <p:nvPr/>
        </p:nvSpPr>
        <p:spPr>
          <a:xfrm>
            <a:off x="6280149" y="1796590"/>
            <a:ext cx="2209800" cy="523220"/>
          </a:xfrm>
          <a:prstGeom prst="rect">
            <a:avLst/>
          </a:prstGeom>
          <a:noFill/>
        </p:spPr>
        <p:txBody>
          <a:bodyPr wrap="square" rtlCol="0">
            <a:spAutoFit/>
          </a:bodyPr>
          <a:lstStyle/>
          <a:p>
            <a:pPr algn="ctr"/>
            <a:r>
              <a:rPr lang="en-US" sz="2800" dirty="0">
                <a:solidFill>
                  <a:prstClr val="black"/>
                </a:solidFill>
              </a:rPr>
              <a:t>If </a:t>
            </a:r>
            <a:r>
              <a:rPr lang="en-US" sz="2800" i="1" dirty="0" smtClean="0">
                <a:solidFill>
                  <a:prstClr val="black"/>
                </a:solidFill>
              </a:rPr>
              <a:t>p</a:t>
            </a:r>
            <a:r>
              <a:rPr lang="en-US" sz="2800" dirty="0" smtClean="0">
                <a:solidFill>
                  <a:prstClr val="black"/>
                </a:solidFill>
              </a:rPr>
              <a:t>, </a:t>
            </a:r>
            <a:r>
              <a:rPr lang="en-US" sz="2800" dirty="0">
                <a:solidFill>
                  <a:prstClr val="black"/>
                </a:solidFill>
              </a:rPr>
              <a:t>then </a:t>
            </a:r>
            <a:r>
              <a:rPr lang="en-US" sz="2800" i="1" dirty="0" smtClean="0">
                <a:solidFill>
                  <a:prstClr val="black"/>
                </a:solidFill>
              </a:rPr>
              <a:t>q</a:t>
            </a:r>
            <a:endParaRPr lang="en-US" sz="2800" dirty="0">
              <a:solidFill>
                <a:prstClr val="black"/>
              </a:solidFill>
            </a:endParaRPr>
          </a:p>
        </p:txBody>
      </p:sp>
    </p:spTree>
    <p:extLst>
      <p:ext uri="{BB962C8B-B14F-4D97-AF65-F5344CB8AC3E}">
        <p14:creationId xmlns:p14="http://schemas.microsoft.com/office/powerpoint/2010/main" val="42509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7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p:bldP spid="2" grpId="0"/>
      <p:bldP spid="34" grpId="0"/>
      <p:bldP spid="35" grpId="0"/>
      <p:bldP spid="36" grpId="0"/>
      <p:bldP spid="37" grpId="0"/>
      <p:bldP spid="38" grpId="0"/>
      <p:bldP spid="39" grpId="0"/>
      <p:bldP spid="3" grpId="0"/>
      <p:bldP spid="4" grpId="0"/>
      <p:bldP spid="42"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Contrapositive</a:t>
            </a:r>
            <a:endParaRPr lang="en-GB" dirty="0"/>
          </a:p>
        </p:txBody>
      </p:sp>
      <p:sp>
        <p:nvSpPr>
          <p:cNvPr id="3" name="Content Placeholder 2"/>
          <p:cNvSpPr>
            <a:spLocks noGrp="1"/>
          </p:cNvSpPr>
          <p:nvPr>
            <p:ph idx="1"/>
          </p:nvPr>
        </p:nvSpPr>
        <p:spPr/>
        <p:txBody>
          <a:bodyPr/>
          <a:lstStyle/>
          <a:p>
            <a:r>
              <a:rPr lang="en-US" dirty="0" smtClean="0"/>
              <a:t>The contrapositive states that if the conclusion is false then the hypothesis is false. i.e. the contrapositive of </a:t>
            </a:r>
            <a:r>
              <a:rPr lang="en-US" i="1" dirty="0"/>
              <a:t>p → </a:t>
            </a:r>
            <a:r>
              <a:rPr lang="en-US" i="1" dirty="0" smtClean="0"/>
              <a:t>q looks like :</a:t>
            </a:r>
          </a:p>
          <a:p>
            <a:pPr lvl="1"/>
            <a:r>
              <a:rPr lang="en-US" i="1" dirty="0" smtClean="0"/>
              <a:t>(~q) → (~p)</a:t>
            </a:r>
            <a:endParaRPr lang="en-US" i="1" dirty="0"/>
          </a:p>
          <a:p>
            <a:pPr lvl="1"/>
            <a:endParaRPr lang="en-US" i="1" dirty="0" smtClean="0"/>
          </a:p>
          <a:p>
            <a:pPr lvl="1"/>
            <a:r>
              <a:rPr lang="en-US" i="1" dirty="0" smtClean="0"/>
              <a:t>Draw the Truth Table for </a:t>
            </a:r>
            <a:r>
              <a:rPr lang="en-US" i="1" dirty="0"/>
              <a:t>(~q) → (~p)</a:t>
            </a:r>
          </a:p>
          <a:p>
            <a:pPr lvl="1"/>
            <a:endParaRPr lang="en-US" i="1" dirty="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extLst>
      <p:ext uri="{BB962C8B-B14F-4D97-AF65-F5344CB8AC3E}">
        <p14:creationId xmlns:p14="http://schemas.microsoft.com/office/powerpoint/2010/main" val="3631856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Truth Table for ~q </a:t>
            </a:r>
            <a:r>
              <a:rPr lang="en-US" altLang="en-US" dirty="0" smtClean="0">
                <a:sym typeface="Wingdings" panose="05000000000000000000" pitchFamily="2" charset="2"/>
              </a:rPr>
              <a:t>~p</a:t>
            </a:r>
            <a:endParaRPr lang="en-US" altLang="en-US" dirty="0" smtClean="0"/>
          </a:p>
        </p:txBody>
      </p:sp>
      <p:graphicFrame>
        <p:nvGraphicFramePr>
          <p:cNvPr id="7204" name="Group 36"/>
          <p:cNvGraphicFramePr>
            <a:graphicFrameLocks noGrp="1"/>
          </p:cNvGraphicFramePr>
          <p:nvPr>
            <p:ph sz="half" idx="2"/>
            <p:extLst>
              <p:ext uri="{D42A27DB-BD31-4B8C-83A1-F6EECF244321}">
                <p14:modId xmlns:p14="http://schemas.microsoft.com/office/powerpoint/2010/main" val="2794598980"/>
              </p:ext>
            </p:extLst>
          </p:nvPr>
        </p:nvGraphicFramePr>
        <p:xfrm>
          <a:off x="1066800" y="1402140"/>
          <a:ext cx="7429500" cy="4998661"/>
        </p:xfrm>
        <a:graphic>
          <a:graphicData uri="http://schemas.openxmlformats.org/drawingml/2006/table">
            <a:tbl>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66900">
                  <a:extLst>
                    <a:ext uri="{9D8B030D-6E8A-4147-A177-3AD203B41FA5}">
                      <a16:colId xmlns:a16="http://schemas.microsoft.com/office/drawing/2014/main" val="20004"/>
                    </a:ext>
                  </a:extLst>
                </a:gridCol>
              </a:tblGrid>
              <a:tr h="13125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~p</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~q</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rPr>
                        <a:t>~q </a:t>
                      </a:r>
                      <a:r>
                        <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sym typeface="Wingdings" charset="2"/>
                        </a:rPr>
                        <a:t> ~p</a:t>
                      </a:r>
                      <a:endParaRPr kumimoji="0" lang="en-US" sz="3200" b="0" i="0" u="none" strike="noStrike" cap="none" normalizeH="0" baseline="0" dirty="0" smtClean="0">
                        <a:ln>
                          <a:noFill/>
                        </a:ln>
                        <a:solidFill>
                          <a:schemeClr val="accent2"/>
                        </a:solidFill>
                        <a:effectLst>
                          <a:outerShdw blurRad="38100" dist="38100" dir="2700000" algn="tl">
                            <a:srgbClr val="C0C0C0"/>
                          </a:outerShdw>
                        </a:effectLst>
                        <a:latin typeface="Georgia" panose="02040502050405020303"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1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1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1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1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F</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5219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a:t>
            </a:r>
            <a:endParaRPr lang="en-GB" dirty="0"/>
          </a:p>
        </p:txBody>
      </p:sp>
      <p:sp>
        <p:nvSpPr>
          <p:cNvPr id="3" name="Content Placeholder 2"/>
          <p:cNvSpPr>
            <a:spLocks noGrp="1"/>
          </p:cNvSpPr>
          <p:nvPr>
            <p:ph idx="1"/>
          </p:nvPr>
        </p:nvSpPr>
        <p:spPr/>
        <p:txBody>
          <a:bodyPr/>
          <a:lstStyle/>
          <a:p>
            <a:r>
              <a:rPr lang="en-US" dirty="0" smtClean="0"/>
              <a:t>This states that if p is false then q is false. </a:t>
            </a:r>
          </a:p>
          <a:p>
            <a:endParaRPr lang="en-US" dirty="0"/>
          </a:p>
          <a:p>
            <a:r>
              <a:rPr lang="en-US" dirty="0" smtClean="0"/>
              <a:t>In other words give the proposition p</a:t>
            </a:r>
            <a:r>
              <a:rPr lang="en-US" i="1" dirty="0" smtClean="0"/>
              <a:t> </a:t>
            </a:r>
            <a:r>
              <a:rPr lang="en-US" i="1" dirty="0"/>
              <a:t>→ </a:t>
            </a:r>
            <a:r>
              <a:rPr lang="en-US" i="1" dirty="0" smtClean="0"/>
              <a:t>q the inverse would be (~p) </a:t>
            </a:r>
            <a:r>
              <a:rPr lang="en-US" i="1" dirty="0"/>
              <a:t>→ </a:t>
            </a:r>
            <a:r>
              <a:rPr lang="en-US" i="1" dirty="0" smtClean="0"/>
              <a:t>(~q).</a:t>
            </a:r>
            <a:endParaRPr lang="en-US" i="1" dirty="0"/>
          </a:p>
          <a:p>
            <a:endParaRPr lang="en-US" i="1" dirty="0" smtClean="0"/>
          </a:p>
          <a:p>
            <a:r>
              <a:rPr lang="en-US" i="1" dirty="0" smtClean="0"/>
              <a:t>Work out Truth table for the Inverse compound statement above.</a:t>
            </a:r>
            <a:endParaRPr lang="en-US" i="1" dirty="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46</a:t>
            </a:fld>
            <a:endParaRPr lang="en-US"/>
          </a:p>
        </p:txBody>
      </p:sp>
    </p:spTree>
    <p:extLst>
      <p:ext uri="{BB962C8B-B14F-4D97-AF65-F5344CB8AC3E}">
        <p14:creationId xmlns:p14="http://schemas.microsoft.com/office/powerpoint/2010/main" val="2610673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Converse</a:t>
            </a:r>
            <a:endParaRPr lang="en-GB" dirty="0"/>
          </a:p>
        </p:txBody>
      </p:sp>
      <p:sp>
        <p:nvSpPr>
          <p:cNvPr id="3" name="Content Placeholder 2"/>
          <p:cNvSpPr>
            <a:spLocks noGrp="1"/>
          </p:cNvSpPr>
          <p:nvPr>
            <p:ph idx="1"/>
          </p:nvPr>
        </p:nvSpPr>
        <p:spPr/>
        <p:txBody>
          <a:bodyPr/>
          <a:lstStyle/>
          <a:p>
            <a:r>
              <a:rPr lang="en-US" dirty="0" smtClean="0"/>
              <a:t>This states the reverse of the conditional statement. </a:t>
            </a:r>
          </a:p>
          <a:p>
            <a:r>
              <a:rPr lang="en-US" dirty="0" smtClean="0"/>
              <a:t>I.e. if we have the proposition p</a:t>
            </a:r>
            <a:r>
              <a:rPr lang="en-US" i="1" dirty="0" smtClean="0"/>
              <a:t> </a:t>
            </a:r>
            <a:r>
              <a:rPr lang="en-US" i="1" dirty="0"/>
              <a:t>→ </a:t>
            </a:r>
            <a:r>
              <a:rPr lang="en-US" i="1" dirty="0" smtClean="0"/>
              <a:t>q, then its converse would be q </a:t>
            </a:r>
            <a:r>
              <a:rPr lang="en-US" i="1" dirty="0"/>
              <a:t>→ </a:t>
            </a:r>
            <a:r>
              <a:rPr lang="en-US" i="1" dirty="0" smtClean="0"/>
              <a:t>p. </a:t>
            </a:r>
          </a:p>
          <a:p>
            <a:endParaRPr lang="en-US" i="1" dirty="0"/>
          </a:p>
          <a:p>
            <a:r>
              <a:rPr lang="en-US" i="1" dirty="0" smtClean="0"/>
              <a:t>Work out the truth table for the compound statement above.</a:t>
            </a:r>
            <a:endParaRPr lang="en-US" i="1" dirty="0"/>
          </a:p>
          <a:p>
            <a:endParaRPr lang="en-US" i="1" dirty="0"/>
          </a:p>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47</a:t>
            </a:fld>
            <a:endParaRPr lang="en-US"/>
          </a:p>
        </p:txBody>
      </p:sp>
    </p:spTree>
    <p:extLst>
      <p:ext uri="{BB962C8B-B14F-4D97-AF65-F5344CB8AC3E}">
        <p14:creationId xmlns:p14="http://schemas.microsoft.com/office/powerpoint/2010/main" val="1481946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928"/>
            <a:ext cx="8229600" cy="896112"/>
          </a:xfrm>
        </p:spPr>
        <p:txBody>
          <a:bodyPr/>
          <a:lstStyle/>
          <a:p>
            <a:r>
              <a:rPr lang="en-US" dirty="0" smtClean="0"/>
              <a:t>Equivalent Propositions</a:t>
            </a:r>
            <a:endParaRPr lang="en-US" dirty="0"/>
          </a:p>
        </p:txBody>
      </p:sp>
      <p:sp>
        <p:nvSpPr>
          <p:cNvPr id="3" name="Content Placeholder 2"/>
          <p:cNvSpPr>
            <a:spLocks noGrp="1"/>
          </p:cNvSpPr>
          <p:nvPr>
            <p:ph idx="1"/>
          </p:nvPr>
        </p:nvSpPr>
        <p:spPr>
          <a:xfrm>
            <a:off x="381000" y="2209800"/>
            <a:ext cx="8458200" cy="4343400"/>
          </a:xfrm>
        </p:spPr>
        <p:txBody>
          <a:bodyPr>
            <a:normAutofit/>
          </a:bodyPr>
          <a:lstStyle/>
          <a:p>
            <a:r>
              <a:rPr lang="en-US" sz="2800" dirty="0" smtClean="0"/>
              <a:t>Two propositions are </a:t>
            </a:r>
            <a:r>
              <a:rPr lang="en-US" sz="2800" b="1" i="1" dirty="0" smtClean="0"/>
              <a:t>equivalent</a:t>
            </a:r>
            <a:r>
              <a:rPr lang="en-US" sz="2800" b="1" dirty="0" smtClean="0"/>
              <a:t> </a:t>
            </a:r>
            <a:r>
              <a:rPr lang="en-US" sz="2800" dirty="0" smtClean="0"/>
              <a:t>if they always have the same truth value.</a:t>
            </a:r>
            <a:endParaRPr lang="en-US" sz="2800" b="1" dirty="0" smtClean="0"/>
          </a:p>
          <a:p>
            <a:r>
              <a:rPr lang="en-US" sz="2800" b="1" dirty="0" smtClean="0"/>
              <a:t>This is determined by the output column of the truth table. </a:t>
            </a:r>
            <a:endParaRPr lang="en-US" sz="28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48</a:t>
            </a:fld>
            <a:endParaRPr lang="en-US"/>
          </a:p>
        </p:txBody>
      </p:sp>
      <p:sp>
        <p:nvSpPr>
          <p:cNvPr id="4" name="Rectangle 3"/>
          <p:cNvSpPr/>
          <p:nvPr/>
        </p:nvSpPr>
        <p:spPr>
          <a:xfrm>
            <a:off x="838200" y="4572000"/>
            <a:ext cx="6596358" cy="646331"/>
          </a:xfrm>
          <a:prstGeom prst="rect">
            <a:avLst/>
          </a:prstGeom>
        </p:spPr>
        <p:txBody>
          <a:bodyPr wrap="none">
            <a:spAutoFit/>
          </a:bodyPr>
          <a:lstStyle/>
          <a:p>
            <a:r>
              <a:rPr lang="en-US" sz="3600" dirty="0">
                <a:latin typeface="+mj-lt"/>
              </a:rPr>
              <a:t>We write this as </a:t>
            </a:r>
            <a:r>
              <a:rPr lang="en-US" sz="3600" i="1" dirty="0" err="1">
                <a:latin typeface="+mj-lt"/>
                <a:ea typeface="Cambria Math" pitchFamily="18" charset="0"/>
              </a:rPr>
              <a:t>p</a:t>
            </a:r>
            <a:r>
              <a:rPr lang="en-US" sz="3600" i="1" dirty="0" err="1">
                <a:latin typeface="+mj-lt"/>
                <a:ea typeface="Cambria Math"/>
              </a:rPr>
              <a:t>≡</a:t>
            </a:r>
            <a:r>
              <a:rPr lang="en-US" sz="3600" i="1" dirty="0" err="1">
                <a:latin typeface="+mj-lt"/>
                <a:ea typeface="Cambria Math" pitchFamily="18" charset="0"/>
              </a:rPr>
              <a:t>q</a:t>
            </a:r>
            <a:r>
              <a:rPr lang="en-US" sz="3600" i="1" dirty="0">
                <a:latin typeface="+mj-lt"/>
                <a:ea typeface="Cambria Math" pitchFamily="18" charset="0"/>
              </a:rPr>
              <a:t>  </a:t>
            </a:r>
            <a:r>
              <a:rPr lang="en-US" sz="3600" dirty="0">
                <a:latin typeface="+mj-lt"/>
                <a:ea typeface="Cambria Math" pitchFamily="18" charset="0"/>
              </a:rPr>
              <a:t>(</a:t>
            </a:r>
            <a:r>
              <a:rPr lang="en-US" sz="3600" dirty="0">
                <a:latin typeface="+mj-lt"/>
              </a:rPr>
              <a:t>or </a:t>
            </a:r>
            <a:r>
              <a:rPr lang="en-US" sz="3600" i="1" dirty="0" err="1">
                <a:latin typeface="+mj-lt"/>
                <a:ea typeface="Cambria Math" pitchFamily="18" charset="0"/>
              </a:rPr>
              <a:t>p</a:t>
            </a:r>
            <a:r>
              <a:rPr lang="en-US" sz="3600" i="1" dirty="0" err="1">
                <a:latin typeface="+mj-lt"/>
                <a:ea typeface="Cambria Math"/>
              </a:rPr>
              <a:t>⇔</a:t>
            </a:r>
            <a:r>
              <a:rPr lang="en-US" sz="3600" i="1" dirty="0" err="1">
                <a:latin typeface="+mj-lt"/>
                <a:ea typeface="Cambria Math" pitchFamily="18" charset="0"/>
              </a:rPr>
              <a:t>q</a:t>
            </a:r>
            <a:r>
              <a:rPr lang="en-US" sz="3600" dirty="0">
                <a:latin typeface="+mj-lt"/>
                <a:ea typeface="Cambria Math" pitchFamily="18" charset="0"/>
              </a:rPr>
              <a:t>)</a:t>
            </a:r>
            <a:endParaRPr lang="en-US" sz="3600" dirty="0">
              <a:latin typeface="+mj-lt"/>
            </a:endParaRPr>
          </a:p>
        </p:txBody>
      </p:sp>
    </p:spTree>
    <p:extLst>
      <p:ext uri="{BB962C8B-B14F-4D97-AF65-F5344CB8AC3E}">
        <p14:creationId xmlns:p14="http://schemas.microsoft.com/office/powerpoint/2010/main" val="21630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763361"/>
            <a:ext cx="8229600" cy="896112"/>
          </a:xfrm>
        </p:spPr>
        <p:txBody>
          <a:bodyPr/>
          <a:lstStyle/>
          <a:p>
            <a:r>
              <a:rPr lang="en-US" dirty="0" smtClean="0"/>
              <a:t>Equivalent Propositions</a:t>
            </a:r>
            <a:endParaRPr lang="en-US" dirty="0"/>
          </a:p>
        </p:txBody>
      </p:sp>
      <p:sp>
        <p:nvSpPr>
          <p:cNvPr id="3" name="Content Placeholder 2"/>
          <p:cNvSpPr>
            <a:spLocks noGrp="1"/>
          </p:cNvSpPr>
          <p:nvPr>
            <p:ph idx="1"/>
          </p:nvPr>
        </p:nvSpPr>
        <p:spPr>
          <a:xfrm>
            <a:off x="384175" y="2063845"/>
            <a:ext cx="8229600" cy="1981200"/>
          </a:xfrm>
        </p:spPr>
        <p:txBody>
          <a:bodyPr/>
          <a:lstStyle/>
          <a:p>
            <a:r>
              <a:rPr lang="en-US" sz="2400" dirty="0" smtClean="0"/>
              <a:t>One way to determine equivalence is to use truth tables</a:t>
            </a:r>
          </a:p>
          <a:p>
            <a:r>
              <a:rPr lang="en-US" sz="2400" b="1" dirty="0" smtClean="0"/>
              <a:t>Example</a:t>
            </a:r>
            <a:r>
              <a:rPr lang="en-US" sz="2400" dirty="0" smtClean="0"/>
              <a:t>: show </a:t>
            </a:r>
            <a:r>
              <a:rPr lang="en-US" sz="2400" dirty="0"/>
              <a:t>that </a:t>
            </a:r>
            <a:r>
              <a:rPr lang="en-US" sz="2400" dirty="0" smtClean="0">
                <a:latin typeface="Cambria Math"/>
                <a:ea typeface="Cambria Math"/>
              </a:rPr>
              <a:t>¬</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  </a:t>
            </a:r>
            <a:r>
              <a:rPr lang="en-US" sz="2400" dirty="0">
                <a:ea typeface="Cambria Math" pitchFamily="18" charset="0"/>
              </a:rPr>
              <a:t>is equivalent to </a:t>
            </a:r>
            <a:r>
              <a:rPr lang="en-US" sz="2400" i="1" dirty="0">
                <a:latin typeface="Cambria Math" pitchFamily="18" charset="0"/>
                <a:ea typeface="Cambria Math" pitchFamily="18" charset="0"/>
              </a:rPr>
              <a:t>p </a:t>
            </a:r>
            <a:r>
              <a:rPr lang="en-US" sz="2400" i="1" dirty="0">
                <a:latin typeface="Cambria Math"/>
                <a:ea typeface="Cambria Math"/>
              </a:rPr>
              <a:t>→ </a:t>
            </a:r>
            <a:r>
              <a:rPr lang="en-US" sz="2400" i="1" dirty="0">
                <a:latin typeface="Cambria Math" pitchFamily="18" charset="0"/>
                <a:ea typeface="Cambria Math" pitchFamily="18" charset="0"/>
              </a:rPr>
              <a:t>q</a:t>
            </a:r>
            <a:r>
              <a:rPr lang="en-US" sz="2400" i="1" dirty="0" smtClean="0">
                <a:latin typeface="Cambria Math" pitchFamily="18" charset="0"/>
                <a:ea typeface="Cambria Math" pitchFamily="18" charset="0"/>
              </a:rPr>
              <a:t>.</a:t>
            </a:r>
            <a:endParaRPr lang="en-US" sz="24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49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01" y="3429000"/>
            <a:ext cx="8027174" cy="255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0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Propositions</a:t>
            </a:r>
            <a:endParaRPr lang="en-GB" dirty="0"/>
          </a:p>
        </p:txBody>
      </p:sp>
      <p:sp>
        <p:nvSpPr>
          <p:cNvPr id="3" name="Content Placeholder 2"/>
          <p:cNvSpPr>
            <a:spLocks noGrp="1"/>
          </p:cNvSpPr>
          <p:nvPr>
            <p:ph idx="1"/>
          </p:nvPr>
        </p:nvSpPr>
        <p:spPr/>
        <p:txBody>
          <a:bodyPr/>
          <a:lstStyle/>
          <a:p>
            <a:r>
              <a:rPr lang="en-US" dirty="0" smtClean="0"/>
              <a:t>A) Port-of- Spain is the capital of Trinidad and Tobago.</a:t>
            </a:r>
          </a:p>
          <a:p>
            <a:endParaRPr lang="en-US" dirty="0"/>
          </a:p>
          <a:p>
            <a:r>
              <a:rPr lang="en-US" dirty="0" smtClean="0"/>
              <a:t>B) Rain is falling</a:t>
            </a:r>
          </a:p>
          <a:p>
            <a:endParaRPr lang="en-US" dirty="0"/>
          </a:p>
          <a:p>
            <a:r>
              <a:rPr lang="en-US" dirty="0" smtClean="0"/>
              <a:t>C) 4 + 5 = 12</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extLst>
      <p:ext uri="{BB962C8B-B14F-4D97-AF65-F5344CB8AC3E}">
        <p14:creationId xmlns:p14="http://schemas.microsoft.com/office/powerpoint/2010/main" val="3363370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normAutofit/>
          </a:bodyPr>
          <a:lstStyle/>
          <a:p>
            <a:r>
              <a:rPr lang="en-US" sz="2400" b="1" dirty="0">
                <a:solidFill>
                  <a:prstClr val="black"/>
                </a:solidFill>
              </a:rPr>
              <a:t>Example</a:t>
            </a:r>
            <a:r>
              <a:rPr lang="en-US" sz="2400" dirty="0">
                <a:solidFill>
                  <a:prstClr val="black"/>
                </a:solidFill>
              </a:rPr>
              <a:t>: Show using truth tables that </a:t>
            </a:r>
            <a:r>
              <a:rPr lang="en-US" sz="2400" dirty="0" smtClean="0"/>
              <a:t>that </a:t>
            </a:r>
            <a:r>
              <a:rPr lang="en-US" sz="2400" i="1" dirty="0"/>
              <a:t>implication</a:t>
            </a:r>
            <a:r>
              <a:rPr lang="en-US" sz="2400" dirty="0"/>
              <a:t> is equivalent to its </a:t>
            </a:r>
            <a:r>
              <a:rPr lang="en-US" sz="2400" i="1" dirty="0" smtClean="0"/>
              <a:t>contrapositive</a:t>
            </a:r>
          </a:p>
          <a:p>
            <a:r>
              <a:rPr lang="en-US" sz="2400" b="1" dirty="0" smtClean="0"/>
              <a:t>Solution</a:t>
            </a:r>
            <a:r>
              <a:rPr lang="en-US" sz="2400" dirty="0" smtClean="0"/>
              <a:t>:</a:t>
            </a:r>
            <a:endParaRPr lang="en-US" sz="2400" dirty="0"/>
          </a:p>
          <a:p>
            <a:pPr marL="0" indent="0">
              <a:buNone/>
            </a:pPr>
            <a:endParaRPr lang="en-US" sz="2000" dirty="0" smtClean="0"/>
          </a:p>
          <a:p>
            <a:pPr marL="514350" indent="-514350"/>
            <a:endParaRPr lang="en-US" sz="2000"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62400"/>
            <a:ext cx="7315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Show Non-Equivalence</a:t>
            </a:r>
            <a:endParaRPr lang="en-US" dirty="0"/>
          </a:p>
        </p:txBody>
      </p:sp>
      <p:sp>
        <p:nvSpPr>
          <p:cNvPr id="3" name="Content Placeholder 2"/>
          <p:cNvSpPr>
            <a:spLocks noGrp="1"/>
          </p:cNvSpPr>
          <p:nvPr>
            <p:ph idx="1"/>
          </p:nvPr>
        </p:nvSpPr>
        <p:spPr/>
        <p:txBody>
          <a:bodyPr/>
          <a:lstStyle/>
          <a:p>
            <a:r>
              <a:rPr lang="en-US" b="1" dirty="0" smtClean="0"/>
              <a:t>Example</a:t>
            </a:r>
            <a:r>
              <a:rPr lang="en-US" dirty="0" smtClean="0"/>
              <a:t>: Show using truth tables that neither the </a:t>
            </a:r>
            <a:r>
              <a:rPr lang="en-US" i="1" dirty="0" smtClean="0"/>
              <a:t>converse</a:t>
            </a:r>
            <a:r>
              <a:rPr lang="en-US" dirty="0" smtClean="0"/>
              <a:t> nor </a:t>
            </a:r>
            <a:r>
              <a:rPr lang="en-US" i="1" dirty="0" smtClean="0"/>
              <a:t>inverse</a:t>
            </a:r>
            <a:r>
              <a:rPr lang="en-US" dirty="0" smtClean="0"/>
              <a:t> of an implication are equivalent to the implication.</a:t>
            </a:r>
          </a:p>
          <a:p>
            <a:r>
              <a:rPr lang="en-US" b="1" dirty="0" smtClean="0"/>
              <a:t>Solution:</a:t>
            </a:r>
            <a:r>
              <a:rPr lang="en-US" dirty="0" smtClean="0"/>
              <a:t> </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51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31016473"/>
              </p:ext>
            </p:extLst>
          </p:nvPr>
        </p:nvGraphicFramePr>
        <p:xfrm>
          <a:off x="685800" y="3764059"/>
          <a:ext cx="7772401" cy="1940560"/>
        </p:xfrm>
        <a:graphic>
          <a:graphicData uri="http://schemas.openxmlformats.org/drawingml/2006/table">
            <a:tbl>
              <a:tblPr firstRow="1" bandRow="1">
                <a:tableStyleId>{5C22544A-7EE6-4342-B048-85BDC9FD1C3A}</a:tableStyleId>
              </a:tblPr>
              <a:tblGrid>
                <a:gridCol w="1110343">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1110343">
                  <a:extLst>
                    <a:ext uri="{9D8B030D-6E8A-4147-A177-3AD203B41FA5}">
                      <a16:colId xmlns:a16="http://schemas.microsoft.com/office/drawing/2014/main" val="20002"/>
                    </a:ext>
                  </a:extLst>
                </a:gridCol>
                <a:gridCol w="1110343">
                  <a:extLst>
                    <a:ext uri="{9D8B030D-6E8A-4147-A177-3AD203B41FA5}">
                      <a16:colId xmlns:a16="http://schemas.microsoft.com/office/drawing/2014/main" val="20003"/>
                    </a:ext>
                  </a:extLst>
                </a:gridCol>
                <a:gridCol w="1110343">
                  <a:extLst>
                    <a:ext uri="{9D8B030D-6E8A-4147-A177-3AD203B41FA5}">
                      <a16:colId xmlns:a16="http://schemas.microsoft.com/office/drawing/2014/main" val="20004"/>
                    </a:ext>
                  </a:extLst>
                </a:gridCol>
                <a:gridCol w="1110343">
                  <a:extLst>
                    <a:ext uri="{9D8B030D-6E8A-4147-A177-3AD203B41FA5}">
                      <a16:colId xmlns:a16="http://schemas.microsoft.com/office/drawing/2014/main" val="20005"/>
                    </a:ext>
                  </a:extLst>
                </a:gridCol>
                <a:gridCol w="1110343">
                  <a:extLst>
                    <a:ext uri="{9D8B030D-6E8A-4147-A177-3AD203B41FA5}">
                      <a16:colId xmlns:a16="http://schemas.microsoft.com/office/drawing/2014/main" val="20006"/>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extLst>
                  <a:ext uri="{0D108BD9-81ED-4DB2-BD59-A6C34878D82A}">
                    <a16:rowId xmlns:a16="http://schemas.microsoft.com/office/drawing/2014/main" val="10000"/>
                  </a:ext>
                </a:extLst>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1"/>
                  </a:ext>
                </a:extLst>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2"/>
                  </a:ext>
                </a:extLst>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3"/>
                  </a:ext>
                </a:extLst>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5105400" y="4581938"/>
            <a:ext cx="3352800" cy="371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9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Biconditional</a:t>
            </a:r>
            <a:r>
              <a:rPr lang="en-US" dirty="0" smtClean="0"/>
              <a:t> Statements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These are statements where both propositions imply each other Also </a:t>
                </a:r>
                <a:r>
                  <a:rPr lang="en-US" dirty="0" err="1" smtClean="0"/>
                  <a:t>looke</a:t>
                </a:r>
                <a:r>
                  <a:rPr lang="en-US" dirty="0" smtClean="0"/>
                  <a:t> at as “if and only if”</a:t>
                </a:r>
              </a:p>
              <a:p>
                <a:endParaRPr lang="en-US" dirty="0"/>
              </a:p>
              <a:p>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smtClean="0"/>
                  <a:t> using this symbol for </a:t>
                </a:r>
                <a:r>
                  <a:rPr lang="en-US" sz="4000" dirty="0" err="1" smtClean="0"/>
                  <a:t>biconditional</a:t>
                </a:r>
                <a:r>
                  <a:rPr lang="en-US" sz="4000" dirty="0" smtClean="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40" t="-2369" r="-106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52</a:t>
            </a:fld>
            <a:endParaRPr lang="en-US"/>
          </a:p>
        </p:txBody>
      </p:sp>
    </p:spTree>
    <p:extLst>
      <p:ext uri="{BB962C8B-B14F-4D97-AF65-F5344CB8AC3E}">
        <p14:creationId xmlns:p14="http://schemas.microsoft.com/office/powerpoint/2010/main" val="3871884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Biconditional</a:t>
            </a:r>
            <a:r>
              <a:rPr lang="en-US" dirty="0" smtClean="0"/>
              <a:t> Statements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Example</a:t>
                </a:r>
              </a:p>
              <a:p>
                <a:r>
                  <a:rPr lang="en-US" dirty="0" smtClean="0"/>
                  <a:t>If, I have two propositions p and q the proposition “p if and only if q” is denoted as </a:t>
                </a:r>
              </a:p>
              <a:p>
                <a:r>
                  <a:rPr lang="en-US" dirty="0"/>
                  <a:t>p</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 q or can be written as </a:t>
                </a:r>
                <a:r>
                  <a:rPr lang="en-US" i="1" dirty="0">
                    <a:latin typeface="Cambria Math" pitchFamily="18" charset="0"/>
                    <a:ea typeface="Cambria Math" pitchFamily="18" charset="0"/>
                  </a:rPr>
                  <a:t>p </a:t>
                </a:r>
                <a:r>
                  <a:rPr lang="en-US" i="1" dirty="0">
                    <a:latin typeface="Cambria Math"/>
                    <a:ea typeface="Cambria Math"/>
                  </a:rPr>
                  <a:t>→ </a:t>
                </a:r>
                <a:r>
                  <a:rPr lang="en-US" i="1" dirty="0" smtClean="0">
                    <a:latin typeface="Cambria Math" pitchFamily="18" charset="0"/>
                    <a:ea typeface="Cambria Math" pitchFamily="18" charset="0"/>
                  </a:rPr>
                  <a:t>q ^ q </a:t>
                </a:r>
                <a:r>
                  <a:rPr lang="en-US" i="1" dirty="0">
                    <a:latin typeface="Cambria Math"/>
                    <a:ea typeface="Cambria Math"/>
                  </a:rPr>
                  <a:t>→ </a:t>
                </a:r>
                <a:r>
                  <a:rPr lang="en-US" i="1" dirty="0" smtClean="0">
                    <a:latin typeface="Cambria Math" pitchFamily="18" charset="0"/>
                    <a:ea typeface="Cambria Math" pitchFamily="18" charset="0"/>
                  </a:rPr>
                  <a:t>p.</a:t>
                </a:r>
                <a:endParaRPr lang="en-US" dirty="0"/>
              </a:p>
              <a:p>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40" t="-236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Tree>
    <p:extLst>
      <p:ext uri="{BB962C8B-B14F-4D97-AF65-F5344CB8AC3E}">
        <p14:creationId xmlns:p14="http://schemas.microsoft.com/office/powerpoint/2010/main" val="21307247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GB"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4254625092"/>
                  </p:ext>
                </p:extLst>
              </p:nvPr>
            </p:nvGraphicFramePr>
            <p:xfrm>
              <a:off x="533400" y="2336800"/>
              <a:ext cx="6888162" cy="1854200"/>
            </p:xfrm>
            <a:graphic>
              <a:graphicData uri="http://schemas.openxmlformats.org/drawingml/2006/table">
                <a:tbl>
                  <a:tblPr firstRow="1" bandRow="1">
                    <a:tableStyleId>{5C22544A-7EE6-4342-B048-85BDC9FD1C3A}</a:tableStyleId>
                  </a:tblPr>
                  <a:tblGrid>
                    <a:gridCol w="2296054">
                      <a:extLst>
                        <a:ext uri="{9D8B030D-6E8A-4147-A177-3AD203B41FA5}">
                          <a16:colId xmlns:a16="http://schemas.microsoft.com/office/drawing/2014/main" val="20000"/>
                        </a:ext>
                      </a:extLst>
                    </a:gridCol>
                    <a:gridCol w="2296054">
                      <a:extLst>
                        <a:ext uri="{9D8B030D-6E8A-4147-A177-3AD203B41FA5}">
                          <a16:colId xmlns:a16="http://schemas.microsoft.com/office/drawing/2014/main" val="20001"/>
                        </a:ext>
                      </a:extLst>
                    </a:gridCol>
                    <a:gridCol w="2296054">
                      <a:extLst>
                        <a:ext uri="{9D8B030D-6E8A-4147-A177-3AD203B41FA5}">
                          <a16:colId xmlns:a16="http://schemas.microsoft.com/office/drawing/2014/main" val="20002"/>
                        </a:ext>
                      </a:extLst>
                    </a:gridCol>
                  </a:tblGrid>
                  <a:tr h="370840">
                    <a:tc>
                      <a:txBody>
                        <a:bodyPr/>
                        <a:lstStyle/>
                        <a:p>
                          <a:r>
                            <a:rPr lang="en-US" dirty="0" smtClean="0"/>
                            <a:t>p</a:t>
                          </a:r>
                          <a:endParaRPr lang="en-GB" dirty="0"/>
                        </a:p>
                      </a:txBody>
                      <a:tcPr/>
                    </a:tc>
                    <a:tc>
                      <a:txBody>
                        <a:bodyPr/>
                        <a:lstStyle/>
                        <a:p>
                          <a:r>
                            <a:rPr lang="en-US" dirty="0" smtClean="0"/>
                            <a:t>q</a:t>
                          </a:r>
                          <a:endParaRPr lang="en-GB" dirty="0"/>
                        </a:p>
                      </a:txBody>
                      <a:tcPr/>
                    </a:tc>
                    <a:tc>
                      <a:txBody>
                        <a:bodyPr/>
                        <a:lstStyle/>
                        <a:p>
                          <a:r>
                            <a:rPr lang="en-US" dirty="0" smtClean="0"/>
                            <a:t>p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 q </a:t>
                          </a:r>
                          <a:endParaRPr lang="en-GB" dirty="0"/>
                        </a:p>
                      </a:txBody>
                      <a:tcPr/>
                    </a:tc>
                    <a:extLst>
                      <a:ext uri="{0D108BD9-81ED-4DB2-BD59-A6C34878D82A}">
                        <a16:rowId xmlns:a16="http://schemas.microsoft.com/office/drawing/2014/main" val="10000"/>
                      </a:ext>
                    </a:extLst>
                  </a:tr>
                  <a:tr h="370840">
                    <a:tc>
                      <a:txBody>
                        <a:bodyPr/>
                        <a:lstStyle/>
                        <a:p>
                          <a:r>
                            <a:rPr lang="en-US" dirty="0" smtClean="0"/>
                            <a:t>T</a:t>
                          </a:r>
                          <a:endParaRPr lang="en-GB" dirty="0"/>
                        </a:p>
                      </a:txBody>
                      <a:tcPr/>
                    </a:tc>
                    <a:tc>
                      <a:txBody>
                        <a:bodyPr/>
                        <a:lstStyle/>
                        <a:p>
                          <a:r>
                            <a:rPr lang="en-US" dirty="0" smtClean="0"/>
                            <a:t>T</a:t>
                          </a:r>
                          <a:endParaRPr lang="en-GB" dirty="0"/>
                        </a:p>
                      </a:txBody>
                      <a:tcPr/>
                    </a:tc>
                    <a:tc>
                      <a:txBody>
                        <a:bodyPr/>
                        <a:lstStyle/>
                        <a:p>
                          <a:r>
                            <a:rPr lang="en-US" dirty="0" smtClean="0"/>
                            <a:t>T</a:t>
                          </a:r>
                          <a:endParaRPr lang="en-GB" dirty="0"/>
                        </a:p>
                      </a:txBody>
                      <a:tcPr/>
                    </a:tc>
                    <a:extLst>
                      <a:ext uri="{0D108BD9-81ED-4DB2-BD59-A6C34878D82A}">
                        <a16:rowId xmlns:a16="http://schemas.microsoft.com/office/drawing/2014/main" val="10001"/>
                      </a:ext>
                    </a:extLst>
                  </a:tr>
                  <a:tr h="370840">
                    <a:tc>
                      <a:txBody>
                        <a:bodyPr/>
                        <a:lstStyle/>
                        <a:p>
                          <a:r>
                            <a:rPr lang="en-US" dirty="0" smtClean="0"/>
                            <a:t>T</a:t>
                          </a:r>
                          <a:endParaRPr lang="en-GB" dirty="0"/>
                        </a:p>
                      </a:txBody>
                      <a:tcPr/>
                    </a:tc>
                    <a:tc>
                      <a:txBody>
                        <a:bodyPr/>
                        <a:lstStyle/>
                        <a:p>
                          <a:r>
                            <a:rPr lang="en-US" dirty="0" smtClean="0"/>
                            <a:t>F</a:t>
                          </a:r>
                          <a:endParaRPr lang="en-GB" dirty="0"/>
                        </a:p>
                      </a:txBody>
                      <a:tcPr/>
                    </a:tc>
                    <a:tc>
                      <a:txBody>
                        <a:bodyPr/>
                        <a:lstStyle/>
                        <a:p>
                          <a:r>
                            <a:rPr lang="en-US" dirty="0" smtClean="0"/>
                            <a:t>F</a:t>
                          </a:r>
                          <a:endParaRPr lang="en-GB" dirty="0"/>
                        </a:p>
                      </a:txBody>
                      <a:tcPr/>
                    </a:tc>
                    <a:extLst>
                      <a:ext uri="{0D108BD9-81ED-4DB2-BD59-A6C34878D82A}">
                        <a16:rowId xmlns:a16="http://schemas.microsoft.com/office/drawing/2014/main" val="10002"/>
                      </a:ext>
                    </a:extLst>
                  </a:tr>
                  <a:tr h="370840">
                    <a:tc>
                      <a:txBody>
                        <a:bodyPr/>
                        <a:lstStyle/>
                        <a:p>
                          <a:r>
                            <a:rPr lang="en-US" dirty="0" smtClean="0"/>
                            <a:t>F</a:t>
                          </a:r>
                          <a:endParaRPr lang="en-GB" dirty="0"/>
                        </a:p>
                      </a:txBody>
                      <a:tcPr/>
                    </a:tc>
                    <a:tc>
                      <a:txBody>
                        <a:bodyPr/>
                        <a:lstStyle/>
                        <a:p>
                          <a:r>
                            <a:rPr lang="en-US" dirty="0" smtClean="0"/>
                            <a:t>T</a:t>
                          </a:r>
                          <a:endParaRPr lang="en-GB" dirty="0"/>
                        </a:p>
                      </a:txBody>
                      <a:tcPr/>
                    </a:tc>
                    <a:tc>
                      <a:txBody>
                        <a:bodyPr/>
                        <a:lstStyle/>
                        <a:p>
                          <a:r>
                            <a:rPr lang="en-US" dirty="0" smtClean="0"/>
                            <a:t>F</a:t>
                          </a:r>
                          <a:endParaRPr lang="en-GB" dirty="0"/>
                        </a:p>
                      </a:txBody>
                      <a:tcPr/>
                    </a:tc>
                    <a:extLst>
                      <a:ext uri="{0D108BD9-81ED-4DB2-BD59-A6C34878D82A}">
                        <a16:rowId xmlns:a16="http://schemas.microsoft.com/office/drawing/2014/main" val="10003"/>
                      </a:ext>
                    </a:extLst>
                  </a:tr>
                  <a:tr h="370840">
                    <a:tc>
                      <a:txBody>
                        <a:bodyPr/>
                        <a:lstStyle/>
                        <a:p>
                          <a:r>
                            <a:rPr lang="en-US" dirty="0" smtClean="0"/>
                            <a:t>F</a:t>
                          </a:r>
                          <a:endParaRPr lang="en-GB" dirty="0"/>
                        </a:p>
                      </a:txBody>
                      <a:tcPr/>
                    </a:tc>
                    <a:tc>
                      <a:txBody>
                        <a:bodyPr/>
                        <a:lstStyle/>
                        <a:p>
                          <a:r>
                            <a:rPr lang="en-US" dirty="0" smtClean="0"/>
                            <a:t>F</a:t>
                          </a:r>
                          <a:endParaRPr lang="en-GB" dirty="0"/>
                        </a:p>
                      </a:txBody>
                      <a:tcPr/>
                    </a:tc>
                    <a:tc>
                      <a:txBody>
                        <a:bodyPr/>
                        <a:lstStyle/>
                        <a:p>
                          <a:r>
                            <a:rPr lang="en-US" dirty="0" smtClean="0"/>
                            <a:t>T</a:t>
                          </a:r>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4254625092"/>
                  </p:ext>
                </p:extLst>
              </p:nvPr>
            </p:nvGraphicFramePr>
            <p:xfrm>
              <a:off x="533400" y="2336800"/>
              <a:ext cx="6888162" cy="1854200"/>
            </p:xfrm>
            <a:graphic>
              <a:graphicData uri="http://schemas.openxmlformats.org/drawingml/2006/table">
                <a:tbl>
                  <a:tblPr firstRow="1" bandRow="1">
                    <a:tableStyleId>{5C22544A-7EE6-4342-B048-85BDC9FD1C3A}</a:tableStyleId>
                  </a:tblPr>
                  <a:tblGrid>
                    <a:gridCol w="2296054"/>
                    <a:gridCol w="2296054"/>
                    <a:gridCol w="2296054"/>
                  </a:tblGrid>
                  <a:tr h="370840">
                    <a:tc>
                      <a:txBody>
                        <a:bodyPr/>
                        <a:lstStyle/>
                        <a:p>
                          <a:r>
                            <a:rPr lang="en-US" dirty="0" smtClean="0"/>
                            <a:t>p</a:t>
                          </a:r>
                          <a:endParaRPr lang="en-GB" dirty="0"/>
                        </a:p>
                      </a:txBody>
                      <a:tcPr/>
                    </a:tc>
                    <a:tc>
                      <a:txBody>
                        <a:bodyPr/>
                        <a:lstStyle/>
                        <a:p>
                          <a:r>
                            <a:rPr lang="en-US" dirty="0" smtClean="0"/>
                            <a:t>q</a:t>
                          </a:r>
                          <a:endParaRPr lang="en-GB" dirty="0"/>
                        </a:p>
                      </a:txBody>
                      <a:tcPr/>
                    </a:tc>
                    <a:tc>
                      <a:txBody>
                        <a:bodyPr/>
                        <a:lstStyle/>
                        <a:p>
                          <a:endParaRPr lang="en-US"/>
                        </a:p>
                      </a:txBody>
                      <a:tcPr>
                        <a:blipFill rotWithShape="0">
                          <a:blip r:embed="rId2"/>
                          <a:stretch>
                            <a:fillRect l="-200265" t="-9836" r="-1061" b="-422951"/>
                          </a:stretch>
                        </a:blipFill>
                      </a:tcPr>
                    </a:tc>
                  </a:tr>
                  <a:tr h="370840">
                    <a:tc>
                      <a:txBody>
                        <a:bodyPr/>
                        <a:lstStyle/>
                        <a:p>
                          <a:r>
                            <a:rPr lang="en-US" dirty="0" smtClean="0"/>
                            <a:t>T</a:t>
                          </a:r>
                          <a:endParaRPr lang="en-GB" dirty="0"/>
                        </a:p>
                      </a:txBody>
                      <a:tcPr/>
                    </a:tc>
                    <a:tc>
                      <a:txBody>
                        <a:bodyPr/>
                        <a:lstStyle/>
                        <a:p>
                          <a:r>
                            <a:rPr lang="en-US" dirty="0" smtClean="0"/>
                            <a:t>T</a:t>
                          </a:r>
                          <a:endParaRPr lang="en-GB" dirty="0"/>
                        </a:p>
                      </a:txBody>
                      <a:tcPr/>
                    </a:tc>
                    <a:tc>
                      <a:txBody>
                        <a:bodyPr/>
                        <a:lstStyle/>
                        <a:p>
                          <a:r>
                            <a:rPr lang="en-US" dirty="0" smtClean="0"/>
                            <a:t>T</a:t>
                          </a:r>
                          <a:endParaRPr lang="en-GB" dirty="0"/>
                        </a:p>
                      </a:txBody>
                      <a:tcPr/>
                    </a:tc>
                  </a:tr>
                  <a:tr h="370840">
                    <a:tc>
                      <a:txBody>
                        <a:bodyPr/>
                        <a:lstStyle/>
                        <a:p>
                          <a:r>
                            <a:rPr lang="en-US" dirty="0" smtClean="0"/>
                            <a:t>T</a:t>
                          </a:r>
                          <a:endParaRPr lang="en-GB" dirty="0"/>
                        </a:p>
                      </a:txBody>
                      <a:tcPr/>
                    </a:tc>
                    <a:tc>
                      <a:txBody>
                        <a:bodyPr/>
                        <a:lstStyle/>
                        <a:p>
                          <a:r>
                            <a:rPr lang="en-US" dirty="0" smtClean="0"/>
                            <a:t>F</a:t>
                          </a:r>
                          <a:endParaRPr lang="en-GB" dirty="0"/>
                        </a:p>
                      </a:txBody>
                      <a:tcPr/>
                    </a:tc>
                    <a:tc>
                      <a:txBody>
                        <a:bodyPr/>
                        <a:lstStyle/>
                        <a:p>
                          <a:r>
                            <a:rPr lang="en-US" dirty="0" smtClean="0"/>
                            <a:t>F</a:t>
                          </a:r>
                          <a:endParaRPr lang="en-GB" dirty="0"/>
                        </a:p>
                      </a:txBody>
                      <a:tcPr/>
                    </a:tc>
                  </a:tr>
                  <a:tr h="370840">
                    <a:tc>
                      <a:txBody>
                        <a:bodyPr/>
                        <a:lstStyle/>
                        <a:p>
                          <a:r>
                            <a:rPr lang="en-US" dirty="0" smtClean="0"/>
                            <a:t>F</a:t>
                          </a:r>
                          <a:endParaRPr lang="en-GB" dirty="0"/>
                        </a:p>
                      </a:txBody>
                      <a:tcPr/>
                    </a:tc>
                    <a:tc>
                      <a:txBody>
                        <a:bodyPr/>
                        <a:lstStyle/>
                        <a:p>
                          <a:r>
                            <a:rPr lang="en-US" dirty="0" smtClean="0"/>
                            <a:t>T</a:t>
                          </a:r>
                          <a:endParaRPr lang="en-GB" dirty="0"/>
                        </a:p>
                      </a:txBody>
                      <a:tcPr/>
                    </a:tc>
                    <a:tc>
                      <a:txBody>
                        <a:bodyPr/>
                        <a:lstStyle/>
                        <a:p>
                          <a:r>
                            <a:rPr lang="en-US" dirty="0" smtClean="0"/>
                            <a:t>F</a:t>
                          </a:r>
                          <a:endParaRPr lang="en-GB" dirty="0"/>
                        </a:p>
                      </a:txBody>
                      <a:tcPr/>
                    </a:tc>
                  </a:tr>
                  <a:tr h="370840">
                    <a:tc>
                      <a:txBody>
                        <a:bodyPr/>
                        <a:lstStyle/>
                        <a:p>
                          <a:r>
                            <a:rPr lang="en-US" dirty="0" smtClean="0"/>
                            <a:t>F</a:t>
                          </a:r>
                          <a:endParaRPr lang="en-GB" dirty="0"/>
                        </a:p>
                      </a:txBody>
                      <a:tcPr/>
                    </a:tc>
                    <a:tc>
                      <a:txBody>
                        <a:bodyPr/>
                        <a:lstStyle/>
                        <a:p>
                          <a:r>
                            <a:rPr lang="en-US" dirty="0" smtClean="0"/>
                            <a:t>F</a:t>
                          </a:r>
                          <a:endParaRPr lang="en-GB" dirty="0"/>
                        </a:p>
                      </a:txBody>
                      <a:tcPr/>
                    </a:tc>
                    <a:tc>
                      <a:txBody>
                        <a:bodyPr/>
                        <a:lstStyle/>
                        <a:p>
                          <a:r>
                            <a:rPr lang="en-US" dirty="0" smtClean="0"/>
                            <a:t>T</a:t>
                          </a:r>
                          <a:endParaRPr lang="en-GB" dirty="0"/>
                        </a:p>
                      </a:txBody>
                      <a:tcPr/>
                    </a:tc>
                  </a:tr>
                </a:tbl>
              </a:graphicData>
            </a:graphic>
          </p:graphicFrame>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Tree>
    <p:extLst>
      <p:ext uri="{BB962C8B-B14F-4D97-AF65-F5344CB8AC3E}">
        <p14:creationId xmlns:p14="http://schemas.microsoft.com/office/powerpoint/2010/main" val="3300513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GB" dirty="0"/>
          </a:p>
        </p:txBody>
      </p:sp>
      <p:sp>
        <p:nvSpPr>
          <p:cNvPr id="3" name="Content Placeholder 2"/>
          <p:cNvSpPr>
            <a:spLocks noGrp="1"/>
          </p:cNvSpPr>
          <p:nvPr>
            <p:ph idx="1"/>
          </p:nvPr>
        </p:nvSpPr>
        <p:spPr/>
        <p:txBody>
          <a:bodyPr/>
          <a:lstStyle/>
          <a:p>
            <a:r>
              <a:rPr lang="en-US" dirty="0" smtClean="0"/>
              <a:t>Page 17 Ex 23</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extLst>
      <p:ext uri="{BB962C8B-B14F-4D97-AF65-F5344CB8AC3E}">
        <p14:creationId xmlns:p14="http://schemas.microsoft.com/office/powerpoint/2010/main" val="1020428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Tautologies, Contradictions, and Contingencies</a:t>
            </a:r>
            <a:endParaRPr lang="en-US" dirty="0"/>
          </a:p>
        </p:txBody>
      </p:sp>
      <p:sp>
        <p:nvSpPr>
          <p:cNvPr id="3" name="Content Placeholder 2"/>
          <p:cNvSpPr>
            <a:spLocks noGrp="1"/>
          </p:cNvSpPr>
          <p:nvPr>
            <p:ph idx="1"/>
          </p:nvPr>
        </p:nvSpPr>
        <p:spPr>
          <a:xfrm>
            <a:off x="457200" y="2035820"/>
            <a:ext cx="8382000" cy="4648200"/>
          </a:xfrm>
        </p:spPr>
        <p:txBody>
          <a:bodyPr/>
          <a:lstStyle/>
          <a:p>
            <a:r>
              <a:rPr lang="en-US" dirty="0" smtClean="0"/>
              <a:t>A  </a:t>
            </a:r>
            <a:r>
              <a:rPr lang="en-US" b="1" dirty="0" smtClean="0"/>
              <a:t>tautology</a:t>
            </a:r>
            <a:r>
              <a:rPr lang="en-US" dirty="0" smtClean="0"/>
              <a:t> is a proposition that is always </a:t>
            </a:r>
            <a:r>
              <a:rPr lang="en-US" b="1" dirty="0" smtClean="0"/>
              <a:t>true</a:t>
            </a:r>
            <a:r>
              <a:rPr lang="en-US" dirty="0" smtClean="0"/>
              <a:t>.</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b="1" i="1" dirty="0" smtClean="0"/>
              <a:t>contradiction</a:t>
            </a:r>
            <a:r>
              <a:rPr lang="en-US" dirty="0" smtClean="0"/>
              <a:t> is a proposition that is always </a:t>
            </a:r>
            <a:r>
              <a:rPr lang="en-US" b="1" dirty="0" smtClean="0"/>
              <a:t>false</a:t>
            </a:r>
            <a:r>
              <a:rPr lang="en-US" dirty="0" smtClean="0"/>
              <a:t>.</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b="1" i="1" dirty="0" smtClean="0"/>
              <a:t>contingency</a:t>
            </a:r>
            <a:r>
              <a:rPr lang="en-US" dirty="0" smtClean="0"/>
              <a:t> is a compound proposition that is </a:t>
            </a:r>
            <a:r>
              <a:rPr lang="en-US" b="1" dirty="0" smtClean="0"/>
              <a:t>neither</a:t>
            </a:r>
            <a:r>
              <a:rPr lang="en-US" dirty="0" smtClean="0"/>
              <a:t> a tautology nor a contradiction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56</a:t>
            </a:fld>
            <a:endParaRPr lang="en-US"/>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29510029"/>
              </p:ext>
            </p:extLst>
          </p:nvPr>
        </p:nvGraphicFramePr>
        <p:xfrm>
          <a:off x="1600200" y="4648200"/>
          <a:ext cx="6096000" cy="1097280"/>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extLst>
                  <a:ext uri="{0D108BD9-81ED-4DB2-BD59-A6C34878D82A}">
                    <a16:rowId xmlns:a16="http://schemas.microsoft.com/office/drawing/2014/main" val="10000"/>
                  </a:ext>
                </a:extLst>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1"/>
                  </a:ext>
                </a:extLst>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862139"/>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extLst>
      <p:ext uri="{BB962C8B-B14F-4D97-AF65-F5344CB8AC3E}">
        <p14:creationId xmlns:p14="http://schemas.microsoft.com/office/powerpoint/2010/main" val="748313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13" name="Picture 12" descr="addin_tmp.png"/>
          <p:cNvPicPr>
            <a:picLocks noChangeAspect="1"/>
          </p:cNvPicPr>
          <p:nvPr>
            <p:custDataLst>
              <p:tags r:id="rId5"/>
            </p:custDataLst>
          </p:nvPr>
        </p:nvPicPr>
        <p:blipFill>
          <a:blip r:embed="rId14" cstate="print"/>
          <a:stretch>
            <a:fillRect/>
          </a:stretch>
        </p:blipFill>
        <p:spPr>
          <a:xfrm>
            <a:off x="3733800"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extLst>
      <p:ext uri="{BB962C8B-B14F-4D97-AF65-F5344CB8AC3E}">
        <p14:creationId xmlns:p14="http://schemas.microsoft.com/office/powerpoint/2010/main" val="30013914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609600" y="1676400"/>
            <a:ext cx="4214813" cy="4495800"/>
          </a:xfrm>
        </p:spPr>
      </p:pic>
      <p:sp>
        <p:nvSpPr>
          <p:cNvPr id="6" name="Slide Number Placeholder 5"/>
          <p:cNvSpPr>
            <a:spLocks noGrp="1"/>
          </p:cNvSpPr>
          <p:nvPr>
            <p:ph type="sldNum" sz="quarter" idx="12"/>
          </p:nvPr>
        </p:nvSpPr>
        <p:spPr/>
        <p:txBody>
          <a:bodyPr/>
          <a:lstStyle/>
          <a:p>
            <a:fld id="{9CA217EF-0505-4C33-BB20-8A8DF2039023}" type="slidenum">
              <a:rPr lang="en-US" smtClean="0"/>
              <a:pPr/>
              <a:t>59</a:t>
            </a:fld>
            <a:endParaRPr lang="en-US"/>
          </a:p>
        </p:txBody>
      </p:sp>
      <p:pic>
        <p:nvPicPr>
          <p:cNvPr id="5" name="Picture 4" descr="table18.jpg"/>
          <p:cNvPicPr>
            <a:picLocks noChangeAspect="1"/>
          </p:cNvPicPr>
          <p:nvPr/>
        </p:nvPicPr>
        <p:blipFill>
          <a:blip r:embed="rId3" cstate="print"/>
          <a:stretch>
            <a:fillRect/>
          </a:stretch>
        </p:blipFill>
        <p:spPr>
          <a:xfrm>
            <a:off x="5022273" y="2209800"/>
            <a:ext cx="3782292" cy="3200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following propositions? Explain your response.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336872"/>
                <a:ext cx="7848600" cy="4063927"/>
              </a:xfrm>
            </p:spPr>
            <p:txBody>
              <a:bodyPr>
                <a:normAutofit lnSpcReduction="10000"/>
              </a:bodyPr>
              <a:lstStyle/>
              <a:p>
                <a:r>
                  <a:rPr lang="en-US" dirty="0" smtClean="0"/>
                  <a:t>A) Where are you ?</a:t>
                </a:r>
              </a:p>
              <a:p>
                <a:endParaRPr lang="en-US" dirty="0"/>
              </a:p>
              <a:p>
                <a:r>
                  <a:rPr lang="en-US" dirty="0" smtClean="0"/>
                  <a:t>B) 2</a:t>
                </a:r>
                <a14:m>
                  <m:oMath xmlns:m="http://schemas.openxmlformats.org/officeDocument/2006/math">
                    <m:r>
                      <a:rPr lang="en-US" b="0" i="1" smtClean="0">
                        <a:latin typeface="Cambria Math" panose="02040503050406030204" pitchFamily="18" charset="0"/>
                      </a:rPr>
                      <m:t>𝑥</m:t>
                    </m:r>
                  </m:oMath>
                </a14:m>
                <a:r>
                  <a:rPr lang="en-GB" dirty="0" smtClean="0"/>
                  <a:t> + 3 = 12</a:t>
                </a:r>
              </a:p>
              <a:p>
                <a:endParaRPr lang="en-US" dirty="0"/>
              </a:p>
              <a:p>
                <a:r>
                  <a:rPr lang="en-US" dirty="0" smtClean="0"/>
                  <a:t>C)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=14</m:t>
                    </m:r>
                  </m:oMath>
                </a14:m>
                <a:endParaRPr lang="en-GB" dirty="0" smtClean="0"/>
              </a:p>
              <a:p>
                <a:endParaRPr lang="en-US" dirty="0"/>
              </a:p>
              <a:p>
                <a:r>
                  <a:rPr lang="en-US" dirty="0" smtClean="0"/>
                  <a:t>D) What is an even number?</a:t>
                </a:r>
              </a:p>
              <a:p>
                <a:endParaRPr lang="en-US" dirty="0"/>
              </a:p>
              <a:p>
                <a:r>
                  <a:rPr lang="en-US" dirty="0" smtClean="0"/>
                  <a:t>E)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𝑟𝑎𝑡𝑖𝑜𝑛𝑎𝑙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336872"/>
                <a:ext cx="7848600" cy="4063927"/>
              </a:xfrm>
              <a:blipFill rotWithShape="0">
                <a:blip r:embed="rId2"/>
                <a:stretch>
                  <a:fillRect l="-1088" t="-299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9CA217EF-0505-4C33-BB20-8A8DF2039023}" type="slidenum">
              <a:rPr lang="en-US" smtClean="0"/>
              <a:pPr/>
              <a:t>6</a:t>
            </a:fld>
            <a:endParaRPr lang="en-US" dirty="0"/>
          </a:p>
        </p:txBody>
      </p:sp>
    </p:spTree>
    <p:extLst>
      <p:ext uri="{BB962C8B-B14F-4D97-AF65-F5344CB8AC3E}">
        <p14:creationId xmlns:p14="http://schemas.microsoft.com/office/powerpoint/2010/main" val="42458088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a:t>Equivalence Proofs</a:t>
            </a:r>
          </a:p>
        </p:txBody>
      </p:sp>
      <p:sp>
        <p:nvSpPr>
          <p:cNvPr id="3" name="Content Placeholder 2"/>
          <p:cNvSpPr>
            <a:spLocks noGrp="1"/>
          </p:cNvSpPr>
          <p:nvPr>
            <p:ph idx="1"/>
          </p:nvPr>
        </p:nvSpPr>
        <p:spPr>
          <a:xfrm>
            <a:off x="457200" y="1524000"/>
            <a:ext cx="8229600" cy="4800600"/>
          </a:xfrm>
        </p:spPr>
        <p:txBody>
          <a:bodyPr>
            <a:normAutofit fontScale="92500"/>
          </a:bodyPr>
          <a:lstStyle/>
          <a:p>
            <a:pPr>
              <a:lnSpc>
                <a:spcPct val="110000"/>
              </a:lnSpc>
            </a:pPr>
            <a:r>
              <a:rPr lang="en-US" dirty="0" smtClean="0"/>
              <a:t>Instead of using truth tables, we can show equivalence by developing a series of logically equivalent statements.</a:t>
            </a:r>
          </a:p>
          <a:p>
            <a:pPr>
              <a:lnSpc>
                <a:spcPct val="110000"/>
              </a:lnSpc>
            </a:pPr>
            <a:r>
              <a:rPr lang="en-US" dirty="0" smtClean="0"/>
              <a:t>To prove that </a:t>
            </a:r>
            <a:r>
              <a:rPr lang="en-US" i="1" dirty="0" smtClean="0">
                <a:latin typeface="Cambria Math" pitchFamily="18" charset="0"/>
                <a:ea typeface="Cambria Math" pitchFamily="18" charset="0"/>
              </a:rPr>
              <a:t>A </a:t>
            </a:r>
            <a:r>
              <a:rPr lang="en-US" dirty="0" smtClean="0">
                <a:latin typeface="Cambria Math"/>
                <a:ea typeface="Cambria Math"/>
              </a:rPr>
              <a:t>≡</a:t>
            </a:r>
            <a:r>
              <a:rPr lang="en-US" i="1" dirty="0" smtClean="0">
                <a:latin typeface="Cambria Math" pitchFamily="18" charset="0"/>
                <a:ea typeface="Cambria Math" pitchFamily="18" charset="0"/>
              </a:rPr>
              <a:t>B</a:t>
            </a:r>
            <a:r>
              <a:rPr lang="en-US" dirty="0" smtClean="0"/>
              <a:t>  we produce a series of equivalences leading from </a:t>
            </a:r>
            <a:r>
              <a:rPr lang="en-US" i="1" dirty="0" smtClean="0"/>
              <a:t>A</a:t>
            </a:r>
            <a:r>
              <a:rPr lang="en-US" dirty="0" smtClean="0"/>
              <a:t> to </a:t>
            </a:r>
            <a:r>
              <a:rPr lang="en-US" i="1" dirty="0" smtClean="0"/>
              <a:t>B</a:t>
            </a:r>
            <a:r>
              <a:rPr lang="en-US" dirty="0" smtClean="0"/>
              <a:t>.</a:t>
            </a:r>
          </a:p>
          <a:p>
            <a:pPr>
              <a:lnSpc>
                <a:spcPct val="110000"/>
              </a:lnSpc>
            </a:pPr>
            <a:endParaRPr lang="en-US" sz="2000" dirty="0" smtClean="0"/>
          </a:p>
          <a:p>
            <a:pPr>
              <a:lnSpc>
                <a:spcPct val="110000"/>
              </a:lnSpc>
            </a:pPr>
            <a:endParaRPr lang="en-US" sz="2000" dirty="0" smtClean="0"/>
          </a:p>
          <a:p>
            <a:pPr>
              <a:lnSpc>
                <a:spcPct val="110000"/>
              </a:lnSpc>
            </a:pPr>
            <a:endParaRPr lang="en-US" sz="2000" dirty="0" smtClean="0"/>
          </a:p>
          <a:p>
            <a:pPr>
              <a:lnSpc>
                <a:spcPct val="110000"/>
              </a:lnSpc>
            </a:pPr>
            <a:endParaRPr lang="en-US" sz="2000" dirty="0" smtClean="0"/>
          </a:p>
          <a:p>
            <a:pPr>
              <a:lnSpc>
                <a:spcPct val="110000"/>
              </a:lnSpc>
            </a:pPr>
            <a:r>
              <a:rPr lang="en-US" dirty="0" smtClean="0"/>
              <a:t>Each step follows one of the established equivalences (laws)</a:t>
            </a:r>
          </a:p>
          <a:p>
            <a:pPr>
              <a:lnSpc>
                <a:spcPct val="110000"/>
              </a:lnSpc>
            </a:pPr>
            <a:r>
              <a:rPr lang="en-US" dirty="0" smtClean="0"/>
              <a:t>Each </a:t>
            </a:r>
            <a:r>
              <a:rPr lang="en-US" i="1" dirty="0" smtClean="0"/>
              <a:t>A</a:t>
            </a:r>
            <a:r>
              <a:rPr lang="en-US" i="1" baseline="-25000" dirty="0" smtClean="0"/>
              <a:t>i</a:t>
            </a:r>
            <a:r>
              <a:rPr lang="en-US" dirty="0" smtClean="0"/>
              <a:t> can be an arbitrarily complex compound proposition.</a:t>
            </a:r>
          </a:p>
          <a:p>
            <a:pPr marL="0" indent="0">
              <a:buNone/>
            </a:pPr>
            <a:endParaRPr lang="en-US" sz="2000"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60</a:t>
            </a:fld>
            <a:endParaRPr lang="en-US"/>
          </a:p>
        </p:txBody>
      </p:sp>
      <p:grpSp>
        <p:nvGrpSpPr>
          <p:cNvPr id="4" name="Group 3"/>
          <p:cNvGrpSpPr/>
          <p:nvPr/>
        </p:nvGrpSpPr>
        <p:grpSpPr>
          <a:xfrm>
            <a:off x="3392408" y="3325439"/>
            <a:ext cx="1095168" cy="1068923"/>
            <a:chOff x="3402347" y="3583676"/>
            <a:chExt cx="1095168" cy="1068923"/>
          </a:xfrm>
        </p:grpSpPr>
        <p:pic>
          <p:nvPicPr>
            <p:cNvPr id="9" name="Picture 8" descr="addin_tmp.png"/>
            <p:cNvPicPr>
              <a:picLocks noChangeAspect="1"/>
            </p:cNvPicPr>
            <p:nvPr>
              <p:custDataLst>
                <p:tags r:id="rId1"/>
              </p:custDataLst>
            </p:nvPr>
          </p:nvPicPr>
          <p:blipFill>
            <a:blip r:embed="rId5" cstate="print"/>
            <a:stretch>
              <a:fillRect/>
            </a:stretch>
          </p:blipFill>
          <p:spPr>
            <a:xfrm>
              <a:off x="3504534" y="3583676"/>
              <a:ext cx="992981" cy="276225"/>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402347" y="4373993"/>
              <a:ext cx="1062038" cy="278606"/>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flipH="1">
              <a:off x="3933366" y="3982896"/>
              <a:ext cx="67658" cy="288131"/>
            </a:xfrm>
            <a:prstGeom prst="rect">
              <a:avLst/>
            </a:prstGeom>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100000">
              <a:schemeClr val="tx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Equivalence Proofs</a:t>
            </a:r>
            <a:endParaRPr lang="en-US" dirty="0"/>
          </a:p>
        </p:txBody>
      </p:sp>
      <p:sp>
        <p:nvSpPr>
          <p:cNvPr id="8" name="Content Placeholder 7"/>
          <p:cNvSpPr>
            <a:spLocks noGrp="1"/>
          </p:cNvSpPr>
          <p:nvPr>
            <p:ph idx="1"/>
          </p:nvPr>
        </p:nvSpPr>
        <p:spPr>
          <a:xfrm>
            <a:off x="467436" y="2290719"/>
            <a:ext cx="8229600" cy="4724400"/>
          </a:xfrm>
        </p:spPr>
        <p:txBody>
          <a:bodyPr/>
          <a:lstStyle/>
          <a:p>
            <a:pPr>
              <a:buNone/>
            </a:pPr>
            <a:r>
              <a:rPr lang="en-US" b="1" dirty="0" smtClean="0"/>
              <a:t>Example</a:t>
            </a:r>
            <a:r>
              <a:rPr lang="en-US" dirty="0" smtClean="0"/>
              <a:t>: Show that                             is logically equivalent to </a:t>
            </a:r>
          </a:p>
          <a:p>
            <a:pPr>
              <a:buNone/>
            </a:pPr>
            <a:endParaRPr lang="en-US" b="1" dirty="0" smtClean="0"/>
          </a:p>
          <a:p>
            <a:pPr>
              <a:buNone/>
            </a:pPr>
            <a:r>
              <a:rPr lang="en-US" b="1" dirty="0" smtClean="0"/>
              <a:t>Solution</a:t>
            </a:r>
            <a:r>
              <a:rPr lang="en-US" dirty="0" smtClean="0"/>
              <a:t>:</a:t>
            </a:r>
          </a:p>
          <a:p>
            <a:pPr>
              <a:buNone/>
            </a:pP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61</a:t>
            </a:fld>
            <a:endParaRPr lang="en-US"/>
          </a:p>
        </p:txBody>
      </p:sp>
      <p:pic>
        <p:nvPicPr>
          <p:cNvPr id="7" name="Picture 6" descr="addin_tmp.png"/>
          <p:cNvPicPr>
            <a:picLocks noChangeAspect="1"/>
          </p:cNvPicPr>
          <p:nvPr>
            <p:custDataLst>
              <p:tags r:id="rId1"/>
            </p:custDataLst>
          </p:nvPr>
        </p:nvPicPr>
        <p:blipFill>
          <a:blip r:embed="rId5" cstate="print"/>
          <a:stretch>
            <a:fillRect/>
          </a:stretch>
        </p:blipFill>
        <p:spPr>
          <a:xfrm>
            <a:off x="467436" y="40386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410660" y="2310969"/>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2774866" y="2804505"/>
            <a:ext cx="1271588" cy="30289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extLst>
      <p:ext uri="{BB962C8B-B14F-4D97-AF65-F5344CB8AC3E}">
        <p14:creationId xmlns:p14="http://schemas.microsoft.com/office/powerpoint/2010/main" val="3517757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63</a:t>
            </a:fld>
            <a:endParaRPr lang="en-US"/>
          </a:p>
        </p:txBody>
      </p:sp>
      <p:pic>
        <p:nvPicPr>
          <p:cNvPr id="16" name="Picture 15" descr="addin_tmp.png"/>
          <p:cNvPicPr>
            <a:picLocks noChangeAspect="1"/>
          </p:cNvPicPr>
          <p:nvPr>
            <p:custDataLst>
              <p:tags r:id="rId1"/>
            </p:custDataLst>
          </p:nvPr>
        </p:nvPicPr>
        <p:blipFill>
          <a:blip r:embed="rId4" cstate="print"/>
          <a:stretch>
            <a:fillRect/>
          </a:stretch>
        </p:blipFill>
        <p:spPr>
          <a:xfrm>
            <a:off x="785853" y="3726405"/>
            <a:ext cx="818578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977094" y="2276470"/>
            <a:ext cx="2700338" cy="3829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GB" dirty="0"/>
          </a:p>
        </p:txBody>
      </p:sp>
      <p:sp>
        <p:nvSpPr>
          <p:cNvPr id="3" name="Content Placeholder 2"/>
          <p:cNvSpPr>
            <a:spLocks noGrp="1"/>
          </p:cNvSpPr>
          <p:nvPr>
            <p:ph idx="1"/>
          </p:nvPr>
        </p:nvSpPr>
        <p:spPr/>
        <p:txBody>
          <a:bodyPr/>
          <a:lstStyle/>
          <a:p>
            <a:r>
              <a:rPr lang="en-US" dirty="0" smtClean="0"/>
              <a:t>The truth/ Falsity of a statement is called its “TRUTH VALUE”</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extLst>
      <p:ext uri="{BB962C8B-B14F-4D97-AF65-F5344CB8AC3E}">
        <p14:creationId xmlns:p14="http://schemas.microsoft.com/office/powerpoint/2010/main" val="211793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 </a:t>
            </a:r>
            <a:endParaRPr lang="en-GB" dirty="0"/>
          </a:p>
        </p:txBody>
      </p:sp>
      <p:sp>
        <p:nvSpPr>
          <p:cNvPr id="3" name="Content Placeholder 2"/>
          <p:cNvSpPr>
            <a:spLocks noGrp="1"/>
          </p:cNvSpPr>
          <p:nvPr>
            <p:ph idx="1"/>
          </p:nvPr>
        </p:nvSpPr>
        <p:spPr/>
        <p:txBody>
          <a:bodyPr/>
          <a:lstStyle/>
          <a:p>
            <a:r>
              <a:rPr lang="en-US" dirty="0" smtClean="0"/>
              <a:t>Letters are used to represent propositional statements. </a:t>
            </a:r>
          </a:p>
          <a:p>
            <a:r>
              <a:rPr lang="en-US" dirty="0" smtClean="0"/>
              <a:t>Example: “The rain is falling” can be represented by p. </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extLst>
      <p:ext uri="{BB962C8B-B14F-4D97-AF65-F5344CB8AC3E}">
        <p14:creationId xmlns:p14="http://schemas.microsoft.com/office/powerpoint/2010/main" val="252859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GB" dirty="0"/>
          </a:p>
        </p:txBody>
      </p:sp>
      <p:sp>
        <p:nvSpPr>
          <p:cNvPr id="3" name="Content Placeholder 2"/>
          <p:cNvSpPr>
            <a:spLocks noGrp="1"/>
          </p:cNvSpPr>
          <p:nvPr>
            <p:ph idx="1"/>
          </p:nvPr>
        </p:nvSpPr>
        <p:spPr/>
        <p:txBody>
          <a:bodyPr/>
          <a:lstStyle/>
          <a:p>
            <a:r>
              <a:rPr lang="en-US" dirty="0" smtClean="0"/>
              <a:t>When a proposition is true, the truth value is written as “T” OR “1”. However, when it is false it is written as “F” or “0”.</a:t>
            </a:r>
            <a:endParaRPr lang="en-GB"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extLst>
      <p:ext uri="{BB962C8B-B14F-4D97-AF65-F5344CB8AC3E}">
        <p14:creationId xmlns:p14="http://schemas.microsoft.com/office/powerpoint/2010/main" val="17748115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p \vee \neg q)$ &amp; by associative and\\&#10;&amp;&amp;&amp; commutative laws\\&#10;&amp;&amp;&amp; laws for disjunction\\&#10;&amp; $\equiv$ &amp; $T \vee T $ &amp; by truth tables\\&#10;&amp; $\equiv$ &amp; $T$ &amp; by the domination law\\&#10;&#10;\end{tabular}&#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18907</TotalTime>
  <Words>2322</Words>
  <Application>Microsoft Office PowerPoint</Application>
  <PresentationFormat>On-screen Show (4:3)</PresentationFormat>
  <Paragraphs>634</Paragraphs>
  <Slides>63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63</vt:i4>
      </vt:variant>
    </vt:vector>
  </HeadingPairs>
  <TitlesOfParts>
    <vt:vector size="75" baseType="lpstr">
      <vt:lpstr>Cambria Math</vt:lpstr>
      <vt:lpstr>Wingdings</vt:lpstr>
      <vt:lpstr>Wingdings 2</vt:lpstr>
      <vt:lpstr>Times New Roman</vt:lpstr>
      <vt:lpstr>Calibri</vt:lpstr>
      <vt:lpstr>Georgia</vt:lpstr>
      <vt:lpstr>Trebuchet MS</vt:lpstr>
      <vt:lpstr>Constantia</vt:lpstr>
      <vt:lpstr>Arial</vt:lpstr>
      <vt:lpstr>1_Flow</vt:lpstr>
      <vt:lpstr>Berlin</vt:lpstr>
      <vt:lpstr>Office Theme</vt:lpstr>
      <vt:lpstr>Propositional Equivalences</vt:lpstr>
      <vt:lpstr>What is Logic?</vt:lpstr>
      <vt:lpstr>PowerPoint Presentation</vt:lpstr>
      <vt:lpstr> PROPOSITION</vt:lpstr>
      <vt:lpstr>Examples of Propositions</vt:lpstr>
      <vt:lpstr>Are the following propositions? Explain your response.</vt:lpstr>
      <vt:lpstr>Propositions</vt:lpstr>
      <vt:lpstr>Notation </vt:lpstr>
      <vt:lpstr>Notation</vt:lpstr>
      <vt:lpstr>Simple v.s. Compound Statement</vt:lpstr>
      <vt:lpstr>Truth table</vt:lpstr>
      <vt:lpstr>Negation </vt:lpstr>
      <vt:lpstr>Example</vt:lpstr>
      <vt:lpstr>Truth Table</vt:lpstr>
      <vt:lpstr>Connectives </vt:lpstr>
      <vt:lpstr>Conjunction (AND)</vt:lpstr>
      <vt:lpstr>Disjunction ( OR )</vt:lpstr>
      <vt:lpstr>Symbols that are used</vt:lpstr>
      <vt:lpstr>Truth Table for p ^ q</vt:lpstr>
      <vt:lpstr>Truth Table for p ^ q</vt:lpstr>
      <vt:lpstr>Truth Table for p ^ q</vt:lpstr>
      <vt:lpstr>Truth Table for p ^ q</vt:lpstr>
      <vt:lpstr>How to construct a Truth Table?</vt:lpstr>
      <vt:lpstr>Activity   </vt:lpstr>
      <vt:lpstr>Activity</vt:lpstr>
      <vt:lpstr>PowerPoint Presentation</vt:lpstr>
      <vt:lpstr>Construct the truth table for:   p ˄ (~ p ˅ ~ q) </vt:lpstr>
      <vt:lpstr>PowerPoint Presentation</vt:lpstr>
      <vt:lpstr>Exercise – Use a Truth Table to show the following</vt:lpstr>
      <vt:lpstr>De Morgan’s Laws</vt:lpstr>
      <vt:lpstr>De Morgan’s Laws</vt:lpstr>
      <vt:lpstr>De Morgan’s Laws</vt:lpstr>
      <vt:lpstr>De Morgan’s Laws</vt:lpstr>
      <vt:lpstr>De Morgan’s Laws</vt:lpstr>
      <vt:lpstr>De Morgan’s Laws</vt:lpstr>
      <vt:lpstr>Conditional Statements</vt:lpstr>
      <vt:lpstr>Conditional Statement</vt:lpstr>
      <vt:lpstr>Truth Table for p  q</vt:lpstr>
      <vt:lpstr>Truth Table for p  q</vt:lpstr>
      <vt:lpstr>PowerPoint Presentation</vt:lpstr>
      <vt:lpstr>PowerPoint Presentation</vt:lpstr>
      <vt:lpstr>Conditional Statements</vt:lpstr>
      <vt:lpstr>Converse, Inverse, and Contrapositive</vt:lpstr>
      <vt:lpstr>Contrapositive</vt:lpstr>
      <vt:lpstr>Truth Table for ~q ~p</vt:lpstr>
      <vt:lpstr>Inverse</vt:lpstr>
      <vt:lpstr>Converse</vt:lpstr>
      <vt:lpstr>Equivalent Propositions</vt:lpstr>
      <vt:lpstr>Equivalent Propositions</vt:lpstr>
      <vt:lpstr>Equivalent Propositions</vt:lpstr>
      <vt:lpstr>Show Non-Equivalence</vt:lpstr>
      <vt:lpstr>Biconditional Statements</vt:lpstr>
      <vt:lpstr>Biconditional Statements</vt:lpstr>
      <vt:lpstr>Truth Table</vt:lpstr>
      <vt:lpstr>Exercise</vt:lpstr>
      <vt:lpstr>Tautologies, Contradictions, and Contingencies</vt:lpstr>
      <vt:lpstr>Key Logical Equivalences</vt:lpstr>
      <vt:lpstr>Key Logical Equivalences (cont)</vt:lpstr>
      <vt:lpstr>More Logical Equivalences</vt:lpstr>
      <vt:lpstr>Equivalence Proofs</vt:lpstr>
      <vt:lpstr>Equivalence Proofs</vt:lpstr>
      <vt:lpstr>PowerPoint Presentation</vt:lpstr>
      <vt:lpstr>Equivalence Proofs</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Stephan Small</cp:lastModifiedBy>
  <cp:revision>769</cp:revision>
  <dcterms:created xsi:type="dcterms:W3CDTF">2011-03-15T17:55:35Z</dcterms:created>
  <dcterms:modified xsi:type="dcterms:W3CDTF">2018-09-21T17:20:40Z</dcterms:modified>
</cp:coreProperties>
</file>