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7E7159-4B72-4B87-85D8-A0F18006F385}"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B406-F462-4C50-BDFD-A337D3210CF9}" type="slidenum">
              <a:rPr lang="en-US" smtClean="0"/>
              <a:t>‹#›</a:t>
            </a:fld>
            <a:endParaRPr lang="en-US"/>
          </a:p>
        </p:txBody>
      </p:sp>
    </p:spTree>
    <p:extLst>
      <p:ext uri="{BB962C8B-B14F-4D97-AF65-F5344CB8AC3E}">
        <p14:creationId xmlns:p14="http://schemas.microsoft.com/office/powerpoint/2010/main" val="971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E7159-4B72-4B87-85D8-A0F18006F385}"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B406-F462-4C50-BDFD-A337D3210CF9}" type="slidenum">
              <a:rPr lang="en-US" smtClean="0"/>
              <a:t>‹#›</a:t>
            </a:fld>
            <a:endParaRPr lang="en-US"/>
          </a:p>
        </p:txBody>
      </p:sp>
    </p:spTree>
    <p:extLst>
      <p:ext uri="{BB962C8B-B14F-4D97-AF65-F5344CB8AC3E}">
        <p14:creationId xmlns:p14="http://schemas.microsoft.com/office/powerpoint/2010/main" val="2005359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E7159-4B72-4B87-85D8-A0F18006F385}"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B406-F462-4C50-BDFD-A337D3210CF9}" type="slidenum">
              <a:rPr lang="en-US" smtClean="0"/>
              <a:t>‹#›</a:t>
            </a:fld>
            <a:endParaRPr lang="en-US"/>
          </a:p>
        </p:txBody>
      </p:sp>
    </p:spTree>
    <p:extLst>
      <p:ext uri="{BB962C8B-B14F-4D97-AF65-F5344CB8AC3E}">
        <p14:creationId xmlns:p14="http://schemas.microsoft.com/office/powerpoint/2010/main" val="380002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E7159-4B72-4B87-85D8-A0F18006F385}"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B406-F462-4C50-BDFD-A337D3210CF9}" type="slidenum">
              <a:rPr lang="en-US" smtClean="0"/>
              <a:t>‹#›</a:t>
            </a:fld>
            <a:endParaRPr lang="en-US"/>
          </a:p>
        </p:txBody>
      </p:sp>
    </p:spTree>
    <p:extLst>
      <p:ext uri="{BB962C8B-B14F-4D97-AF65-F5344CB8AC3E}">
        <p14:creationId xmlns:p14="http://schemas.microsoft.com/office/powerpoint/2010/main" val="57132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7E7159-4B72-4B87-85D8-A0F18006F385}" type="datetimeFigureOut">
              <a:rPr lang="en-US" smtClean="0"/>
              <a:t>8/16/2014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7B406-F462-4C50-BDFD-A337D3210CF9}" type="slidenum">
              <a:rPr lang="en-US" smtClean="0"/>
              <a:t>‹#›</a:t>
            </a:fld>
            <a:endParaRPr lang="en-US"/>
          </a:p>
        </p:txBody>
      </p:sp>
    </p:spTree>
    <p:extLst>
      <p:ext uri="{BB962C8B-B14F-4D97-AF65-F5344CB8AC3E}">
        <p14:creationId xmlns:p14="http://schemas.microsoft.com/office/powerpoint/2010/main" val="2916041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7E7159-4B72-4B87-85D8-A0F18006F385}"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B406-F462-4C50-BDFD-A337D3210CF9}" type="slidenum">
              <a:rPr lang="en-US" smtClean="0"/>
              <a:t>‹#›</a:t>
            </a:fld>
            <a:endParaRPr lang="en-US"/>
          </a:p>
        </p:txBody>
      </p:sp>
    </p:spTree>
    <p:extLst>
      <p:ext uri="{BB962C8B-B14F-4D97-AF65-F5344CB8AC3E}">
        <p14:creationId xmlns:p14="http://schemas.microsoft.com/office/powerpoint/2010/main" val="2632124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7E7159-4B72-4B87-85D8-A0F18006F385}" type="datetimeFigureOut">
              <a:rPr lang="en-US" smtClean="0"/>
              <a:t>8/16/2014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57B406-F462-4C50-BDFD-A337D3210CF9}" type="slidenum">
              <a:rPr lang="en-US" smtClean="0"/>
              <a:t>‹#›</a:t>
            </a:fld>
            <a:endParaRPr lang="en-US"/>
          </a:p>
        </p:txBody>
      </p:sp>
    </p:spTree>
    <p:extLst>
      <p:ext uri="{BB962C8B-B14F-4D97-AF65-F5344CB8AC3E}">
        <p14:creationId xmlns:p14="http://schemas.microsoft.com/office/powerpoint/2010/main" val="572951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7E7159-4B72-4B87-85D8-A0F18006F385}" type="datetimeFigureOut">
              <a:rPr lang="en-US" smtClean="0"/>
              <a:t>8/16/2014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57B406-F462-4C50-BDFD-A337D3210CF9}" type="slidenum">
              <a:rPr lang="en-US" smtClean="0"/>
              <a:t>‹#›</a:t>
            </a:fld>
            <a:endParaRPr lang="en-US"/>
          </a:p>
        </p:txBody>
      </p:sp>
    </p:spTree>
    <p:extLst>
      <p:ext uri="{BB962C8B-B14F-4D97-AF65-F5344CB8AC3E}">
        <p14:creationId xmlns:p14="http://schemas.microsoft.com/office/powerpoint/2010/main" val="410637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7E7159-4B72-4B87-85D8-A0F18006F385}" type="datetimeFigureOut">
              <a:rPr lang="en-US" smtClean="0"/>
              <a:t>8/16/2014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57B406-F462-4C50-BDFD-A337D3210CF9}" type="slidenum">
              <a:rPr lang="en-US" smtClean="0"/>
              <a:t>‹#›</a:t>
            </a:fld>
            <a:endParaRPr lang="en-US"/>
          </a:p>
        </p:txBody>
      </p:sp>
    </p:spTree>
    <p:extLst>
      <p:ext uri="{BB962C8B-B14F-4D97-AF65-F5344CB8AC3E}">
        <p14:creationId xmlns:p14="http://schemas.microsoft.com/office/powerpoint/2010/main" val="1771156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E7159-4B72-4B87-85D8-A0F18006F385}"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B406-F462-4C50-BDFD-A337D3210CF9}" type="slidenum">
              <a:rPr lang="en-US" smtClean="0"/>
              <a:t>‹#›</a:t>
            </a:fld>
            <a:endParaRPr lang="en-US"/>
          </a:p>
        </p:txBody>
      </p:sp>
    </p:spTree>
    <p:extLst>
      <p:ext uri="{BB962C8B-B14F-4D97-AF65-F5344CB8AC3E}">
        <p14:creationId xmlns:p14="http://schemas.microsoft.com/office/powerpoint/2010/main" val="376647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E7159-4B72-4B87-85D8-A0F18006F385}" type="datetimeFigureOut">
              <a:rPr lang="en-US" smtClean="0"/>
              <a:t>8/16/2014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7B406-F462-4C50-BDFD-A337D3210CF9}" type="slidenum">
              <a:rPr lang="en-US" smtClean="0"/>
              <a:t>‹#›</a:t>
            </a:fld>
            <a:endParaRPr lang="en-US"/>
          </a:p>
        </p:txBody>
      </p:sp>
    </p:spTree>
    <p:extLst>
      <p:ext uri="{BB962C8B-B14F-4D97-AF65-F5344CB8AC3E}">
        <p14:creationId xmlns:p14="http://schemas.microsoft.com/office/powerpoint/2010/main" val="3932156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E7159-4B72-4B87-85D8-A0F18006F385}" type="datetimeFigureOut">
              <a:rPr lang="en-US" smtClean="0"/>
              <a:t>8/16/2014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7B406-F462-4C50-BDFD-A337D3210CF9}" type="slidenum">
              <a:rPr lang="en-US" smtClean="0"/>
              <a:t>‹#›</a:t>
            </a:fld>
            <a:endParaRPr lang="en-US"/>
          </a:p>
        </p:txBody>
      </p:sp>
    </p:spTree>
    <p:extLst>
      <p:ext uri="{BB962C8B-B14F-4D97-AF65-F5344CB8AC3E}">
        <p14:creationId xmlns:p14="http://schemas.microsoft.com/office/powerpoint/2010/main" val="33623142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032-%20Lesson20.ppt"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030-%20Unit2.ppt" TargetMode="External"/><Relationship Id="rId4" Type="http://schemas.openxmlformats.org/officeDocument/2006/relationships/hyperlink" Target="005-%20Table%20of%20Contents.pp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hyperlink" Target="035-%20Lesson23.ppt" TargetMode="Externa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hyperlink" Target="005-%20Table%20of%20Contents.ppt" TargetMode="External"/><Relationship Id="rId2" Type="http://schemas.openxmlformats.org/officeDocument/2006/relationships/slide" Target="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hyperlink" Target="034-%20Lesson22.pp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hyperlink" Target="036-%20Lesson24.ppt" TargetMode="Externa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hyperlink" Target="035-%20Lesson23.ppt"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hyperlink" Target="005-%20Table%20of%20Contents.ppt" TargetMode="External"/><Relationship Id="rId5" Type="http://schemas.openxmlformats.org/officeDocument/2006/relationships/slide" Target="slide1.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037-%20Lesson25.ppt"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hyperlink" Target="005-%20Table%20of%20Contents.ppt" TargetMode="External"/><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hyperlink" Target="036-%20Lesson24.ppt" TargetMode="Externa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2_(number)" TargetMode="External"/><Relationship Id="rId3" Type="http://schemas.openxmlformats.org/officeDocument/2006/relationships/hyperlink" Target="005-%20Table%20of%20Contents.ppt" TargetMode="External"/><Relationship Id="rId7" Type="http://schemas.openxmlformats.org/officeDocument/2006/relationships/hyperlink" Target="http://en.wikipedia.org/wiki/1_(number)" TargetMode="External"/><Relationship Id="rId12" Type="http://schemas.openxmlformats.org/officeDocument/2006/relationships/image" Target="../media/image2.png"/><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hyperlink" Target="http://en.wikipedia.org/wiki/0_(number)" TargetMode="External"/><Relationship Id="rId11" Type="http://schemas.openxmlformats.org/officeDocument/2006/relationships/hyperlink" Target="http://en.wikipedia.org/wiki/%E2%88%921_(number)" TargetMode="External"/><Relationship Id="rId5" Type="http://schemas.openxmlformats.org/officeDocument/2006/relationships/hyperlink" Target="http://en.wikipedia.org/wiki/Natural_numbers" TargetMode="External"/><Relationship Id="rId10" Type="http://schemas.openxmlformats.org/officeDocument/2006/relationships/hyperlink" Target="http://en.wikipedia.org/wiki/Negative_and_non-negative_numbers" TargetMode="External"/><Relationship Id="rId4" Type="http://schemas.openxmlformats.org/officeDocument/2006/relationships/hyperlink" Target="031-%20Chapter5.ppt" TargetMode="External"/><Relationship Id="rId9" Type="http://schemas.openxmlformats.org/officeDocument/2006/relationships/hyperlink" Target="http://en.wikipedia.org/wiki/3_(number)" TargetMode="Externa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image" Target="../media/image21.png"/><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6.png"/><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7.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2.png"/><Relationship Id="rId5" Type="http://schemas.openxmlformats.org/officeDocument/2006/relationships/oleObject" Target="../embeddings/oleObject2.bin"/><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hyperlink" Target="038-Math%20and%20Technology.ppt"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hyperlink" Target="005-%20Table%20of%20Contents.ppt" TargetMode="External"/><Relationship Id="rId7" Type="http://schemas.openxmlformats.org/officeDocument/2006/relationships/image" Target="../media/image7.png"/><Relationship Id="rId2" Type="http://schemas.openxmlformats.org/officeDocument/2006/relationships/slide" Target="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23.png"/><Relationship Id="rId4" Type="http://schemas.openxmlformats.org/officeDocument/2006/relationships/hyperlink" Target="037-%20Lesson25.ppt" TargetMode="External"/></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000-%20Title%20page.ppt" TargetMode="Externa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033-%20Lesson21.ppt"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005-%20Table%20of%20Contents.ppt" TargetMode="Externa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hyperlink" Target="032-%20Lesson20.ppt" TargetMode="External"/></Relationships>
</file>

<file path=ppt/slides/_rels/slide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034-%20Lesson22.ppt"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hyperlink" Target="033-%20Lesson21.ppt" TargetMode="External"/><Relationship Id="rId4" Type="http://schemas.openxmlformats.org/officeDocument/2006/relationships/hyperlink" Target="005-%20Table%20of%20Contents.p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2"/>
          <a:srcRect/>
          <a:stretch>
            <a:fillRect/>
          </a:stretch>
        </p:blipFill>
        <p:spPr bwMode="auto">
          <a:xfrm>
            <a:off x="0" y="-228600"/>
            <a:ext cx="9144000" cy="7086600"/>
          </a:xfrm>
          <a:prstGeom prst="rect">
            <a:avLst/>
          </a:prstGeom>
          <a:noFill/>
          <a:ln w="9525">
            <a:noFill/>
            <a:miter lim="800000"/>
            <a:headEnd/>
            <a:tailEnd/>
          </a:ln>
        </p:spPr>
      </p:pic>
      <p:sp>
        <p:nvSpPr>
          <p:cNvPr id="2051" name="TextBox 13">
            <a:hlinkClick r:id="rId3" action="ppaction://hlinkpres?slideindex=1&amp;slidetitle="/>
          </p:cNvPr>
          <p:cNvSpPr txBox="1">
            <a:spLocks noChangeArrowheads="1"/>
          </p:cNvSpPr>
          <p:nvPr/>
        </p:nvSpPr>
        <p:spPr bwMode="auto">
          <a:xfrm>
            <a:off x="7848600" y="6400800"/>
            <a:ext cx="8382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2052" name="TextBox 13">
            <a:hlinkClick r:id="rId4" action="ppaction://hlinkpres?slideindex=1&amp;slidetitle="/>
          </p:cNvPr>
          <p:cNvSpPr txBox="1">
            <a:spLocks noChangeArrowheads="1"/>
          </p:cNvSpPr>
          <p:nvPr/>
        </p:nvSpPr>
        <p:spPr bwMode="auto">
          <a:xfrm>
            <a:off x="5867400" y="6400800"/>
            <a:ext cx="9144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Contents</a:t>
            </a:r>
          </a:p>
        </p:txBody>
      </p:sp>
      <p:sp>
        <p:nvSpPr>
          <p:cNvPr id="2053" name="TextBox 13">
            <a:hlinkClick r:id="rId5" action="ppaction://hlinkpres?slideindex=1&amp;slidetitle="/>
          </p:cNvPr>
          <p:cNvSpPr txBox="1">
            <a:spLocks noChangeArrowheads="1"/>
          </p:cNvSpPr>
          <p:nvPr/>
        </p:nvSpPr>
        <p:spPr bwMode="auto">
          <a:xfrm>
            <a:off x="7010400" y="6400800"/>
            <a:ext cx="6858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sp>
        <p:nvSpPr>
          <p:cNvPr id="2061" name="WordArt 8"/>
          <p:cNvSpPr>
            <a:spLocks noChangeArrowheads="1" noChangeShapeType="1" noTextEdit="1"/>
          </p:cNvSpPr>
          <p:nvPr/>
        </p:nvSpPr>
        <p:spPr bwMode="auto">
          <a:xfrm>
            <a:off x="2095500" y="1333500"/>
            <a:ext cx="4686300" cy="10287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INTEGERS</a:t>
            </a:r>
          </a:p>
        </p:txBody>
      </p:sp>
      <p:sp>
        <p:nvSpPr>
          <p:cNvPr id="2063" name="Rectangle 1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2064" name="Rectangle 12"/>
          <p:cNvSpPr>
            <a:spLocks noChangeArrowheads="1"/>
          </p:cNvSpPr>
          <p:nvPr/>
        </p:nvSpPr>
        <p:spPr bwMode="auto">
          <a:xfrm>
            <a:off x="0" y="1104900"/>
            <a:ext cx="9144000" cy="457200"/>
          </a:xfrm>
          <a:prstGeom prst="rect">
            <a:avLst/>
          </a:prstGeom>
          <a:noFill/>
          <a:ln w="9525">
            <a:noFill/>
            <a:miter lim="800000"/>
            <a:headEnd/>
            <a:tailEnd/>
          </a:ln>
        </p:spPr>
        <p:txBody>
          <a:bodyPr wrap="none" anchor="ctr">
            <a:spAutoFit/>
          </a:bodyPr>
          <a:lstStyle/>
          <a:p>
            <a:endParaRPr lang="en-US"/>
          </a:p>
        </p:txBody>
      </p:sp>
      <p:sp>
        <p:nvSpPr>
          <p:cNvPr id="2065" name="Rectangle 13"/>
          <p:cNvSpPr>
            <a:spLocks noChangeArrowheads="1"/>
          </p:cNvSpPr>
          <p:nvPr/>
        </p:nvSpPr>
        <p:spPr bwMode="auto">
          <a:xfrm>
            <a:off x="0" y="2590800"/>
            <a:ext cx="9144000" cy="0"/>
          </a:xfrm>
          <a:prstGeom prst="rect">
            <a:avLst/>
          </a:prstGeom>
          <a:noFill/>
          <a:ln w="9525">
            <a:noFill/>
            <a:miter lim="800000"/>
            <a:headEnd/>
            <a:tailEnd/>
          </a:ln>
        </p:spPr>
        <p:txBody>
          <a:bodyPr wrap="none" anchor="ctr">
            <a:spAutoFit/>
          </a:bodyPr>
          <a:lstStyle/>
          <a:p>
            <a:pPr>
              <a:tabLst>
                <a:tab pos="2276475" algn="l"/>
              </a:tabLst>
            </a:pPr>
            <a:endParaRPr lang="en-US"/>
          </a:p>
        </p:txBody>
      </p:sp>
      <p:sp>
        <p:nvSpPr>
          <p:cNvPr id="2066" name="Rectangle 15"/>
          <p:cNvSpPr>
            <a:spLocks noChangeArrowheads="1"/>
          </p:cNvSpPr>
          <p:nvPr/>
        </p:nvSpPr>
        <p:spPr bwMode="auto">
          <a:xfrm>
            <a:off x="0" y="2590800"/>
            <a:ext cx="9144000" cy="45720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val="38848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
          <p:cNvPicPr>
            <a:picLocks noChangeAspect="1" noChangeArrowheads="1"/>
          </p:cNvPicPr>
          <p:nvPr/>
        </p:nvPicPr>
        <p:blipFill>
          <a:blip r:embed="rId2"/>
          <a:srcRect/>
          <a:stretch>
            <a:fillRect/>
          </a:stretch>
        </p:blipFill>
        <p:spPr bwMode="auto">
          <a:xfrm>
            <a:off x="3581400" y="5181600"/>
            <a:ext cx="2462213" cy="841375"/>
          </a:xfrm>
          <a:prstGeom prst="rect">
            <a:avLst/>
          </a:prstGeom>
          <a:noFill/>
          <a:ln w="9525">
            <a:noFill/>
            <a:miter lim="800000"/>
            <a:headEnd/>
            <a:tailEnd/>
          </a:ln>
        </p:spPr>
      </p:pic>
      <p:sp>
        <p:nvSpPr>
          <p:cNvPr id="3075" name="Text Box 5"/>
          <p:cNvSpPr txBox="1">
            <a:spLocks noChangeArrowheads="1"/>
          </p:cNvSpPr>
          <p:nvPr/>
        </p:nvSpPr>
        <p:spPr bwMode="auto">
          <a:xfrm>
            <a:off x="6324600" y="1878013"/>
            <a:ext cx="2390775" cy="3303587"/>
          </a:xfrm>
          <a:prstGeom prst="rect">
            <a:avLst/>
          </a:prstGeom>
          <a:solidFill>
            <a:srgbClr val="FFFFFF"/>
          </a:solidFill>
          <a:ln w="63500" cmpd="thickThin">
            <a:solidFill>
              <a:srgbClr val="8064A2"/>
            </a:solidFill>
            <a:miter lim="800000"/>
            <a:headEnd/>
            <a:tailEnd/>
          </a:ln>
        </p:spPr>
        <p:txBody>
          <a:bodyPr/>
          <a:lstStyle/>
          <a:p>
            <a:pPr algn="ctr" eaLnBrk="0" hangingPunct="0"/>
            <a:r>
              <a:rPr lang="en-US" sz="1200">
                <a:latin typeface="Times New Roman" pitchFamily="18" charset="0"/>
                <a:cs typeface="Times New Roman" pitchFamily="18" charset="0"/>
              </a:rPr>
              <a:t>WRITE YOUR SOLUTION HERE:</a:t>
            </a:r>
            <a:endParaRPr lang="en-US"/>
          </a:p>
        </p:txBody>
      </p:sp>
      <p:sp>
        <p:nvSpPr>
          <p:cNvPr id="3076" name="Rectangle 6"/>
          <p:cNvSpPr>
            <a:spLocks noChangeArrowheads="1"/>
          </p:cNvSpPr>
          <p:nvPr/>
        </p:nvSpPr>
        <p:spPr bwMode="auto">
          <a:xfrm>
            <a:off x="0" y="324326"/>
            <a:ext cx="9144000" cy="984885"/>
          </a:xfrm>
          <a:prstGeom prst="rect">
            <a:avLst/>
          </a:prstGeom>
          <a:noFill/>
          <a:ln w="9525">
            <a:noFill/>
            <a:miter lim="800000"/>
            <a:headEnd/>
            <a:tailEnd/>
          </a:ln>
        </p:spPr>
        <p:txBody>
          <a:bodyPr tIns="0" bIns="0" anchor="ctr">
            <a:spAutoFit/>
          </a:bodyPr>
          <a:lstStyle/>
          <a:p>
            <a:pPr algn="ctr" eaLnBrk="0" hangingPunct="0">
              <a:tabLst>
                <a:tab pos="1892300" algn="l"/>
              </a:tabLst>
            </a:pPr>
            <a:r>
              <a:rPr lang="en-US" sz="1600" b="1" dirty="0">
                <a:solidFill>
                  <a:srgbClr val="984806"/>
                </a:solidFill>
                <a:latin typeface="Times New Roman" pitchFamily="18" charset="0"/>
                <a:cs typeface="Times New Roman" pitchFamily="18" charset="0"/>
              </a:rPr>
              <a:t>WORKSHEET NO. </a:t>
            </a:r>
            <a:r>
              <a:rPr lang="en-US" sz="1600" b="1" dirty="0">
                <a:solidFill>
                  <a:srgbClr val="984806"/>
                </a:solidFill>
                <a:latin typeface="Times New Roman" pitchFamily="18" charset="0"/>
                <a:cs typeface="Times New Roman" pitchFamily="18" charset="0"/>
              </a:rPr>
              <a:t>3</a:t>
            </a:r>
            <a:endParaRPr lang="en-US" sz="1600" b="1" dirty="0">
              <a:solidFill>
                <a:srgbClr val="984806"/>
              </a:solidFill>
              <a:latin typeface="Times New Roman" pitchFamily="18" charset="0"/>
              <a:cs typeface="Times New Roman" pitchFamily="18" charset="0"/>
            </a:endParaRPr>
          </a:p>
          <a:p>
            <a:pPr algn="ctr" eaLnBrk="0" hangingPunct="0">
              <a:tabLst>
                <a:tab pos="1892300" algn="l"/>
              </a:tabLst>
            </a:pPr>
            <a:endParaRPr lang="en-US" sz="1200" dirty="0">
              <a:cs typeface="Times New Roman" pitchFamily="18" charset="0"/>
            </a:endParaRPr>
          </a:p>
          <a:p>
            <a:pPr algn="ctr" eaLnBrk="0" hangingPunct="0">
              <a:tabLst>
                <a:tab pos="1892300" algn="l"/>
              </a:tabLst>
            </a:pPr>
            <a:r>
              <a:rPr lang="en-US" sz="1200" b="1" dirty="0">
                <a:solidFill>
                  <a:srgbClr val="3366FF"/>
                </a:solidFill>
                <a:latin typeface="Times New Roman" pitchFamily="18" charset="0"/>
                <a:cs typeface="Times New Roman" pitchFamily="18" charset="0"/>
              </a:rPr>
              <a:t>NAME: ___________________________________	DATE: _____________</a:t>
            </a:r>
          </a:p>
          <a:p>
            <a:pPr algn="ctr" eaLnBrk="0" hangingPunct="0">
              <a:tabLst>
                <a:tab pos="1892300" algn="l"/>
              </a:tabLst>
            </a:pPr>
            <a:r>
              <a:rPr lang="en-US" sz="1200" dirty="0">
                <a:latin typeface="Times New Roman" pitchFamily="18" charset="0"/>
                <a:cs typeface="Times New Roman" pitchFamily="18" charset="0"/>
              </a:rPr>
              <a:t> </a:t>
            </a:r>
            <a:endParaRPr lang="en-US" sz="1200" dirty="0">
              <a:cs typeface="Times New Roman" pitchFamily="18" charset="0"/>
            </a:endParaRPr>
          </a:p>
          <a:p>
            <a:pPr algn="ctr" eaLnBrk="0" hangingPunct="0">
              <a:tabLst>
                <a:tab pos="1892300" algn="l"/>
              </a:tabLst>
            </a:pPr>
            <a:r>
              <a:rPr lang="en-US" sz="1200" b="1" dirty="0">
                <a:solidFill>
                  <a:srgbClr val="3366FF"/>
                </a:solidFill>
                <a:latin typeface="Times New Roman" pitchFamily="18" charset="0"/>
                <a:cs typeface="Times New Roman" pitchFamily="18" charset="0"/>
              </a:rPr>
              <a:t>YEAR </a:t>
            </a:r>
            <a:r>
              <a:rPr lang="en-US" sz="1200" b="1" dirty="0" smtClean="0">
                <a:solidFill>
                  <a:srgbClr val="3366FF"/>
                </a:solidFill>
                <a:latin typeface="Times New Roman" pitchFamily="18" charset="0"/>
                <a:cs typeface="Times New Roman" pitchFamily="18" charset="0"/>
              </a:rPr>
              <a:t>: </a:t>
            </a:r>
            <a:r>
              <a:rPr lang="en-US" sz="1200" b="1" dirty="0">
                <a:solidFill>
                  <a:srgbClr val="3366FF"/>
                </a:solidFill>
                <a:latin typeface="Times New Roman" pitchFamily="18" charset="0"/>
                <a:cs typeface="Times New Roman" pitchFamily="18" charset="0"/>
              </a:rPr>
              <a:t>________________________	</a:t>
            </a:r>
            <a:endParaRPr lang="en-US" dirty="0"/>
          </a:p>
        </p:txBody>
      </p:sp>
      <p:sp>
        <p:nvSpPr>
          <p:cNvPr id="3082" name="Rectangle 10"/>
          <p:cNvSpPr>
            <a:spLocks noChangeArrowheads="1"/>
          </p:cNvSpPr>
          <p:nvPr/>
        </p:nvSpPr>
        <p:spPr bwMode="auto">
          <a:xfrm>
            <a:off x="2362200" y="1905000"/>
            <a:ext cx="3276600" cy="3786188"/>
          </a:xfrm>
          <a:prstGeom prst="rect">
            <a:avLst/>
          </a:prstGeom>
          <a:noFill/>
          <a:ln w="9525">
            <a:noFill/>
            <a:miter lim="800000"/>
            <a:headEnd/>
            <a:tailEnd/>
          </a:ln>
          <a:effectLst/>
        </p:spPr>
        <p:txBody>
          <a:bodyPr anchor="ctr">
            <a:spAutoFit/>
          </a:bodyPr>
          <a:lstStyle/>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-6543-678=________________________</a:t>
            </a:r>
            <a:endParaRPr lang="en-US" sz="1200" dirty="0">
              <a:latin typeface="Arial" pitchFamily="34" charset="0"/>
              <a:ea typeface="Times New Roman" pitchFamily="18"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3767-(-54)= _______________________</a:t>
            </a:r>
            <a:endParaRPr lang="en-US" sz="1200" dirty="0">
              <a:latin typeface="Arial" pitchFamily="34" charset="0"/>
              <a:ea typeface="Times New Roman" pitchFamily="18"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-456-578=_________________________</a:t>
            </a: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-263-12=___________________________</a:t>
            </a:r>
            <a:endParaRPr lang="en-US" sz="1200" dirty="0">
              <a:latin typeface="Arial" pitchFamily="34" charset="0"/>
              <a:ea typeface="Times New Roman" pitchFamily="18"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16287-(-678)= ______________________</a:t>
            </a:r>
            <a:endParaRPr lang="en-US" sz="1200" dirty="0">
              <a:latin typeface="Arial" pitchFamily="34" charset="0"/>
              <a:ea typeface="Times New Roman" pitchFamily="18"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-3647-(-67)= _______________________</a:t>
            </a:r>
            <a:endParaRPr lang="en-US" sz="1200" dirty="0">
              <a:latin typeface="Arial" pitchFamily="34" charset="0"/>
              <a:ea typeface="Times New Roman" pitchFamily="18"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3764-879=_________________________</a:t>
            </a:r>
            <a:endParaRPr lang="en-US" sz="1200" dirty="0">
              <a:latin typeface="Arial" pitchFamily="34" charset="0"/>
              <a:ea typeface="Times New Roman" pitchFamily="18"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345-(-768)= _______________________</a:t>
            </a:r>
            <a:endParaRPr lang="en-US" sz="1200" dirty="0">
              <a:latin typeface="Arial" pitchFamily="34" charset="0"/>
              <a:ea typeface="Times New Roman" pitchFamily="18"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679-(-668)= _______________________</a:t>
            </a:r>
            <a:endParaRPr lang="en-US" sz="1200" dirty="0">
              <a:latin typeface="Arial" pitchFamily="34" charset="0"/>
              <a:ea typeface="Times New Roman" pitchFamily="18" charset="0"/>
              <a:cs typeface="Arial" pitchFamily="34" charset="0"/>
            </a:endParaRPr>
          </a:p>
          <a:p>
            <a:pPr marL="228600" indent="-228600" eaLnBrk="0" hangingPunct="0">
              <a:lnSpc>
                <a:spcPct val="150000"/>
              </a:lnSpc>
              <a:buFont typeface="+mj-lt"/>
              <a:buAutoNum type="arabicPeriod"/>
              <a:defRPr/>
            </a:pPr>
            <a:r>
              <a:rPr lang="en-US" sz="1200" dirty="0">
                <a:latin typeface="Arial" pitchFamily="34" charset="0"/>
                <a:ea typeface="Times New Roman" pitchFamily="18" charset="0"/>
                <a:cs typeface="Arial" pitchFamily="34" charset="0"/>
              </a:rPr>
              <a:t>-312-12______________________</a:t>
            </a:r>
            <a:endParaRPr lang="en-US" dirty="0">
              <a:latin typeface="Arial" pitchFamily="34" charset="0"/>
              <a:cs typeface="Arial" pitchFamily="34" charset="0"/>
            </a:endParaRPr>
          </a:p>
          <a:p>
            <a:pPr eaLnBrk="0" hangingPunct="0">
              <a:buFontTx/>
              <a:buChar char="•"/>
              <a:defRPr/>
            </a:pPr>
            <a:endParaRPr lang="en-US" sz="1200" dirty="0">
              <a:latin typeface="Arial" pitchFamily="34" charset="0"/>
              <a:ea typeface="Times New Roman" pitchFamily="18" charset="0"/>
              <a:cs typeface="Arial" pitchFamily="34" charset="0"/>
            </a:endParaRPr>
          </a:p>
          <a:p>
            <a:pPr eaLnBrk="0" hangingPunct="0">
              <a:defRPr/>
            </a:pPr>
            <a:endParaRPr lang="en-US" dirty="0">
              <a:latin typeface="Arial" pitchFamily="34" charset="0"/>
              <a:cs typeface="Arial" pitchFamily="34" charset="0"/>
            </a:endParaRPr>
          </a:p>
          <a:p>
            <a:pPr eaLnBrk="0" hangingPunct="0">
              <a:buFontTx/>
              <a:buChar char="•"/>
              <a:defRPr/>
            </a:pPr>
            <a:endParaRPr lang="en-US" sz="1200" dirty="0">
              <a:latin typeface="Arial" pitchFamily="34" charset="0"/>
              <a:ea typeface="Times New Roman" pitchFamily="18" charset="0"/>
              <a:cs typeface="Arial" pitchFamily="34" charset="0"/>
            </a:endParaRPr>
          </a:p>
          <a:p>
            <a:pPr eaLnBrk="0" hangingPunct="0">
              <a:defRPr/>
            </a:pPr>
            <a:endParaRPr lang="en-US" dirty="0">
              <a:latin typeface="Arial" pitchFamily="34" charset="0"/>
              <a:cs typeface="Arial" pitchFamily="34" charset="0"/>
            </a:endParaRPr>
          </a:p>
        </p:txBody>
      </p:sp>
      <p:sp>
        <p:nvSpPr>
          <p:cNvPr id="3078" name="Rectangle 9"/>
          <p:cNvSpPr>
            <a:spLocks noChangeArrowheads="1"/>
          </p:cNvSpPr>
          <p:nvPr/>
        </p:nvSpPr>
        <p:spPr bwMode="auto">
          <a:xfrm>
            <a:off x="2003425" y="1524000"/>
            <a:ext cx="2806700" cy="307975"/>
          </a:xfrm>
          <a:prstGeom prst="rect">
            <a:avLst/>
          </a:prstGeom>
          <a:noFill/>
          <a:ln w="9525">
            <a:noFill/>
            <a:miter lim="800000"/>
            <a:headEnd/>
            <a:tailEnd/>
          </a:ln>
        </p:spPr>
        <p:txBody>
          <a:bodyPr wrap="none">
            <a:spAutoFit/>
          </a:bodyPr>
          <a:lstStyle/>
          <a:p>
            <a:pPr algn="ctr" eaLnBrk="0" hangingPunct="0">
              <a:tabLst>
                <a:tab pos="1892300" algn="l"/>
              </a:tabLst>
            </a:pPr>
            <a:r>
              <a:rPr lang="en-US" sz="1400" b="1">
                <a:latin typeface="Times New Roman" pitchFamily="18" charset="0"/>
                <a:cs typeface="Times New Roman" pitchFamily="18" charset="0"/>
              </a:rPr>
              <a:t>A. Subtract the following integers.</a:t>
            </a:r>
            <a:endParaRPr lang="en-US" sz="1200"/>
          </a:p>
        </p:txBody>
      </p:sp>
      <p:pic>
        <p:nvPicPr>
          <p:cNvPr id="3079" name="Picture 568" descr="BD14769_"/>
          <p:cNvPicPr>
            <a:picLocks noChangeAspect="1" noChangeArrowheads="1"/>
          </p:cNvPicPr>
          <p:nvPr/>
        </p:nvPicPr>
        <p:blipFill>
          <a:blip r:embed="rId3"/>
          <a:srcRect/>
          <a:stretch>
            <a:fillRect/>
          </a:stretch>
        </p:blipFill>
        <p:spPr bwMode="auto">
          <a:xfrm>
            <a:off x="1295400" y="304800"/>
            <a:ext cx="92075" cy="6400800"/>
          </a:xfrm>
          <a:prstGeom prst="rect">
            <a:avLst/>
          </a:prstGeom>
          <a:noFill/>
          <a:ln w="9525">
            <a:noFill/>
            <a:miter lim="800000"/>
            <a:headEnd/>
            <a:tailEnd/>
          </a:ln>
        </p:spPr>
      </p:pic>
      <p:pic>
        <p:nvPicPr>
          <p:cNvPr id="3080" name="Picture 11"/>
          <p:cNvPicPr>
            <a:picLocks noChangeAspect="1" noChangeArrowheads="1"/>
          </p:cNvPicPr>
          <p:nvPr/>
        </p:nvPicPr>
        <p:blipFill>
          <a:blip r:embed="rId4"/>
          <a:srcRect/>
          <a:stretch>
            <a:fillRect/>
          </a:stretch>
        </p:blipFill>
        <p:spPr bwMode="auto">
          <a:xfrm rot="4596166" flipV="1">
            <a:off x="889001" y="406400"/>
            <a:ext cx="952500" cy="568325"/>
          </a:xfrm>
          <a:prstGeom prst="rect">
            <a:avLst/>
          </a:prstGeom>
          <a:noFill/>
          <a:ln w="9525">
            <a:noFill/>
            <a:miter lim="800000"/>
            <a:headEnd/>
            <a:tailEnd/>
          </a:ln>
        </p:spPr>
      </p:pic>
      <p:sp>
        <p:nvSpPr>
          <p:cNvPr id="3081" name="TextBox 13">
            <a:hlinkClick r:id="rId5" action="ppaction://hlinkpres?slideindex=1&amp;slidetitle="/>
          </p:cNvPr>
          <p:cNvSpPr txBox="1">
            <a:spLocks noChangeArrowheads="1"/>
          </p:cNvSpPr>
          <p:nvPr/>
        </p:nvSpPr>
        <p:spPr bwMode="auto">
          <a:xfrm>
            <a:off x="8153400" y="6400800"/>
            <a:ext cx="6096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2" name="TextBox 13">
            <a:hlinkClick r:id="rId6" action="ppaction://hlinksldjump"/>
          </p:cNvPr>
          <p:cNvSpPr txBox="1">
            <a:spLocks noChangeArrowheads="1"/>
          </p:cNvSpPr>
          <p:nvPr/>
        </p:nvSpPr>
        <p:spPr bwMode="auto">
          <a:xfrm>
            <a:off x="7391400" y="6400800"/>
            <a:ext cx="6096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95445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3">
            <a:hlinkClick r:id="rId2" action="ppaction://hlinksldjump"/>
          </p:cNvPr>
          <p:cNvSpPr txBox="1">
            <a:spLocks noChangeArrowheads="1"/>
          </p:cNvSpPr>
          <p:nvPr/>
        </p:nvSpPr>
        <p:spPr bwMode="auto">
          <a:xfrm>
            <a:off x="8305800" y="6400801"/>
            <a:ext cx="6096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2051" name="TextBox 13">
            <a:hlinkClick r:id="rId3" action="ppaction://hlinkpres?slideindex=1&amp;slidetitle="/>
          </p:cNvPr>
          <p:cNvSpPr txBox="1">
            <a:spLocks noChangeArrowheads="1"/>
          </p:cNvSpPr>
          <p:nvPr/>
        </p:nvSpPr>
        <p:spPr bwMode="auto">
          <a:xfrm>
            <a:off x="6324600" y="6400800"/>
            <a:ext cx="9906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Contents</a:t>
            </a:r>
            <a:endParaRPr lang="en-US" b="1" dirty="0">
              <a:solidFill>
                <a:schemeClr val="tx1"/>
              </a:solidFill>
              <a:latin typeface="Times New Roman" pitchFamily="18" charset="0"/>
              <a:cs typeface="Times New Roman" pitchFamily="18" charset="0"/>
            </a:endParaRPr>
          </a:p>
        </p:txBody>
      </p:sp>
      <p:sp>
        <p:nvSpPr>
          <p:cNvPr id="2052" name="TextBox 13">
            <a:hlinkClick r:id="rId4" action="ppaction://hlinkpres?slideindex=1&amp;slidetitle="/>
          </p:cNvPr>
          <p:cNvSpPr txBox="1">
            <a:spLocks noChangeArrowheads="1"/>
          </p:cNvSpPr>
          <p:nvPr/>
        </p:nvSpPr>
        <p:spPr bwMode="auto">
          <a:xfrm>
            <a:off x="7467600" y="6400800"/>
            <a:ext cx="6096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sp>
        <p:nvSpPr>
          <p:cNvPr id="2060" name="AutoShape 8"/>
          <p:cNvSpPr>
            <a:spLocks noChangeArrowheads="1"/>
          </p:cNvSpPr>
          <p:nvPr/>
        </p:nvSpPr>
        <p:spPr bwMode="auto">
          <a:xfrm>
            <a:off x="1736725" y="766763"/>
            <a:ext cx="5730875" cy="2509837"/>
          </a:xfrm>
          <a:prstGeom prst="horizontalScroll">
            <a:avLst>
              <a:gd name="adj" fmla="val 12500"/>
            </a:avLst>
          </a:prstGeom>
          <a:solidFill>
            <a:srgbClr val="D6E3BC"/>
          </a:solidFill>
          <a:ln w="9525">
            <a:solidFill>
              <a:srgbClr val="000000"/>
            </a:solidFill>
            <a:round/>
            <a:headEnd/>
            <a:tailEnd/>
          </a:ln>
        </p:spPr>
        <p:txBody>
          <a:bodyPr/>
          <a:lstStyle/>
          <a:p>
            <a:endParaRPr lang="en-US"/>
          </a:p>
        </p:txBody>
      </p:sp>
      <p:sp>
        <p:nvSpPr>
          <p:cNvPr id="2" name="Text Box 6"/>
          <p:cNvSpPr txBox="1">
            <a:spLocks noChangeArrowheads="1"/>
          </p:cNvSpPr>
          <p:nvPr/>
        </p:nvSpPr>
        <p:spPr bwMode="auto">
          <a:xfrm>
            <a:off x="838200" y="4648200"/>
            <a:ext cx="7772400" cy="1600200"/>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a:lstStyle/>
          <a:p>
            <a:pPr indent="457200" algn="just" eaLnBrk="0" hangingPunct="0">
              <a:defRPr/>
            </a:pPr>
            <a:r>
              <a:rPr lang="en-US" sz="2000" dirty="0">
                <a:latin typeface="Times New Roman" pitchFamily="18" charset="0"/>
                <a:ea typeface="Times New Roman" pitchFamily="18" charset="0"/>
                <a:cs typeface="Arial" pitchFamily="34" charset="0"/>
              </a:rPr>
              <a:t>To multiply a pair of integers if both numbers have the same sign, their product is the product of their absolute values (their product is positive). If the numbers have opposite signs, their product is the </a:t>
            </a:r>
            <a:r>
              <a:rPr lang="en-US" sz="2000" i="1" dirty="0">
                <a:latin typeface="Times New Roman" pitchFamily="18" charset="0"/>
                <a:ea typeface="Times New Roman" pitchFamily="18" charset="0"/>
                <a:cs typeface="Arial" pitchFamily="34" charset="0"/>
              </a:rPr>
              <a:t>opposite</a:t>
            </a:r>
            <a:r>
              <a:rPr lang="en-US" sz="2000" dirty="0">
                <a:latin typeface="Times New Roman" pitchFamily="18" charset="0"/>
                <a:ea typeface="Times New Roman" pitchFamily="18" charset="0"/>
                <a:cs typeface="Arial" pitchFamily="34" charset="0"/>
              </a:rPr>
              <a:t> of the product of their absolute values (their product is negative). If one or both of the integers is 0, the product is 0. </a:t>
            </a:r>
            <a:endParaRPr lang="en-US" sz="2000" dirty="0">
              <a:latin typeface="Arial" pitchFamily="34" charset="0"/>
              <a:cs typeface="Arial" pitchFamily="34" charset="0"/>
            </a:endParaRPr>
          </a:p>
          <a:p>
            <a:pPr indent="457200" eaLnBrk="0" hangingPunct="0">
              <a:defRPr/>
            </a:pPr>
            <a:endParaRPr lang="en-US" dirty="0">
              <a:latin typeface="Arial" pitchFamily="34" charset="0"/>
              <a:cs typeface="Arial" pitchFamily="34" charset="0"/>
            </a:endParaRPr>
          </a:p>
        </p:txBody>
      </p:sp>
      <p:pic>
        <p:nvPicPr>
          <p:cNvPr id="2062" name="Picture 4"/>
          <p:cNvPicPr>
            <a:picLocks noChangeAspect="1" noChangeArrowheads="1"/>
          </p:cNvPicPr>
          <p:nvPr/>
        </p:nvPicPr>
        <p:blipFill>
          <a:blip r:embed="rId5"/>
          <a:srcRect/>
          <a:stretch>
            <a:fillRect/>
          </a:stretch>
        </p:blipFill>
        <p:spPr bwMode="auto">
          <a:xfrm>
            <a:off x="2514600" y="3200400"/>
            <a:ext cx="1793875" cy="1504950"/>
          </a:xfrm>
          <a:prstGeom prst="rect">
            <a:avLst/>
          </a:prstGeom>
          <a:noFill/>
          <a:ln w="9525">
            <a:noFill/>
            <a:miter lim="800000"/>
            <a:headEnd/>
            <a:tailEnd/>
          </a:ln>
        </p:spPr>
      </p:pic>
      <p:sp>
        <p:nvSpPr>
          <p:cNvPr id="2063" name="Rectangle 10"/>
          <p:cNvSpPr>
            <a:spLocks noChangeArrowheads="1"/>
          </p:cNvSpPr>
          <p:nvPr/>
        </p:nvSpPr>
        <p:spPr bwMode="auto">
          <a:xfrm>
            <a:off x="2819400" y="579160"/>
            <a:ext cx="5486400" cy="2092881"/>
          </a:xfrm>
          <a:prstGeom prst="rect">
            <a:avLst/>
          </a:prstGeom>
          <a:noFill/>
          <a:ln w="9525">
            <a:noFill/>
            <a:miter lim="800000"/>
            <a:headEnd/>
            <a:tailEnd/>
          </a:ln>
        </p:spPr>
        <p:txBody>
          <a:bodyPr anchor="ctr">
            <a:spAutoFit/>
          </a:bodyPr>
          <a:lstStyle/>
          <a:p>
            <a:pPr eaLnBrk="0" hangingPunct="0"/>
            <a:r>
              <a:rPr lang="en-US" sz="1600" b="1" dirty="0">
                <a:latin typeface="Times New Roman" pitchFamily="18" charset="0"/>
                <a:cs typeface="Times New Roman" pitchFamily="18" charset="0"/>
              </a:rPr>
              <a:t>MULTIPLICATION OF INTEGERS</a:t>
            </a:r>
            <a:endParaRPr lang="en-US" sz="1100" dirty="0"/>
          </a:p>
          <a:p>
            <a:pPr eaLnBrk="0" hangingPunct="0"/>
            <a:endParaRPr lang="en-US" sz="1200" b="1" dirty="0">
              <a:latin typeface="Times New Roman" pitchFamily="18" charset="0"/>
              <a:cs typeface="Times New Roman" pitchFamily="18" charset="0"/>
            </a:endParaRPr>
          </a:p>
          <a:p>
            <a:pPr eaLnBrk="0" hangingPunct="0"/>
            <a:endParaRPr lang="en-US" sz="1200" b="1" dirty="0">
              <a:latin typeface="Times New Roman" pitchFamily="18" charset="0"/>
              <a:cs typeface="Times New Roman" pitchFamily="18" charset="0"/>
            </a:endParaRPr>
          </a:p>
          <a:p>
            <a:pPr eaLnBrk="0" hangingPunct="0"/>
            <a:r>
              <a:rPr lang="en-US" b="1" dirty="0">
                <a:latin typeface="Times New Roman" pitchFamily="18" charset="0"/>
                <a:cs typeface="Times New Roman" pitchFamily="18" charset="0"/>
              </a:rPr>
              <a:t>Objectives</a:t>
            </a:r>
            <a:endParaRPr lang="en-US" dirty="0"/>
          </a:p>
          <a:p>
            <a:pPr lvl="1" eaLnBrk="0" hangingPunct="0">
              <a:buFont typeface="Wingdings" pitchFamily="2" charset="2"/>
              <a:buChar char="Ø"/>
            </a:pPr>
            <a:r>
              <a:rPr lang="en-US" dirty="0" smtClean="0">
                <a:latin typeface="Times New Roman" pitchFamily="18" charset="0"/>
                <a:cs typeface="Times New Roman" pitchFamily="18" charset="0"/>
              </a:rPr>
              <a:t>discuss </a:t>
            </a:r>
            <a:r>
              <a:rPr lang="en-US" dirty="0">
                <a:latin typeface="Times New Roman" pitchFamily="18" charset="0"/>
                <a:cs typeface="Times New Roman" pitchFamily="18" charset="0"/>
              </a:rPr>
              <a:t>how to multiply integers;</a:t>
            </a:r>
            <a:endParaRPr lang="en-US" dirty="0"/>
          </a:p>
          <a:p>
            <a:pPr lvl="1" eaLnBrk="0" hangingPunct="0">
              <a:buFont typeface="Wingdings" pitchFamily="2" charset="2"/>
              <a:buChar char="Ø"/>
            </a:pPr>
            <a:r>
              <a:rPr lang="en-US" dirty="0">
                <a:latin typeface="Times New Roman" pitchFamily="18" charset="0"/>
                <a:cs typeface="Times New Roman" pitchFamily="18" charset="0"/>
              </a:rPr>
              <a:t>master the rules in multiplying integers;</a:t>
            </a:r>
            <a:endParaRPr lang="en-US" dirty="0"/>
          </a:p>
          <a:p>
            <a:pPr lvl="1" eaLnBrk="0" hangingPunct="0">
              <a:buFont typeface="Wingdings" pitchFamily="2" charset="2"/>
              <a:buChar char="Ø"/>
            </a:pPr>
            <a:r>
              <a:rPr lang="en-US" dirty="0">
                <a:latin typeface="Times New Roman" pitchFamily="18" charset="0"/>
                <a:cs typeface="Times New Roman" pitchFamily="18" charset="0"/>
              </a:rPr>
              <a:t>analyze the given expression.</a:t>
            </a:r>
            <a:endParaRPr lang="en-US" dirty="0"/>
          </a:p>
          <a:p>
            <a:pPr eaLnBrk="0" hangingPunct="0"/>
            <a:endParaRPr lang="en-US" dirty="0"/>
          </a:p>
        </p:txBody>
      </p:sp>
      <p:sp>
        <p:nvSpPr>
          <p:cNvPr id="2064" name="Rectangle 12"/>
          <p:cNvSpPr>
            <a:spLocks noChangeArrowheads="1"/>
          </p:cNvSpPr>
          <p:nvPr/>
        </p:nvSpPr>
        <p:spPr bwMode="auto">
          <a:xfrm>
            <a:off x="0" y="914400"/>
            <a:ext cx="9144000" cy="457200"/>
          </a:xfrm>
          <a:prstGeom prst="rect">
            <a:avLst/>
          </a:prstGeom>
          <a:noFill/>
          <a:ln w="9525">
            <a:noFill/>
            <a:miter lim="800000"/>
            <a:headEnd/>
            <a:tailEnd/>
          </a:ln>
        </p:spPr>
        <p:txBody>
          <a:bodyPr wrap="none" anchor="ctr">
            <a:spAutoFit/>
          </a:bodyPr>
          <a:lstStyle/>
          <a:p>
            <a:pPr indent="457200" eaLnBrk="0" hangingPunct="0"/>
            <a:endParaRPr lang="en-US"/>
          </a:p>
        </p:txBody>
      </p:sp>
    </p:spTree>
    <p:extLst>
      <p:ext uri="{BB962C8B-B14F-4D97-AF65-F5344CB8AC3E}">
        <p14:creationId xmlns:p14="http://schemas.microsoft.com/office/powerpoint/2010/main" val="2327181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3">
            <a:hlinkClick r:id="rId2" action="ppaction://hlinksldjump"/>
          </p:cNvPr>
          <p:cNvSpPr txBox="1">
            <a:spLocks noChangeArrowheads="1"/>
          </p:cNvSpPr>
          <p:nvPr/>
        </p:nvSpPr>
        <p:spPr bwMode="auto">
          <a:xfrm>
            <a:off x="7467600" y="6400801"/>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sp>
        <p:nvSpPr>
          <p:cNvPr id="3075" name="TextBox 13">
            <a:hlinkClick r:id="rId2" action="ppaction://hlinksldjump"/>
          </p:cNvPr>
          <p:cNvSpPr txBox="1">
            <a:spLocks noChangeArrowheads="1"/>
          </p:cNvSpPr>
          <p:nvPr/>
        </p:nvSpPr>
        <p:spPr bwMode="auto">
          <a:xfrm>
            <a:off x="8229600" y="6400801"/>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308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457200" eaLnBrk="0" hangingPunct="0"/>
            <a:endParaRPr lang="en-US"/>
          </a:p>
        </p:txBody>
      </p:sp>
      <p:pic>
        <p:nvPicPr>
          <p:cNvPr id="3081" name="Picture 10"/>
          <p:cNvPicPr>
            <a:picLocks noChangeAspect="1" noChangeArrowheads="1"/>
          </p:cNvPicPr>
          <p:nvPr/>
        </p:nvPicPr>
        <p:blipFill>
          <a:blip r:embed="rId3"/>
          <a:srcRect/>
          <a:stretch>
            <a:fillRect/>
          </a:stretch>
        </p:blipFill>
        <p:spPr bwMode="auto">
          <a:xfrm>
            <a:off x="2895600" y="4708328"/>
            <a:ext cx="3876675" cy="2000250"/>
          </a:xfrm>
          <a:prstGeom prst="rect">
            <a:avLst/>
          </a:prstGeom>
          <a:noFill/>
          <a:ln w="9525">
            <a:noFill/>
            <a:miter lim="800000"/>
            <a:headEnd/>
            <a:tailEnd/>
          </a:ln>
        </p:spPr>
      </p:pic>
      <p:sp>
        <p:nvSpPr>
          <p:cNvPr id="3082" name="Rectangle 3"/>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pPr indent="457200" eaLnBrk="0" hangingPunct="0"/>
            <a:endParaRPr lang="en-US"/>
          </a:p>
        </p:txBody>
      </p:sp>
      <p:sp>
        <p:nvSpPr>
          <p:cNvPr id="26628" name="AutoShape 4"/>
          <p:cNvSpPr>
            <a:spLocks noChangeArrowheads="1"/>
          </p:cNvSpPr>
          <p:nvPr/>
        </p:nvSpPr>
        <p:spPr bwMode="auto">
          <a:xfrm>
            <a:off x="685800" y="228600"/>
            <a:ext cx="8001000" cy="4343400"/>
          </a:xfrm>
          <a:prstGeom prst="wedgeRoundRectCallout">
            <a:avLst>
              <a:gd name="adj1" fmla="val 22582"/>
              <a:gd name="adj2" fmla="val 60757"/>
              <a:gd name="adj3" fmla="val 16667"/>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a:lstStyle/>
          <a:p>
            <a:pPr algn="just">
              <a:spcBef>
                <a:spcPts val="500"/>
              </a:spcBef>
              <a:spcAft>
                <a:spcPts val="500"/>
              </a:spcAft>
              <a:defRPr/>
            </a:pPr>
            <a:r>
              <a:rPr lang="en-US" dirty="0">
                <a:latin typeface="Times New Roman" pitchFamily="18" charset="0"/>
                <a:cs typeface="Arial" pitchFamily="34" charset="0"/>
              </a:rPr>
              <a:t>Examples: </a:t>
            </a:r>
          </a:p>
          <a:p>
            <a:pPr algn="ctr">
              <a:spcBef>
                <a:spcPts val="500"/>
              </a:spcBef>
              <a:spcAft>
                <a:spcPts val="500"/>
              </a:spcAft>
              <a:defRPr/>
            </a:pPr>
            <a:r>
              <a:rPr lang="en-US" dirty="0">
                <a:latin typeface="Times New Roman" pitchFamily="18" charset="0"/>
                <a:cs typeface="Arial" pitchFamily="34" charset="0"/>
              </a:rPr>
              <a:t>In the product below, both numbers are positive, so we just take their product.</a:t>
            </a:r>
            <a:br>
              <a:rPr lang="en-US" dirty="0">
                <a:latin typeface="Times New Roman" pitchFamily="18" charset="0"/>
                <a:cs typeface="Arial" pitchFamily="34" charset="0"/>
              </a:rPr>
            </a:br>
            <a:r>
              <a:rPr lang="en-US" b="1" dirty="0">
                <a:solidFill>
                  <a:srgbClr val="FF0000"/>
                </a:solidFill>
                <a:latin typeface="Times New Roman" pitchFamily="18" charset="0"/>
                <a:cs typeface="Arial" pitchFamily="34" charset="0"/>
              </a:rPr>
              <a:t>4 × 3 = 12 </a:t>
            </a:r>
          </a:p>
          <a:p>
            <a:pPr algn="ctr">
              <a:spcBef>
                <a:spcPts val="500"/>
              </a:spcBef>
              <a:spcAft>
                <a:spcPts val="500"/>
              </a:spcAft>
              <a:defRPr/>
            </a:pPr>
            <a:r>
              <a:rPr lang="en-US" dirty="0">
                <a:latin typeface="Times New Roman" pitchFamily="18" charset="0"/>
                <a:cs typeface="Arial" pitchFamily="34" charset="0"/>
              </a:rPr>
              <a:t>In the product below, both numbers are negative, so we take the product of their absolute values.</a:t>
            </a:r>
            <a:br>
              <a:rPr lang="en-US" dirty="0">
                <a:latin typeface="Times New Roman" pitchFamily="18" charset="0"/>
                <a:cs typeface="Arial" pitchFamily="34" charset="0"/>
              </a:rPr>
            </a:br>
            <a:r>
              <a:rPr lang="en-US" b="1" dirty="0">
                <a:solidFill>
                  <a:srgbClr val="FF0000"/>
                </a:solidFill>
                <a:latin typeface="Times New Roman" pitchFamily="18" charset="0"/>
                <a:cs typeface="Arial" pitchFamily="34" charset="0"/>
              </a:rPr>
              <a:t>(-4) × (-5) = |-4| × |-5| = 4 × 5 = 20 </a:t>
            </a:r>
          </a:p>
          <a:p>
            <a:pPr algn="just">
              <a:spcBef>
                <a:spcPts val="500"/>
              </a:spcBef>
              <a:spcAft>
                <a:spcPts val="500"/>
              </a:spcAft>
              <a:defRPr/>
            </a:pPr>
            <a:r>
              <a:rPr lang="en-US" dirty="0">
                <a:latin typeface="Times New Roman" pitchFamily="18" charset="0"/>
                <a:cs typeface="Arial" pitchFamily="34" charset="0"/>
              </a:rPr>
              <a:t>In the product of (-7) × 6, the first number is negative and the second is positive, so we take the product of their absolute values, which is |-7| × |6| = 7 × 6 = 42, and give this result a negative sign: -42, so (-7) × 6 = -42. </a:t>
            </a:r>
          </a:p>
          <a:p>
            <a:pPr algn="just">
              <a:spcBef>
                <a:spcPts val="500"/>
              </a:spcBef>
              <a:spcAft>
                <a:spcPts val="500"/>
              </a:spcAft>
              <a:defRPr/>
            </a:pPr>
            <a:r>
              <a:rPr lang="en-US" dirty="0">
                <a:latin typeface="Times New Roman" pitchFamily="18" charset="0"/>
                <a:cs typeface="Arial" pitchFamily="34" charset="0"/>
              </a:rPr>
              <a:t>In the product of 12 × (-2), the first number is positive and the second is negative, so we take the product of their absolute values, which is |12| × |-2| = 12 × 2 = 24, and give this result a negative sign: -24, so 12 × (-2) = -24. </a:t>
            </a:r>
          </a:p>
          <a:p>
            <a:pPr>
              <a:defRPr/>
            </a:pPr>
            <a:endParaRPr lang="en-US" dirty="0">
              <a:latin typeface="Arial" pitchFamily="34" charset="0"/>
              <a:cs typeface="Arial" pitchFamily="34" charset="0"/>
            </a:endParaRPr>
          </a:p>
        </p:txBody>
      </p:sp>
    </p:spTree>
    <p:extLst>
      <p:ext uri="{BB962C8B-B14F-4D97-AF65-F5344CB8AC3E}">
        <p14:creationId xmlns:p14="http://schemas.microsoft.com/office/powerpoint/2010/main" val="71832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7" name="AutoShape 9"/>
          <p:cNvSpPr>
            <a:spLocks noChangeArrowheads="1"/>
          </p:cNvSpPr>
          <p:nvPr/>
        </p:nvSpPr>
        <p:spPr bwMode="auto">
          <a:xfrm rot="5400000">
            <a:off x="2494755" y="-1656556"/>
            <a:ext cx="3490913" cy="7566025"/>
          </a:xfrm>
          <a:prstGeom prst="horizontalScroll">
            <a:avLst>
              <a:gd name="adj" fmla="val 12500"/>
            </a:avLst>
          </a:prstGeom>
          <a:gradFill rotWithShape="0">
            <a:gsLst>
              <a:gs pos="0">
                <a:srgbClr val="B2A1C7"/>
              </a:gs>
              <a:gs pos="50000">
                <a:srgbClr val="E5DFEC"/>
              </a:gs>
              <a:gs pos="100000">
                <a:srgbClr val="B2A1C7"/>
              </a:gs>
            </a:gsLst>
            <a:lin ang="18900000" scaled="1"/>
          </a:gradFill>
          <a:ln w="12700">
            <a:solidFill>
              <a:srgbClr val="B2A1C7"/>
            </a:solidFill>
            <a:round/>
            <a:headEnd/>
            <a:tailEnd/>
          </a:ln>
          <a:effectLst>
            <a:outerShdw dist="28398" dir="3806097" algn="ctr" rotWithShape="0">
              <a:srgbClr val="3F3151">
                <a:alpha val="50000"/>
              </a:srgbClr>
            </a:outerShdw>
          </a:effectLst>
        </p:spPr>
        <p:txBody>
          <a:bodyPr/>
          <a:lstStyle/>
          <a:p>
            <a:pPr>
              <a:defRPr/>
            </a:pPr>
            <a:endParaRPr lang="en-US"/>
          </a:p>
        </p:txBody>
      </p:sp>
      <p:sp>
        <p:nvSpPr>
          <p:cNvPr id="27650" name="AutoShape 2"/>
          <p:cNvSpPr>
            <a:spLocks noChangeArrowheads="1"/>
          </p:cNvSpPr>
          <p:nvPr/>
        </p:nvSpPr>
        <p:spPr bwMode="auto">
          <a:xfrm>
            <a:off x="152400" y="4488873"/>
            <a:ext cx="7335982" cy="1905000"/>
          </a:xfrm>
          <a:prstGeom prst="wedgeRoundRectCallout">
            <a:avLst>
              <a:gd name="adj1" fmla="val 58958"/>
              <a:gd name="adj2" fmla="val -19573"/>
              <a:gd name="adj3" fmla="val 16667"/>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a:lstStyle/>
          <a:p>
            <a:pPr indent="457200" eaLnBrk="0" hangingPunct="0">
              <a:defRPr/>
            </a:pPr>
            <a:r>
              <a:rPr lang="en-US" dirty="0">
                <a:latin typeface="Times New Roman" pitchFamily="18" charset="0"/>
                <a:cs typeface="Times New Roman" pitchFamily="18" charset="0"/>
              </a:rPr>
              <a:t>Counting the number of negative integers in the product, we see that there are 3 negative integers: -2, -11, and -5. Next, we take the product of the absolute values of each number:</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4</a:t>
            </a:r>
            <a:r>
              <a:rPr lang="en-US" dirty="0">
                <a:latin typeface="Calibri" pitchFamily="34" charset="0"/>
                <a:cs typeface="Times New Roman" pitchFamily="18" charset="0"/>
              </a:rPr>
              <a:t> </a:t>
            </a:r>
            <a:r>
              <a:rPr lang="en-US" dirty="0">
                <a:latin typeface="Times New Roman" pitchFamily="18" charset="0"/>
                <a:cs typeface="Times New Roman" pitchFamily="18" charset="0"/>
              </a:rPr>
              <a:t>×</a:t>
            </a:r>
            <a:r>
              <a:rPr lang="en-US" dirty="0">
                <a:latin typeface="Calibri" pitchFamily="34" charset="0"/>
                <a:cs typeface="Times New Roman" pitchFamily="18" charset="0"/>
              </a:rPr>
              <a:t> </a:t>
            </a:r>
            <a:r>
              <a:rPr lang="en-US" dirty="0">
                <a:latin typeface="Times New Roman" pitchFamily="18" charset="0"/>
                <a:cs typeface="Times New Roman" pitchFamily="18" charset="0"/>
              </a:rPr>
              <a:t>|-2|</a:t>
            </a:r>
            <a:r>
              <a:rPr lang="en-US" dirty="0">
                <a:latin typeface="Calibri" pitchFamily="34" charset="0"/>
                <a:cs typeface="Times New Roman" pitchFamily="18" charset="0"/>
              </a:rPr>
              <a:t> </a:t>
            </a:r>
            <a:r>
              <a:rPr lang="en-US" dirty="0">
                <a:latin typeface="Times New Roman" pitchFamily="18" charset="0"/>
                <a:cs typeface="Times New Roman" pitchFamily="18" charset="0"/>
              </a:rPr>
              <a:t>×</a:t>
            </a:r>
            <a:r>
              <a:rPr lang="en-US" dirty="0">
                <a:latin typeface="Calibri" pitchFamily="34" charset="0"/>
                <a:cs typeface="Times New Roman" pitchFamily="18" charset="0"/>
              </a:rPr>
              <a:t> </a:t>
            </a:r>
            <a:r>
              <a:rPr lang="en-US" dirty="0">
                <a:latin typeface="Times New Roman" pitchFamily="18" charset="0"/>
                <a:cs typeface="Times New Roman" pitchFamily="18" charset="0"/>
              </a:rPr>
              <a:t>3</a:t>
            </a:r>
            <a:r>
              <a:rPr lang="en-US" dirty="0">
                <a:latin typeface="Calibri" pitchFamily="34" charset="0"/>
                <a:cs typeface="Times New Roman" pitchFamily="18" charset="0"/>
              </a:rPr>
              <a:t> </a:t>
            </a:r>
            <a:r>
              <a:rPr lang="en-US" dirty="0">
                <a:latin typeface="Times New Roman" pitchFamily="18" charset="0"/>
                <a:cs typeface="Times New Roman" pitchFamily="18" charset="0"/>
              </a:rPr>
              <a:t>×</a:t>
            </a:r>
            <a:r>
              <a:rPr lang="en-US" dirty="0">
                <a:latin typeface="Calibri" pitchFamily="34" charset="0"/>
                <a:cs typeface="Times New Roman" pitchFamily="18" charset="0"/>
              </a:rPr>
              <a:t> </a:t>
            </a:r>
            <a:r>
              <a:rPr lang="en-US" dirty="0">
                <a:latin typeface="Times New Roman" pitchFamily="18" charset="0"/>
                <a:cs typeface="Times New Roman" pitchFamily="18" charset="0"/>
              </a:rPr>
              <a:t>|-11|</a:t>
            </a:r>
            <a:r>
              <a:rPr lang="en-US" dirty="0">
                <a:latin typeface="Calibri" pitchFamily="34" charset="0"/>
                <a:cs typeface="Times New Roman" pitchFamily="18" charset="0"/>
              </a:rPr>
              <a:t> </a:t>
            </a:r>
            <a:r>
              <a:rPr lang="en-US" dirty="0">
                <a:latin typeface="Times New Roman" pitchFamily="18" charset="0"/>
                <a:cs typeface="Times New Roman" pitchFamily="18" charset="0"/>
              </a:rPr>
              <a:t>×</a:t>
            </a:r>
            <a:r>
              <a:rPr lang="en-US" dirty="0">
                <a:latin typeface="Calibri" pitchFamily="34" charset="0"/>
                <a:cs typeface="Times New Roman" pitchFamily="18" charset="0"/>
              </a:rPr>
              <a:t> </a:t>
            </a:r>
            <a:r>
              <a:rPr lang="en-US" dirty="0">
                <a:latin typeface="Times New Roman" pitchFamily="18" charset="0"/>
                <a:cs typeface="Times New Roman" pitchFamily="18" charset="0"/>
              </a:rPr>
              <a:t>|-5|</a:t>
            </a:r>
            <a:r>
              <a:rPr lang="en-US" dirty="0">
                <a:latin typeface="Calibri" pitchFamily="34" charset="0"/>
                <a:cs typeface="Times New Roman" pitchFamily="18" charset="0"/>
              </a:rPr>
              <a:t> </a:t>
            </a:r>
            <a:r>
              <a:rPr lang="en-US" dirty="0">
                <a:latin typeface="Times New Roman" pitchFamily="18" charset="0"/>
                <a:cs typeface="Times New Roman" pitchFamily="18" charset="0"/>
              </a:rPr>
              <a:t>=</a:t>
            </a:r>
            <a:r>
              <a:rPr lang="en-US" dirty="0">
                <a:latin typeface="Calibri" pitchFamily="34" charset="0"/>
                <a:cs typeface="Times New Roman" pitchFamily="18" charset="0"/>
              </a:rPr>
              <a:t> </a:t>
            </a:r>
            <a:r>
              <a:rPr lang="en-US" dirty="0">
                <a:latin typeface="Times New Roman" pitchFamily="18" charset="0"/>
                <a:cs typeface="Times New Roman" pitchFamily="18" charset="0"/>
              </a:rPr>
              <a:t>1320. </a:t>
            </a:r>
            <a:r>
              <a:rPr lang="en-US" dirty="0" smtClean="0">
                <a:latin typeface="Times New Roman" pitchFamily="18" charset="0"/>
                <a:cs typeface="Times New Roman" pitchFamily="18" charset="0"/>
              </a:rPr>
              <a:t> Since </a:t>
            </a:r>
            <a:r>
              <a:rPr lang="en-US" dirty="0">
                <a:latin typeface="Times New Roman" pitchFamily="18" charset="0"/>
                <a:cs typeface="Times New Roman" pitchFamily="18" charset="0"/>
              </a:rPr>
              <a:t>there were an odd number of integers, the product is the opposite of </a:t>
            </a:r>
            <a:r>
              <a:rPr lang="en-US" dirty="0" smtClean="0">
                <a:latin typeface="Times New Roman" pitchFamily="18" charset="0"/>
                <a:cs typeface="Times New Roman" pitchFamily="18" charset="0"/>
              </a:rPr>
              <a:t>1320,which </a:t>
            </a:r>
            <a:r>
              <a:rPr lang="en-US" dirty="0">
                <a:latin typeface="Times New Roman" pitchFamily="18" charset="0"/>
                <a:cs typeface="Times New Roman" pitchFamily="18" charset="0"/>
              </a:rPr>
              <a:t>is -1320, so</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4</a:t>
            </a:r>
            <a:r>
              <a:rPr lang="en-US" b="1" dirty="0">
                <a:solidFill>
                  <a:srgbClr val="FF0000"/>
                </a:solidFill>
                <a:latin typeface="Calibri" pitchFamily="34" charset="0"/>
                <a:cs typeface="Times New Roman" pitchFamily="18" charset="0"/>
              </a:rPr>
              <a:t> </a:t>
            </a:r>
            <a:r>
              <a:rPr lang="en-US" b="1" dirty="0">
                <a:solidFill>
                  <a:srgbClr val="FF0000"/>
                </a:solidFill>
                <a:latin typeface="Times New Roman" pitchFamily="18" charset="0"/>
                <a:cs typeface="Times New Roman" pitchFamily="18" charset="0"/>
              </a:rPr>
              <a:t>×</a:t>
            </a:r>
            <a:r>
              <a:rPr lang="en-US" b="1" dirty="0">
                <a:solidFill>
                  <a:srgbClr val="FF0000"/>
                </a:solidFill>
                <a:latin typeface="Calibri" pitchFamily="34" charset="0"/>
                <a:cs typeface="Times New Roman" pitchFamily="18" charset="0"/>
              </a:rPr>
              <a:t> </a:t>
            </a:r>
            <a:r>
              <a:rPr lang="en-US" b="1" dirty="0">
                <a:solidFill>
                  <a:srgbClr val="FF0000"/>
                </a:solidFill>
                <a:latin typeface="Times New Roman" pitchFamily="18" charset="0"/>
                <a:cs typeface="Times New Roman" pitchFamily="18" charset="0"/>
              </a:rPr>
              <a:t>(-2)</a:t>
            </a:r>
            <a:r>
              <a:rPr lang="en-US" b="1" dirty="0">
                <a:solidFill>
                  <a:srgbClr val="FF0000"/>
                </a:solidFill>
                <a:latin typeface="Calibri" pitchFamily="34" charset="0"/>
                <a:cs typeface="Times New Roman" pitchFamily="18" charset="0"/>
              </a:rPr>
              <a:t> </a:t>
            </a:r>
            <a:r>
              <a:rPr lang="en-US" b="1" dirty="0">
                <a:solidFill>
                  <a:srgbClr val="FF0000"/>
                </a:solidFill>
                <a:latin typeface="Times New Roman" pitchFamily="18" charset="0"/>
                <a:cs typeface="Times New Roman" pitchFamily="18" charset="0"/>
              </a:rPr>
              <a:t>×</a:t>
            </a:r>
            <a:r>
              <a:rPr lang="en-US" b="1" dirty="0">
                <a:solidFill>
                  <a:srgbClr val="FF0000"/>
                </a:solidFill>
                <a:latin typeface="Calibri" pitchFamily="34" charset="0"/>
                <a:cs typeface="Times New Roman" pitchFamily="18" charset="0"/>
              </a:rPr>
              <a:t> </a:t>
            </a:r>
            <a:r>
              <a:rPr lang="en-US" b="1" dirty="0">
                <a:solidFill>
                  <a:srgbClr val="FF0000"/>
                </a:solidFill>
                <a:latin typeface="Times New Roman" pitchFamily="18" charset="0"/>
                <a:cs typeface="Times New Roman" pitchFamily="18" charset="0"/>
              </a:rPr>
              <a:t>3</a:t>
            </a:r>
            <a:r>
              <a:rPr lang="en-US" b="1" dirty="0">
                <a:solidFill>
                  <a:srgbClr val="FF0000"/>
                </a:solidFill>
                <a:latin typeface="Calibri" pitchFamily="34" charset="0"/>
                <a:cs typeface="Times New Roman" pitchFamily="18" charset="0"/>
              </a:rPr>
              <a:t> </a:t>
            </a:r>
            <a:r>
              <a:rPr lang="en-US" b="1" dirty="0">
                <a:solidFill>
                  <a:srgbClr val="FF0000"/>
                </a:solidFill>
                <a:latin typeface="Times New Roman" pitchFamily="18" charset="0"/>
                <a:cs typeface="Times New Roman" pitchFamily="18" charset="0"/>
              </a:rPr>
              <a:t>×</a:t>
            </a:r>
            <a:r>
              <a:rPr lang="en-US" b="1" dirty="0">
                <a:solidFill>
                  <a:srgbClr val="FF0000"/>
                </a:solidFill>
                <a:latin typeface="Calibri" pitchFamily="34" charset="0"/>
                <a:cs typeface="Times New Roman" pitchFamily="18" charset="0"/>
              </a:rPr>
              <a:t> </a:t>
            </a:r>
            <a:r>
              <a:rPr lang="en-US" b="1" dirty="0">
                <a:solidFill>
                  <a:srgbClr val="FF0000"/>
                </a:solidFill>
                <a:latin typeface="Times New Roman" pitchFamily="18" charset="0"/>
                <a:cs typeface="Times New Roman" pitchFamily="18" charset="0"/>
              </a:rPr>
              <a:t>(-11)</a:t>
            </a:r>
            <a:r>
              <a:rPr lang="en-US" b="1" dirty="0">
                <a:solidFill>
                  <a:srgbClr val="FF0000"/>
                </a:solidFill>
                <a:latin typeface="Calibri" pitchFamily="34" charset="0"/>
                <a:cs typeface="Times New Roman" pitchFamily="18" charset="0"/>
              </a:rPr>
              <a:t> </a:t>
            </a:r>
            <a:r>
              <a:rPr lang="en-US" b="1" dirty="0">
                <a:solidFill>
                  <a:srgbClr val="FF0000"/>
                </a:solidFill>
                <a:latin typeface="Times New Roman" pitchFamily="18" charset="0"/>
                <a:cs typeface="Times New Roman" pitchFamily="18" charset="0"/>
              </a:rPr>
              <a:t>×</a:t>
            </a:r>
            <a:r>
              <a:rPr lang="en-US" b="1" dirty="0">
                <a:solidFill>
                  <a:srgbClr val="FF0000"/>
                </a:solidFill>
                <a:latin typeface="Calibri" pitchFamily="34" charset="0"/>
                <a:cs typeface="Times New Roman" pitchFamily="18" charset="0"/>
              </a:rPr>
              <a:t> </a:t>
            </a:r>
            <a:r>
              <a:rPr lang="en-US" b="1" dirty="0">
                <a:solidFill>
                  <a:srgbClr val="FF0000"/>
                </a:solidFill>
                <a:latin typeface="Times New Roman" pitchFamily="18" charset="0"/>
                <a:cs typeface="Times New Roman" pitchFamily="18" charset="0"/>
              </a:rPr>
              <a:t>(-5)</a:t>
            </a:r>
            <a:r>
              <a:rPr lang="en-US" b="1" dirty="0">
                <a:solidFill>
                  <a:srgbClr val="FF0000"/>
                </a:solidFill>
                <a:latin typeface="Calibri" pitchFamily="34" charset="0"/>
                <a:cs typeface="Times New Roman" pitchFamily="18" charset="0"/>
              </a:rPr>
              <a:t> </a:t>
            </a:r>
            <a:r>
              <a:rPr lang="en-US" b="1" dirty="0">
                <a:solidFill>
                  <a:srgbClr val="FF0000"/>
                </a:solidFill>
                <a:latin typeface="Times New Roman" pitchFamily="18" charset="0"/>
                <a:cs typeface="Times New Roman" pitchFamily="18" charset="0"/>
              </a:rPr>
              <a:t>=</a:t>
            </a:r>
            <a:r>
              <a:rPr lang="en-US" b="1" dirty="0">
                <a:solidFill>
                  <a:srgbClr val="FF0000"/>
                </a:solidFill>
                <a:latin typeface="Calibri" pitchFamily="34" charset="0"/>
                <a:cs typeface="Times New Roman" pitchFamily="18" charset="0"/>
              </a:rPr>
              <a:t> </a:t>
            </a:r>
            <a:r>
              <a:rPr lang="en-US" b="1" dirty="0">
                <a:solidFill>
                  <a:srgbClr val="FF0000"/>
                </a:solidFill>
                <a:latin typeface="Times New Roman" pitchFamily="18" charset="0"/>
                <a:cs typeface="Times New Roman" pitchFamily="18" charset="0"/>
              </a:rPr>
              <a:t>-1320.</a:t>
            </a:r>
            <a:endParaRPr lang="en-US" b="1" dirty="0">
              <a:solidFill>
                <a:srgbClr val="FF0000"/>
              </a:solidFill>
            </a:endParaRPr>
          </a:p>
          <a:p>
            <a:pPr indent="457200" eaLnBrk="0" hangingPunct="0">
              <a:defRPr/>
            </a:pPr>
            <a:endParaRPr lang="en-US" dirty="0"/>
          </a:p>
        </p:txBody>
      </p:sp>
      <p:pic>
        <p:nvPicPr>
          <p:cNvPr id="4100" name="Picture 7"/>
          <p:cNvPicPr>
            <a:picLocks noChangeAspect="1" noChangeArrowheads="1"/>
          </p:cNvPicPr>
          <p:nvPr/>
        </p:nvPicPr>
        <p:blipFill>
          <a:blip r:embed="rId2"/>
          <a:srcRect/>
          <a:stretch>
            <a:fillRect/>
          </a:stretch>
        </p:blipFill>
        <p:spPr bwMode="auto">
          <a:xfrm>
            <a:off x="7620000" y="1066800"/>
            <a:ext cx="1239838" cy="1235075"/>
          </a:xfrm>
          <a:prstGeom prst="rect">
            <a:avLst/>
          </a:prstGeom>
          <a:noFill/>
          <a:ln w="9525">
            <a:noFill/>
            <a:miter lim="800000"/>
            <a:headEnd/>
            <a:tailEnd/>
          </a:ln>
        </p:spPr>
      </p:pic>
      <p:pic>
        <p:nvPicPr>
          <p:cNvPr id="4101" name="Picture 10"/>
          <p:cNvPicPr>
            <a:picLocks noChangeAspect="1" noChangeArrowheads="1"/>
          </p:cNvPicPr>
          <p:nvPr/>
        </p:nvPicPr>
        <p:blipFill>
          <a:blip r:embed="rId3"/>
          <a:srcRect/>
          <a:stretch>
            <a:fillRect/>
          </a:stretch>
        </p:blipFill>
        <p:spPr bwMode="auto">
          <a:xfrm>
            <a:off x="7918811" y="4114799"/>
            <a:ext cx="1144588" cy="1579563"/>
          </a:xfrm>
          <a:prstGeom prst="rect">
            <a:avLst/>
          </a:prstGeom>
          <a:noFill/>
          <a:ln w="9525">
            <a:noFill/>
            <a:miter lim="800000"/>
            <a:headEnd/>
            <a:tailEnd/>
          </a:ln>
        </p:spPr>
      </p:pic>
      <p:sp>
        <p:nvSpPr>
          <p:cNvPr id="4102" name="Rectangle 4"/>
          <p:cNvSpPr>
            <a:spLocks noChangeArrowheads="1"/>
          </p:cNvSpPr>
          <p:nvPr/>
        </p:nvSpPr>
        <p:spPr bwMode="auto">
          <a:xfrm>
            <a:off x="914400" y="-108355"/>
            <a:ext cx="6553200" cy="4647426"/>
          </a:xfrm>
          <a:prstGeom prst="rect">
            <a:avLst/>
          </a:prstGeom>
          <a:noFill/>
          <a:ln w="9525">
            <a:noFill/>
            <a:miter lim="800000"/>
            <a:headEnd/>
            <a:tailEnd/>
          </a:ln>
        </p:spPr>
        <p:txBody>
          <a:bodyPr wrap="square" anchor="ctr">
            <a:spAutoFit/>
          </a:bodyPr>
          <a:lstStyle/>
          <a:p>
            <a:pPr indent="457200" algn="ctr" eaLnBrk="0" hangingPunct="0"/>
            <a:r>
              <a:rPr lang="en-US" sz="2000" b="1" dirty="0">
                <a:solidFill>
                  <a:srgbClr val="C00000"/>
                </a:solidFill>
                <a:latin typeface="Times New Roman" pitchFamily="18" charset="0"/>
                <a:cs typeface="Times New Roman" pitchFamily="18" charset="0"/>
              </a:rPr>
              <a:t>To multiply any number of integers:</a:t>
            </a:r>
          </a:p>
          <a:p>
            <a:pPr indent="457200" eaLnBrk="0" hangingPunct="0"/>
            <a:endParaRPr lang="en-US" sz="1200" b="1" dirty="0">
              <a:solidFill>
                <a:srgbClr val="C00000"/>
              </a:solidFill>
              <a:latin typeface="Times New Roman" pitchFamily="18" charset="0"/>
            </a:endParaRPr>
          </a:p>
          <a:p>
            <a:pPr indent="457200" eaLnBrk="0" hangingPunct="0"/>
            <a:endParaRPr lang="en-US" sz="1100" dirty="0"/>
          </a:p>
          <a:p>
            <a:pPr indent="457200" eaLnBrk="0" hangingPunct="0"/>
            <a:r>
              <a:rPr lang="en-US" b="1" dirty="0">
                <a:latin typeface="Times New Roman" pitchFamily="18" charset="0"/>
                <a:cs typeface="Times New Roman" pitchFamily="18" charset="0"/>
              </a:rPr>
              <a:t>1</a:t>
            </a:r>
            <a:r>
              <a:rPr lang="en-US" dirty="0">
                <a:latin typeface="Times New Roman" pitchFamily="18" charset="0"/>
                <a:cs typeface="Times New Roman" pitchFamily="18" charset="0"/>
              </a:rPr>
              <a:t>. Count the number of negative numbers in the product. </a:t>
            </a:r>
            <a:endParaRPr lang="en-US" dirty="0"/>
          </a:p>
          <a:p>
            <a:pPr indent="457200" eaLnBrk="0" hangingPunct="0"/>
            <a:r>
              <a:rPr lang="en-US" b="1" dirty="0">
                <a:latin typeface="Times New Roman" pitchFamily="18" charset="0"/>
                <a:cs typeface="Times New Roman" pitchFamily="18" charset="0"/>
              </a:rPr>
              <a:t>2</a:t>
            </a:r>
            <a:r>
              <a:rPr lang="en-US" dirty="0">
                <a:latin typeface="Times New Roman" pitchFamily="18" charset="0"/>
                <a:cs typeface="Times New Roman" pitchFamily="18" charset="0"/>
              </a:rPr>
              <a:t>. Take the product of their absolute values.</a:t>
            </a:r>
            <a:endParaRPr lang="en-US" dirty="0"/>
          </a:p>
          <a:p>
            <a:pPr indent="457200" eaLnBrk="0" hangingPunct="0"/>
            <a:r>
              <a:rPr lang="en-US" b="1" dirty="0">
                <a:latin typeface="Times New Roman" pitchFamily="18" charset="0"/>
                <a:cs typeface="Times New Roman" pitchFamily="18" charset="0"/>
              </a:rPr>
              <a:t>3</a:t>
            </a:r>
            <a:r>
              <a:rPr lang="en-US" dirty="0">
                <a:latin typeface="Times New Roman" pitchFamily="18" charset="0"/>
                <a:cs typeface="Times New Roman" pitchFamily="18" charset="0"/>
              </a:rPr>
              <a:t>. If the number of negative integers counted in step 1 is even, the product is just the product from step 2, if the number of negative integers is odd, the product is the opposite of the product in step 2 (give the product in step 2 a negative sign). If any of the integers in the product is 0, the product is 0.</a:t>
            </a:r>
            <a:endParaRPr lang="en-US" dirty="0"/>
          </a:p>
          <a:p>
            <a:pPr indent="457200" eaLnBrk="0" hangingPunct="0"/>
            <a:r>
              <a:rPr lang="en-US" sz="1200" b="1" dirty="0">
                <a:latin typeface="Times New Roman" pitchFamily="18" charset="0"/>
                <a:cs typeface="Times New Roman" pitchFamily="18" charset="0"/>
              </a:rPr>
              <a:t/>
            </a:r>
            <a:br>
              <a:rPr lang="en-US" sz="1200" b="1" dirty="0">
                <a:latin typeface="Times New Roman" pitchFamily="18" charset="0"/>
                <a:cs typeface="Times New Roman" pitchFamily="18" charset="0"/>
              </a:rPr>
            </a:br>
            <a:r>
              <a:rPr lang="en-US" sz="2400" b="1" dirty="0">
                <a:latin typeface="Times New Roman" pitchFamily="18" charset="0"/>
                <a:cs typeface="Times New Roman" pitchFamily="18" charset="0"/>
              </a:rPr>
              <a:t>Example:</a:t>
            </a:r>
          </a:p>
          <a:p>
            <a:pPr indent="457200" eaLnBrk="0" hangingPunct="0"/>
            <a:endParaRPr lang="en-US" sz="1200" b="1" dirty="0">
              <a:latin typeface="Times New Roman" pitchFamily="18" charset="0"/>
              <a:cs typeface="Times New Roman" pitchFamily="18" charset="0"/>
            </a:endParaRPr>
          </a:p>
          <a:p>
            <a:pPr indent="457200" algn="ctr" eaLnBrk="0" hangingPunct="0"/>
            <a:r>
              <a:rPr lang="en-US" sz="2000" b="1" dirty="0">
                <a:solidFill>
                  <a:srgbClr val="C00000"/>
                </a:solidFill>
                <a:latin typeface="Times New Roman" pitchFamily="18" charset="0"/>
                <a:cs typeface="Times New Roman" pitchFamily="18" charset="0"/>
              </a:rPr>
              <a:t>4</a:t>
            </a:r>
            <a:r>
              <a:rPr lang="en-US" sz="2000" b="1" dirty="0">
                <a:solidFill>
                  <a:srgbClr val="C00000"/>
                </a:solidFill>
                <a:latin typeface="Calibri" pitchFamily="34" charset="0"/>
                <a:cs typeface="Times New Roman" pitchFamily="18" charset="0"/>
              </a:rPr>
              <a:t> </a:t>
            </a:r>
            <a:r>
              <a:rPr lang="en-US" sz="2000" b="1" dirty="0">
                <a:solidFill>
                  <a:srgbClr val="C00000"/>
                </a:solidFill>
                <a:latin typeface="Times New Roman" pitchFamily="18" charset="0"/>
                <a:cs typeface="Times New Roman" pitchFamily="18" charset="0"/>
              </a:rPr>
              <a:t>×</a:t>
            </a:r>
            <a:r>
              <a:rPr lang="en-US" sz="2000" b="1" dirty="0">
                <a:solidFill>
                  <a:srgbClr val="C00000"/>
                </a:solidFill>
                <a:latin typeface="Calibri" pitchFamily="34" charset="0"/>
                <a:cs typeface="Times New Roman" pitchFamily="18" charset="0"/>
              </a:rPr>
              <a:t> </a:t>
            </a:r>
            <a:r>
              <a:rPr lang="en-US" sz="2000" b="1" dirty="0">
                <a:solidFill>
                  <a:srgbClr val="C00000"/>
                </a:solidFill>
                <a:latin typeface="Times New Roman" pitchFamily="18" charset="0"/>
                <a:cs typeface="Times New Roman" pitchFamily="18" charset="0"/>
              </a:rPr>
              <a:t>(-2)</a:t>
            </a:r>
            <a:r>
              <a:rPr lang="en-US" sz="2000" b="1" dirty="0">
                <a:solidFill>
                  <a:srgbClr val="C00000"/>
                </a:solidFill>
                <a:latin typeface="Calibri" pitchFamily="34" charset="0"/>
                <a:cs typeface="Times New Roman" pitchFamily="18" charset="0"/>
              </a:rPr>
              <a:t> </a:t>
            </a:r>
            <a:r>
              <a:rPr lang="en-US" sz="2000" b="1" dirty="0">
                <a:solidFill>
                  <a:srgbClr val="C00000"/>
                </a:solidFill>
                <a:latin typeface="Times New Roman" pitchFamily="18" charset="0"/>
                <a:cs typeface="Times New Roman" pitchFamily="18" charset="0"/>
              </a:rPr>
              <a:t>×</a:t>
            </a:r>
            <a:r>
              <a:rPr lang="en-US" sz="2000" b="1" dirty="0">
                <a:solidFill>
                  <a:srgbClr val="C00000"/>
                </a:solidFill>
                <a:latin typeface="Calibri" pitchFamily="34" charset="0"/>
                <a:cs typeface="Times New Roman" pitchFamily="18" charset="0"/>
              </a:rPr>
              <a:t> </a:t>
            </a:r>
            <a:r>
              <a:rPr lang="en-US" sz="2000" b="1" dirty="0">
                <a:solidFill>
                  <a:srgbClr val="C00000"/>
                </a:solidFill>
                <a:latin typeface="Times New Roman" pitchFamily="18" charset="0"/>
                <a:cs typeface="Times New Roman" pitchFamily="18" charset="0"/>
              </a:rPr>
              <a:t>3</a:t>
            </a:r>
            <a:r>
              <a:rPr lang="en-US" sz="2000" b="1" dirty="0">
                <a:solidFill>
                  <a:srgbClr val="C00000"/>
                </a:solidFill>
                <a:latin typeface="Calibri" pitchFamily="34" charset="0"/>
                <a:cs typeface="Times New Roman" pitchFamily="18" charset="0"/>
              </a:rPr>
              <a:t> </a:t>
            </a:r>
            <a:r>
              <a:rPr lang="en-US" sz="2000" b="1" dirty="0">
                <a:solidFill>
                  <a:srgbClr val="C00000"/>
                </a:solidFill>
                <a:latin typeface="Times New Roman" pitchFamily="18" charset="0"/>
                <a:cs typeface="Times New Roman" pitchFamily="18" charset="0"/>
              </a:rPr>
              <a:t>×</a:t>
            </a:r>
            <a:r>
              <a:rPr lang="en-US" sz="2000" b="1" dirty="0">
                <a:solidFill>
                  <a:srgbClr val="C00000"/>
                </a:solidFill>
                <a:latin typeface="Calibri" pitchFamily="34" charset="0"/>
                <a:cs typeface="Times New Roman" pitchFamily="18" charset="0"/>
              </a:rPr>
              <a:t> </a:t>
            </a:r>
            <a:r>
              <a:rPr lang="en-US" sz="2000" b="1" dirty="0">
                <a:solidFill>
                  <a:srgbClr val="C00000"/>
                </a:solidFill>
                <a:latin typeface="Times New Roman" pitchFamily="18" charset="0"/>
                <a:cs typeface="Times New Roman" pitchFamily="18" charset="0"/>
              </a:rPr>
              <a:t>(-11)</a:t>
            </a:r>
            <a:r>
              <a:rPr lang="en-US" sz="2000" b="1" dirty="0">
                <a:solidFill>
                  <a:srgbClr val="C00000"/>
                </a:solidFill>
                <a:latin typeface="Calibri" pitchFamily="34" charset="0"/>
                <a:cs typeface="Times New Roman" pitchFamily="18" charset="0"/>
              </a:rPr>
              <a:t> </a:t>
            </a:r>
            <a:r>
              <a:rPr lang="en-US" sz="2000" b="1" dirty="0">
                <a:solidFill>
                  <a:srgbClr val="C00000"/>
                </a:solidFill>
                <a:latin typeface="Times New Roman" pitchFamily="18" charset="0"/>
                <a:cs typeface="Times New Roman" pitchFamily="18" charset="0"/>
              </a:rPr>
              <a:t>×</a:t>
            </a:r>
            <a:r>
              <a:rPr lang="en-US" sz="2000" b="1" dirty="0">
                <a:solidFill>
                  <a:srgbClr val="C00000"/>
                </a:solidFill>
                <a:latin typeface="Calibri" pitchFamily="34" charset="0"/>
                <a:cs typeface="Times New Roman" pitchFamily="18" charset="0"/>
              </a:rPr>
              <a:t> </a:t>
            </a:r>
            <a:r>
              <a:rPr lang="en-US" sz="2000" b="1" dirty="0">
                <a:solidFill>
                  <a:srgbClr val="C00000"/>
                </a:solidFill>
                <a:latin typeface="Times New Roman" pitchFamily="18" charset="0"/>
                <a:cs typeface="Times New Roman" pitchFamily="18" charset="0"/>
              </a:rPr>
              <a:t>(-5)</a:t>
            </a:r>
            <a:r>
              <a:rPr lang="en-US" sz="2000" b="1" dirty="0">
                <a:solidFill>
                  <a:srgbClr val="C00000"/>
                </a:solidFill>
                <a:latin typeface="Calibri" pitchFamily="34" charset="0"/>
                <a:cs typeface="Times New Roman" pitchFamily="18" charset="0"/>
              </a:rPr>
              <a:t> </a:t>
            </a:r>
            <a:r>
              <a:rPr lang="en-US" sz="2000" b="1" dirty="0">
                <a:solidFill>
                  <a:srgbClr val="C00000"/>
                </a:solidFill>
                <a:latin typeface="Times New Roman" pitchFamily="18" charset="0"/>
                <a:cs typeface="Times New Roman" pitchFamily="18" charset="0"/>
              </a:rPr>
              <a:t>=</a:t>
            </a:r>
            <a:r>
              <a:rPr lang="en-US" sz="2000" b="1" dirty="0">
                <a:solidFill>
                  <a:srgbClr val="C00000"/>
                </a:solidFill>
                <a:latin typeface="Calibri" pitchFamily="34" charset="0"/>
                <a:cs typeface="Times New Roman" pitchFamily="18" charset="0"/>
              </a:rPr>
              <a:t> </a:t>
            </a:r>
            <a:r>
              <a:rPr lang="en-US" sz="2000" b="1" dirty="0">
                <a:solidFill>
                  <a:srgbClr val="C00000"/>
                </a:solidFill>
                <a:latin typeface="Times New Roman" pitchFamily="18" charset="0"/>
                <a:cs typeface="Times New Roman" pitchFamily="18" charset="0"/>
              </a:rPr>
              <a:t>?</a:t>
            </a:r>
            <a:endParaRPr lang="en-US" sz="2000" dirty="0"/>
          </a:p>
          <a:p>
            <a:pPr indent="457200" eaLnBrk="0" hangingPunct="0"/>
            <a:endParaRPr lang="en-US" dirty="0"/>
          </a:p>
          <a:p>
            <a:pPr indent="457200" eaLnBrk="0" hangingPunct="0"/>
            <a:endParaRPr lang="en-US" sz="1200" b="1" dirty="0">
              <a:latin typeface="Times New Roman" pitchFamily="18" charset="0"/>
              <a:cs typeface="Times New Roman" pitchFamily="18" charset="0"/>
            </a:endParaRPr>
          </a:p>
          <a:p>
            <a:pPr indent="457200" eaLnBrk="0" hangingPunct="0"/>
            <a:endParaRPr lang="en-US" sz="1100" dirty="0"/>
          </a:p>
          <a:p>
            <a:pPr indent="457200" eaLnBrk="0" hangingPunct="0"/>
            <a:endParaRPr lang="en-US" dirty="0"/>
          </a:p>
        </p:txBody>
      </p:sp>
      <p:sp>
        <p:nvSpPr>
          <p:cNvPr id="4103" name="Rectangle 7"/>
          <p:cNvSpPr>
            <a:spLocks noChangeArrowheads="1"/>
          </p:cNvSpPr>
          <p:nvPr/>
        </p:nvSpPr>
        <p:spPr bwMode="auto">
          <a:xfrm>
            <a:off x="0" y="914400"/>
            <a:ext cx="9144000" cy="457200"/>
          </a:xfrm>
          <a:prstGeom prst="rect">
            <a:avLst/>
          </a:prstGeom>
          <a:noFill/>
          <a:ln w="9525">
            <a:noFill/>
            <a:miter lim="800000"/>
            <a:headEnd/>
            <a:tailEnd/>
          </a:ln>
        </p:spPr>
        <p:txBody>
          <a:bodyPr wrap="none" anchor="ctr">
            <a:spAutoFit/>
          </a:bodyPr>
          <a:lstStyle/>
          <a:p>
            <a:pPr eaLnBrk="0" hangingPunct="0"/>
            <a:r>
              <a:rPr lang="en-US"/>
              <a:t/>
            </a:r>
            <a:br>
              <a:rPr lang="en-US"/>
            </a:br>
            <a:endParaRPr lang="en-US"/>
          </a:p>
          <a:p>
            <a:pPr eaLnBrk="0" hangingPunct="0"/>
            <a:endParaRPr lang="en-US"/>
          </a:p>
        </p:txBody>
      </p:sp>
      <p:sp>
        <p:nvSpPr>
          <p:cNvPr id="4104" name="Rectangle 8"/>
          <p:cNvSpPr>
            <a:spLocks noChangeArrowheads="1"/>
          </p:cNvSpPr>
          <p:nvPr/>
        </p:nvSpPr>
        <p:spPr bwMode="auto">
          <a:xfrm>
            <a:off x="457200" y="13716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4105" name="TextBox 13">
            <a:hlinkClick r:id="rId4" action="ppaction://hlinksldjump"/>
          </p:cNvPr>
          <p:cNvSpPr txBox="1">
            <a:spLocks noChangeArrowheads="1"/>
          </p:cNvSpPr>
          <p:nvPr/>
        </p:nvSpPr>
        <p:spPr bwMode="auto">
          <a:xfrm>
            <a:off x="8229600" y="6400800"/>
            <a:ext cx="6096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4106" name="TextBox 13">
            <a:hlinkClick r:id="rId5" action="ppaction://hlinksldjump"/>
          </p:cNvPr>
          <p:cNvSpPr txBox="1">
            <a:spLocks noChangeArrowheads="1"/>
          </p:cNvSpPr>
          <p:nvPr/>
        </p:nvSpPr>
        <p:spPr bwMode="auto">
          <a:xfrm>
            <a:off x="7315200" y="6400800"/>
            <a:ext cx="7620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04938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2"/>
          <a:srcRect/>
          <a:stretch>
            <a:fillRect/>
          </a:stretch>
        </p:blipFill>
        <p:spPr bwMode="auto">
          <a:xfrm rot="4596166" flipV="1">
            <a:off x="904876" y="174625"/>
            <a:ext cx="914400" cy="701675"/>
          </a:xfrm>
          <a:prstGeom prst="rect">
            <a:avLst/>
          </a:prstGeom>
          <a:noFill/>
          <a:ln w="9525">
            <a:noFill/>
            <a:miter lim="800000"/>
            <a:headEnd/>
            <a:tailEnd/>
          </a:ln>
        </p:spPr>
      </p:pic>
      <p:sp>
        <p:nvSpPr>
          <p:cNvPr id="5123" name="AutoShape 6"/>
          <p:cNvSpPr>
            <a:spLocks noChangeArrowheads="1"/>
          </p:cNvSpPr>
          <p:nvPr/>
        </p:nvSpPr>
        <p:spPr bwMode="auto">
          <a:xfrm>
            <a:off x="3400425" y="1371600"/>
            <a:ext cx="4295775" cy="533400"/>
          </a:xfrm>
          <a:prstGeom prst="wedgeEllipseCallout">
            <a:avLst>
              <a:gd name="adj1" fmla="val -73560"/>
              <a:gd name="adj2" fmla="val 8588"/>
            </a:avLst>
          </a:prstGeom>
          <a:solidFill>
            <a:srgbClr val="CCC0D9"/>
          </a:solidFill>
          <a:ln w="9525">
            <a:solidFill>
              <a:srgbClr val="000000"/>
            </a:solidFill>
            <a:miter lim="800000"/>
            <a:headEnd/>
            <a:tailEnd/>
          </a:ln>
        </p:spPr>
        <p:txBody>
          <a:bodyPr/>
          <a:lstStyle/>
          <a:p>
            <a:pPr eaLnBrk="0" hangingPunct="0"/>
            <a:endParaRPr lang="en-US"/>
          </a:p>
        </p:txBody>
      </p:sp>
      <p:sp>
        <p:nvSpPr>
          <p:cNvPr id="5125" name="Text Box 4"/>
          <p:cNvSpPr txBox="1">
            <a:spLocks noChangeArrowheads="1"/>
          </p:cNvSpPr>
          <p:nvPr/>
        </p:nvSpPr>
        <p:spPr bwMode="auto">
          <a:xfrm>
            <a:off x="6721330" y="2133600"/>
            <a:ext cx="2097088" cy="4133850"/>
          </a:xfrm>
          <a:prstGeom prst="rect">
            <a:avLst/>
          </a:prstGeom>
          <a:solidFill>
            <a:srgbClr val="FFFFFF"/>
          </a:solidFill>
          <a:ln w="63500" cmpd="thickThin">
            <a:solidFill>
              <a:srgbClr val="C0504D"/>
            </a:solidFill>
            <a:miter lim="800000"/>
            <a:headEnd/>
            <a:tailEnd/>
          </a:ln>
        </p:spPr>
        <p:txBody>
          <a:bodyPr/>
          <a:lstStyle/>
          <a:p>
            <a:pPr algn="ctr" eaLnBrk="0" hangingPunct="0"/>
            <a:r>
              <a:rPr lang="en-US" sz="1100">
                <a:latin typeface="Times New Roman" pitchFamily="18" charset="0"/>
                <a:cs typeface="Times New Roman" pitchFamily="18" charset="0"/>
              </a:rPr>
              <a:t>SOLUTION</a:t>
            </a:r>
            <a:endParaRPr lang="en-US"/>
          </a:p>
        </p:txBody>
      </p:sp>
      <p:sp>
        <p:nvSpPr>
          <p:cNvPr id="5126"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5127" name="Rectangle 9"/>
          <p:cNvSpPr>
            <a:spLocks noChangeArrowheads="1"/>
          </p:cNvSpPr>
          <p:nvPr/>
        </p:nvSpPr>
        <p:spPr bwMode="auto">
          <a:xfrm>
            <a:off x="1676400" y="221367"/>
            <a:ext cx="7467600" cy="1200329"/>
          </a:xfrm>
          <a:prstGeom prst="rect">
            <a:avLst/>
          </a:prstGeom>
          <a:noFill/>
          <a:ln w="9525">
            <a:noFill/>
            <a:miter lim="800000"/>
            <a:headEnd/>
            <a:tailEnd/>
          </a:ln>
        </p:spPr>
        <p:txBody>
          <a:bodyPr wrap="square" anchor="ctr">
            <a:spAutoFit/>
          </a:bodyPr>
          <a:lstStyle/>
          <a:p>
            <a:pPr algn="ctr" eaLnBrk="0" hangingPunct="0"/>
            <a:r>
              <a:rPr lang="en-US" b="1" dirty="0">
                <a:solidFill>
                  <a:srgbClr val="984806"/>
                </a:solidFill>
                <a:latin typeface="Times New Roman" pitchFamily="18" charset="0"/>
                <a:cs typeface="Times New Roman" pitchFamily="18" charset="0"/>
              </a:rPr>
              <a:t>WORKSHEET NO. </a:t>
            </a:r>
            <a:r>
              <a:rPr lang="en-US" b="1" dirty="0" smtClean="0">
                <a:solidFill>
                  <a:srgbClr val="984806"/>
                </a:solidFill>
                <a:latin typeface="Times New Roman" pitchFamily="18" charset="0"/>
                <a:cs typeface="Times New Roman" pitchFamily="18" charset="0"/>
              </a:rPr>
              <a:t>3</a:t>
            </a:r>
            <a:endParaRPr lang="en-US" b="1" dirty="0">
              <a:solidFill>
                <a:srgbClr val="984806"/>
              </a:solidFill>
              <a:latin typeface="Times New Roman" pitchFamily="18" charset="0"/>
              <a:cs typeface="Times New Roman" pitchFamily="18" charset="0"/>
            </a:endParaRPr>
          </a:p>
          <a:p>
            <a:pPr algn="ctr" eaLnBrk="0" hangingPunct="0"/>
            <a:r>
              <a:rPr lang="en-US" b="1" dirty="0" smtClean="0">
                <a:solidFill>
                  <a:srgbClr val="3366FF"/>
                </a:solidFill>
                <a:latin typeface="Times New Roman" pitchFamily="18" charset="0"/>
                <a:cs typeface="Times New Roman" pitchFamily="18" charset="0"/>
              </a:rPr>
              <a:t>NAME</a:t>
            </a:r>
            <a:r>
              <a:rPr lang="en-US" b="1" dirty="0">
                <a:solidFill>
                  <a:srgbClr val="3366FF"/>
                </a:solidFill>
                <a:latin typeface="Times New Roman" pitchFamily="18" charset="0"/>
                <a:cs typeface="Times New Roman" pitchFamily="18" charset="0"/>
              </a:rPr>
              <a:t>: </a:t>
            </a:r>
            <a:r>
              <a:rPr lang="en-US" b="1" dirty="0" smtClean="0">
                <a:solidFill>
                  <a:srgbClr val="3366FF"/>
                </a:solidFill>
                <a:latin typeface="Times New Roman" pitchFamily="18" charset="0"/>
                <a:cs typeface="Times New Roman" pitchFamily="18" charset="0"/>
              </a:rPr>
              <a:t>________________________</a:t>
            </a:r>
            <a:r>
              <a:rPr lang="en-US" b="1" dirty="0">
                <a:solidFill>
                  <a:srgbClr val="3366FF"/>
                </a:solidFill>
                <a:latin typeface="Times New Roman" pitchFamily="18" charset="0"/>
                <a:cs typeface="Times New Roman" pitchFamily="18" charset="0"/>
              </a:rPr>
              <a:t>	DATE: _____________</a:t>
            </a:r>
          </a:p>
          <a:p>
            <a:pPr algn="ctr" eaLnBrk="0" hangingPunct="0"/>
            <a:r>
              <a:rPr lang="en-US" dirty="0">
                <a:latin typeface="Times New Roman" pitchFamily="18" charset="0"/>
                <a:cs typeface="Times New Roman" pitchFamily="18" charset="0"/>
              </a:rPr>
              <a:t> </a:t>
            </a:r>
            <a:endParaRPr lang="en-US" dirty="0"/>
          </a:p>
          <a:p>
            <a:pPr algn="ctr" eaLnBrk="0" hangingPunct="0"/>
            <a:r>
              <a:rPr lang="en-US" b="1" dirty="0">
                <a:solidFill>
                  <a:srgbClr val="3366FF"/>
                </a:solidFill>
                <a:latin typeface="Times New Roman" pitchFamily="18" charset="0"/>
                <a:cs typeface="Times New Roman" pitchFamily="18" charset="0"/>
              </a:rPr>
              <a:t>YEAR </a:t>
            </a:r>
            <a:r>
              <a:rPr lang="en-US" b="1" dirty="0" smtClean="0">
                <a:solidFill>
                  <a:srgbClr val="3366FF"/>
                </a:solidFill>
                <a:latin typeface="Times New Roman" pitchFamily="18" charset="0"/>
                <a:cs typeface="Times New Roman" pitchFamily="18" charset="0"/>
              </a:rPr>
              <a:t>: </a:t>
            </a:r>
            <a:r>
              <a:rPr lang="en-US" b="1" dirty="0">
                <a:solidFill>
                  <a:srgbClr val="3366FF"/>
                </a:solidFill>
                <a:latin typeface="Times New Roman" pitchFamily="18" charset="0"/>
                <a:cs typeface="Times New Roman" pitchFamily="18" charset="0"/>
              </a:rPr>
              <a:t>________________________	</a:t>
            </a:r>
            <a:endParaRPr lang="en-US" dirty="0"/>
          </a:p>
        </p:txBody>
      </p:sp>
      <p:sp>
        <p:nvSpPr>
          <p:cNvPr id="5128" name="Rectangle 11"/>
          <p:cNvSpPr>
            <a:spLocks noChangeArrowheads="1"/>
          </p:cNvSpPr>
          <p:nvPr/>
        </p:nvSpPr>
        <p:spPr bwMode="auto">
          <a:xfrm>
            <a:off x="4648200" y="1447800"/>
            <a:ext cx="1905000" cy="1108075"/>
          </a:xfrm>
          <a:prstGeom prst="rect">
            <a:avLst/>
          </a:prstGeom>
          <a:noFill/>
          <a:ln w="9525">
            <a:noFill/>
            <a:miter lim="800000"/>
            <a:headEnd/>
            <a:tailEnd/>
          </a:ln>
        </p:spPr>
        <p:txBody>
          <a:bodyPr anchor="ctr">
            <a:spAutoFit/>
          </a:bodyPr>
          <a:lstStyle/>
          <a:p>
            <a:pPr eaLnBrk="0" hangingPunct="0"/>
            <a:r>
              <a:rPr lang="en-US" sz="1200" b="1">
                <a:latin typeface="Times New Roman" pitchFamily="18" charset="0"/>
                <a:cs typeface="Times New Roman" pitchFamily="18" charset="0"/>
              </a:rPr>
              <a:t> Solve the following			</a:t>
            </a:r>
            <a:endParaRPr lang="en-US" sz="1100"/>
          </a:p>
          <a:p>
            <a:pPr eaLnBrk="0" hangingPunct="0"/>
            <a:endParaRPr lang="en-US"/>
          </a:p>
        </p:txBody>
      </p:sp>
      <p:sp>
        <p:nvSpPr>
          <p:cNvPr id="3086" name="Rectangle 14"/>
          <p:cNvSpPr>
            <a:spLocks noChangeArrowheads="1"/>
          </p:cNvSpPr>
          <p:nvPr/>
        </p:nvSpPr>
        <p:spPr bwMode="auto">
          <a:xfrm>
            <a:off x="1387475" y="2169102"/>
            <a:ext cx="5013325" cy="4848225"/>
          </a:xfrm>
          <a:prstGeom prst="rect">
            <a:avLst/>
          </a:prstGeom>
          <a:noFill/>
          <a:ln w="9525">
            <a:noFill/>
            <a:miter lim="800000"/>
            <a:headEnd/>
            <a:tailEnd/>
          </a:ln>
          <a:effectLst/>
        </p:spPr>
        <p:txBody>
          <a:bodyPr wrap="square" anchor="ctr">
            <a:spAutoFit/>
          </a:bodyPr>
          <a:lstStyle/>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-54x7=___________________________</a:t>
            </a:r>
            <a:endParaRPr lang="en-US" sz="11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768x(-753)= ______________________</a:t>
            </a:r>
            <a:endParaRPr lang="en-US" sz="11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-432x(-67)= _______________________</a:t>
            </a:r>
            <a:endParaRPr lang="en-US" sz="11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754x(-67)= _______________________</a:t>
            </a:r>
            <a:endParaRPr lang="en-US" sz="11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123x(-664)= ______________________</a:t>
            </a:r>
            <a:endParaRPr lang="en-US" sz="11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6788x(-7)= _______________________</a:t>
            </a:r>
            <a:endParaRPr lang="en-US" sz="11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12x(43)(-8)= ______________________</a:t>
            </a:r>
            <a:endParaRPr lang="en-US" sz="11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54x(-65)(5)= ______________________</a:t>
            </a:r>
            <a:endParaRPr lang="en-US" sz="11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56x8(-78)= _______________________</a:t>
            </a:r>
            <a:endParaRPr lang="en-US" sz="11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45x(-65)(45)= _____________________</a:t>
            </a:r>
            <a:endParaRPr lang="en-US" sz="11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dirty="0">
                <a:latin typeface="Times New Roman" pitchFamily="18" charset="0"/>
                <a:ea typeface="Times New Roman" pitchFamily="18" charset="0"/>
                <a:cs typeface="Arial" pitchFamily="34" charset="0"/>
              </a:rPr>
              <a:t>56x(-97)(45)= _____________________</a:t>
            </a:r>
            <a:endParaRPr lang="en-US" sz="1100" dirty="0">
              <a:latin typeface="Times New Roman" pitchFamily="18" charset="0"/>
              <a:ea typeface="Times New Roman" pitchFamily="18" charset="0"/>
              <a:cs typeface="Arial" pitchFamily="34" charset="0"/>
            </a:endParaRPr>
          </a:p>
          <a:p>
            <a:pPr marL="228600" indent="-228600" eaLnBrk="0" hangingPunct="0">
              <a:lnSpc>
                <a:spcPct val="150000"/>
              </a:lnSpc>
              <a:buFont typeface="+mj-lt"/>
              <a:buAutoNum type="arabicPeriod"/>
              <a:defRPr/>
            </a:pPr>
            <a:r>
              <a:rPr lang="en-US" sz="1100" dirty="0">
                <a:latin typeface="Times New Roman" pitchFamily="18" charset="0"/>
                <a:ea typeface="Times New Roman" pitchFamily="18" charset="0"/>
                <a:cs typeface="Arial" pitchFamily="34" charset="0"/>
              </a:rPr>
              <a:t>-2344x-65=_______________________</a:t>
            </a:r>
            <a:endParaRPr lang="en-US" sz="1050" dirty="0">
              <a:latin typeface="Arial" pitchFamily="34" charset="0"/>
              <a:cs typeface="Arial" pitchFamily="34" charset="0"/>
            </a:endParaRPr>
          </a:p>
          <a:p>
            <a:pPr marL="228600" indent="-228600" eaLnBrk="0" hangingPunct="0">
              <a:lnSpc>
                <a:spcPct val="150000"/>
              </a:lnSpc>
              <a:buFont typeface="+mj-lt"/>
              <a:buAutoNum type="arabicPeriod"/>
              <a:defRPr/>
            </a:pPr>
            <a:r>
              <a:rPr lang="en-US" sz="1100" dirty="0">
                <a:latin typeface="Times New Roman" pitchFamily="18" charset="0"/>
                <a:ea typeface="Times New Roman" pitchFamily="18" charset="0"/>
                <a:cs typeface="Arial" pitchFamily="34" charset="0"/>
              </a:rPr>
              <a:t>5423x(-7)= _______________________</a:t>
            </a:r>
            <a:endParaRPr lang="en-US" sz="1050" dirty="0">
              <a:latin typeface="Arial" pitchFamily="34" charset="0"/>
              <a:cs typeface="Arial" pitchFamily="34" charset="0"/>
            </a:endParaRPr>
          </a:p>
          <a:p>
            <a:pPr marL="228600" indent="-228600" eaLnBrk="0" hangingPunct="0">
              <a:lnSpc>
                <a:spcPct val="150000"/>
              </a:lnSpc>
              <a:buFont typeface="+mj-lt"/>
              <a:buAutoNum type="arabicPeriod"/>
              <a:defRPr/>
            </a:pPr>
            <a:r>
              <a:rPr lang="en-US" sz="1100" dirty="0">
                <a:latin typeface="Times New Roman" pitchFamily="18" charset="0"/>
                <a:ea typeface="Times New Roman" pitchFamily="18" charset="0"/>
                <a:cs typeface="Arial" pitchFamily="34" charset="0"/>
              </a:rPr>
              <a:t>56x(-67)= ________________________</a:t>
            </a:r>
            <a:endParaRPr lang="en-US" sz="1050" dirty="0">
              <a:latin typeface="Arial" pitchFamily="34" charset="0"/>
              <a:cs typeface="Arial" pitchFamily="34" charset="0"/>
            </a:endParaRPr>
          </a:p>
          <a:p>
            <a:pPr marL="228600" indent="-228600" eaLnBrk="0" hangingPunct="0">
              <a:lnSpc>
                <a:spcPct val="150000"/>
              </a:lnSpc>
              <a:buFont typeface="+mj-lt"/>
              <a:buAutoNum type="arabicPeriod"/>
              <a:defRPr/>
            </a:pPr>
            <a:r>
              <a:rPr lang="en-US" sz="1100" dirty="0">
                <a:latin typeface="Times New Roman" pitchFamily="18" charset="0"/>
                <a:ea typeface="Times New Roman" pitchFamily="18" charset="0"/>
                <a:cs typeface="Arial" pitchFamily="34" charset="0"/>
              </a:rPr>
              <a:t>-576x(-67)= _______________________</a:t>
            </a:r>
            <a:endParaRPr lang="en-US" sz="1050" dirty="0">
              <a:latin typeface="Arial" pitchFamily="34" charset="0"/>
              <a:cs typeface="Arial" pitchFamily="34" charset="0"/>
            </a:endParaRPr>
          </a:p>
          <a:p>
            <a:pPr eaLnBrk="0" hangingPunct="0">
              <a:defRPr/>
            </a:pPr>
            <a:endParaRPr lang="en-US" sz="1600" dirty="0">
              <a:latin typeface="Arial" pitchFamily="34" charset="0"/>
              <a:cs typeface="Arial" pitchFamily="34" charset="0"/>
            </a:endParaRPr>
          </a:p>
          <a:p>
            <a:pPr eaLnBrk="0" hangingPunct="0">
              <a:buFontTx/>
              <a:buChar char="•"/>
              <a:defRPr/>
            </a:pPr>
            <a:endParaRPr lang="en-US" sz="1100" dirty="0">
              <a:latin typeface="Arial" pitchFamily="34" charset="0"/>
              <a:cs typeface="Arial" pitchFamily="34" charset="0"/>
            </a:endParaRPr>
          </a:p>
          <a:p>
            <a:pPr eaLnBrk="0" hangingPunct="0">
              <a:defRPr/>
            </a:pPr>
            <a:endParaRPr lang="en-US" dirty="0">
              <a:latin typeface="Arial" pitchFamily="34" charset="0"/>
              <a:cs typeface="Arial" pitchFamily="34" charset="0"/>
            </a:endParaRPr>
          </a:p>
        </p:txBody>
      </p:sp>
      <p:pic>
        <p:nvPicPr>
          <p:cNvPr id="5130" name="Picture 568" descr="BD14769_"/>
          <p:cNvPicPr>
            <a:picLocks noChangeAspect="1" noChangeArrowheads="1"/>
          </p:cNvPicPr>
          <p:nvPr/>
        </p:nvPicPr>
        <p:blipFill>
          <a:blip r:embed="rId3"/>
          <a:srcRect/>
          <a:stretch>
            <a:fillRect/>
          </a:stretch>
        </p:blipFill>
        <p:spPr bwMode="auto">
          <a:xfrm>
            <a:off x="1295400" y="304800"/>
            <a:ext cx="92075" cy="6400800"/>
          </a:xfrm>
          <a:prstGeom prst="rect">
            <a:avLst/>
          </a:prstGeom>
          <a:noFill/>
          <a:ln w="9525">
            <a:noFill/>
            <a:miter lim="800000"/>
            <a:headEnd/>
            <a:tailEnd/>
          </a:ln>
        </p:spPr>
      </p:pic>
      <p:sp>
        <p:nvSpPr>
          <p:cNvPr id="5131" name="TextBox 13">
            <a:hlinkClick r:id="rId4" action="ppaction://hlinkpres?slideindex=1&amp;slidetitle="/>
          </p:cNvPr>
          <p:cNvSpPr txBox="1">
            <a:spLocks noChangeArrowheads="1"/>
          </p:cNvSpPr>
          <p:nvPr/>
        </p:nvSpPr>
        <p:spPr bwMode="auto">
          <a:xfrm>
            <a:off x="8229600" y="6400800"/>
            <a:ext cx="6096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5132" name="TextBox 13">
            <a:hlinkClick r:id="rId5" action="ppaction://hlinksldjump"/>
          </p:cNvPr>
          <p:cNvSpPr txBox="1">
            <a:spLocks noChangeArrowheads="1"/>
          </p:cNvSpPr>
          <p:nvPr/>
        </p:nvSpPr>
        <p:spPr bwMode="auto">
          <a:xfrm>
            <a:off x="7543800" y="6397625"/>
            <a:ext cx="6096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76984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10"/>
          <p:cNvSpPr>
            <a:spLocks noChangeArrowheads="1"/>
          </p:cNvSpPr>
          <p:nvPr/>
        </p:nvSpPr>
        <p:spPr bwMode="auto">
          <a:xfrm>
            <a:off x="1812925" y="727075"/>
            <a:ext cx="5730875" cy="2509838"/>
          </a:xfrm>
          <a:prstGeom prst="horizontalScroll">
            <a:avLst>
              <a:gd name="adj" fmla="val 12500"/>
            </a:avLst>
          </a:prstGeom>
          <a:solidFill>
            <a:srgbClr val="D6E3BC"/>
          </a:solidFill>
          <a:ln w="9525">
            <a:solidFill>
              <a:srgbClr val="000000"/>
            </a:solidFill>
            <a:round/>
            <a:headEnd/>
            <a:tailEnd/>
          </a:ln>
        </p:spPr>
        <p:txBody>
          <a:bodyPr/>
          <a:lstStyle/>
          <a:p>
            <a:endParaRPr lang="en-US"/>
          </a:p>
        </p:txBody>
      </p:sp>
      <p:sp>
        <p:nvSpPr>
          <p:cNvPr id="1029" name="AutoShape 9"/>
          <p:cNvSpPr>
            <a:spLocks noChangeArrowheads="1"/>
          </p:cNvSpPr>
          <p:nvPr/>
        </p:nvSpPr>
        <p:spPr bwMode="auto">
          <a:xfrm>
            <a:off x="2090016" y="3733800"/>
            <a:ext cx="6672984" cy="2209800"/>
          </a:xfrm>
          <a:prstGeom prst="wedgeRoundRectCallout">
            <a:avLst>
              <a:gd name="adj1" fmla="val -62148"/>
              <a:gd name="adj2" fmla="val 35787"/>
              <a:gd name="adj3" fmla="val 16667"/>
            </a:avLst>
          </a:prstGeom>
          <a:solidFill>
            <a:srgbClr val="FFFFFF"/>
          </a:solidFill>
          <a:ln w="63500" cmpd="thickThin">
            <a:solidFill>
              <a:srgbClr val="4F81BD"/>
            </a:solidFill>
            <a:miter lim="800000"/>
            <a:headEnd/>
            <a:tailEnd/>
          </a:ln>
        </p:spPr>
        <p:txBody>
          <a:bodyPr/>
          <a:lstStyle/>
          <a:p>
            <a:pPr indent="457200" eaLnBrk="0" hangingPunct="0"/>
            <a:r>
              <a:rPr lang="en-US" dirty="0">
                <a:latin typeface="Times New Roman" pitchFamily="18" charset="0"/>
                <a:cs typeface="Times New Roman" pitchFamily="18" charset="0"/>
              </a:rPr>
              <a:t>To divide a pair of integers if both integers have the same sign, divide the absolute value of the first integer by the absolute value of the second integer</a:t>
            </a:r>
            <a:r>
              <a:rPr lang="en-US" dirty="0" smtClean="0">
                <a:latin typeface="Times New Roman" pitchFamily="18" charset="0"/>
                <a:cs typeface="Times New Roman" pitchFamily="18" charset="0"/>
              </a:rPr>
              <a:t>.</a:t>
            </a:r>
          </a:p>
          <a:p>
            <a:pPr indent="457200" eaLnBrk="0" hangingPunct="0"/>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To divide a pair of integers if both integers have different signs, divide the absolute value of the first integer by the absolute value of the second integer, and give this result a negative sign. </a:t>
            </a:r>
            <a:endParaRPr lang="en-US" dirty="0"/>
          </a:p>
          <a:p>
            <a:pPr indent="457200" eaLnBrk="0" hangingPunct="0"/>
            <a:endParaRPr lang="en-US" dirty="0"/>
          </a:p>
        </p:txBody>
      </p:sp>
      <p:graphicFrame>
        <p:nvGraphicFramePr>
          <p:cNvPr id="1026" name="Object 7"/>
          <p:cNvGraphicFramePr>
            <a:graphicFrameLocks/>
          </p:cNvGraphicFramePr>
          <p:nvPr>
            <p:extLst>
              <p:ext uri="{D42A27DB-BD31-4B8C-83A1-F6EECF244321}">
                <p14:modId xmlns:p14="http://schemas.microsoft.com/office/powerpoint/2010/main" val="2771881526"/>
              </p:ext>
            </p:extLst>
          </p:nvPr>
        </p:nvGraphicFramePr>
        <p:xfrm>
          <a:off x="609311" y="5334000"/>
          <a:ext cx="1135063" cy="1371600"/>
        </p:xfrm>
        <a:graphic>
          <a:graphicData uri="http://schemas.openxmlformats.org/presentationml/2006/ole">
            <mc:AlternateContent xmlns:mc="http://schemas.openxmlformats.org/markup-compatibility/2006">
              <mc:Choice xmlns:v="urn:schemas-microsoft-com:vml" Requires="v">
                <p:oleObj spid="_x0000_s1032" name="Picture" r:id="rId3" imgW="1142857" imgH="1379493" progId="StaticMetafile">
                  <p:embed/>
                </p:oleObj>
              </mc:Choice>
              <mc:Fallback>
                <p:oleObj name="Picture" r:id="rId3" imgW="1142857" imgH="1379493" progId="StaticMetafile">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311" y="5334000"/>
                        <a:ext cx="1135063" cy="1371600"/>
                      </a:xfrm>
                      <a:prstGeom prst="rect">
                        <a:avLst/>
                      </a:prstGeom>
                      <a:solidFill>
                        <a:srgbClr val="FFFFFF"/>
                      </a:solidFill>
                    </p:spPr>
                  </p:pic>
                </p:oleObj>
              </mc:Fallback>
            </mc:AlternateContent>
          </a:graphicData>
        </a:graphic>
      </p:graphicFrame>
      <p:sp>
        <p:nvSpPr>
          <p:cNvPr id="1032" name="Rectangle 12"/>
          <p:cNvSpPr>
            <a:spLocks noChangeArrowheads="1"/>
          </p:cNvSpPr>
          <p:nvPr/>
        </p:nvSpPr>
        <p:spPr bwMode="auto">
          <a:xfrm>
            <a:off x="2667000" y="401380"/>
            <a:ext cx="6477000" cy="2646878"/>
          </a:xfrm>
          <a:prstGeom prst="rect">
            <a:avLst/>
          </a:prstGeom>
          <a:noFill/>
          <a:ln w="9525">
            <a:noFill/>
            <a:miter lim="800000"/>
            <a:headEnd/>
            <a:tailEnd/>
          </a:ln>
        </p:spPr>
        <p:txBody>
          <a:bodyPr anchor="ctr">
            <a:spAutoFit/>
          </a:bodyPr>
          <a:lstStyle/>
          <a:p>
            <a:pPr eaLnBrk="0" hangingPunct="0"/>
            <a:r>
              <a:rPr lang="en-US" sz="1600" b="1" dirty="0">
                <a:latin typeface="Times New Roman" pitchFamily="18" charset="0"/>
                <a:cs typeface="Times New Roman" pitchFamily="18" charset="0"/>
              </a:rPr>
              <a:t>                    DIVISION OF INTEGERS</a:t>
            </a:r>
            <a:endParaRPr lang="en-US" sz="1100" dirty="0"/>
          </a:p>
          <a:p>
            <a:pPr eaLnBrk="0" hangingPunct="0"/>
            <a:endParaRPr lang="en-US" sz="1200" b="1" dirty="0">
              <a:latin typeface="Times New Roman" pitchFamily="18" charset="0"/>
              <a:cs typeface="Times New Roman" pitchFamily="18" charset="0"/>
            </a:endParaRPr>
          </a:p>
          <a:p>
            <a:pPr eaLnBrk="0" hangingPunct="0"/>
            <a:endParaRPr lang="en-US" sz="1200" b="1" dirty="0">
              <a:latin typeface="Times New Roman" pitchFamily="18" charset="0"/>
              <a:cs typeface="Times New Roman" pitchFamily="18" charset="0"/>
            </a:endParaRPr>
          </a:p>
          <a:p>
            <a:pPr eaLnBrk="0" hangingPunct="0"/>
            <a:r>
              <a:rPr lang="en-US" b="1" dirty="0">
                <a:latin typeface="Times New Roman" pitchFamily="18" charset="0"/>
                <a:cs typeface="Times New Roman" pitchFamily="18" charset="0"/>
              </a:rPr>
              <a:t>Objectives</a:t>
            </a:r>
          </a:p>
          <a:p>
            <a:pPr eaLnBrk="0" hangingPunct="0"/>
            <a:endParaRPr lang="en-US" dirty="0"/>
          </a:p>
          <a:p>
            <a:pPr eaLnBrk="0" hangingPunct="0"/>
            <a:r>
              <a:rPr lang="en-US" dirty="0">
                <a:latin typeface="Times New Roman" pitchFamily="18" charset="0"/>
                <a:cs typeface="Times New Roman" pitchFamily="18" charset="0"/>
              </a:rPr>
              <a:t> After this lesson, the students are expected to:</a:t>
            </a:r>
            <a:endParaRPr lang="en-US" dirty="0"/>
          </a:p>
          <a:p>
            <a:pPr lvl="1" eaLnBrk="0" hangingPunct="0">
              <a:buFont typeface="Wingdings" pitchFamily="2" charset="2"/>
              <a:buChar char="Ø"/>
            </a:pPr>
            <a:r>
              <a:rPr lang="en-US" dirty="0">
                <a:latin typeface="Times New Roman" pitchFamily="18" charset="0"/>
                <a:cs typeface="Times New Roman" pitchFamily="18" charset="0"/>
              </a:rPr>
              <a:t>discuss how to divide integers;</a:t>
            </a:r>
            <a:endParaRPr lang="en-US" dirty="0"/>
          </a:p>
          <a:p>
            <a:pPr lvl="1" eaLnBrk="0" hangingPunct="0">
              <a:buFont typeface="Wingdings" pitchFamily="2" charset="2"/>
              <a:buChar char="Ø"/>
            </a:pPr>
            <a:r>
              <a:rPr lang="en-US" dirty="0">
                <a:latin typeface="Times New Roman" pitchFamily="18" charset="0"/>
                <a:cs typeface="Times New Roman" pitchFamily="18" charset="0"/>
              </a:rPr>
              <a:t>master the rules in dividing integers;</a:t>
            </a:r>
            <a:endParaRPr lang="en-US" dirty="0"/>
          </a:p>
          <a:p>
            <a:pPr lvl="1" eaLnBrk="0" hangingPunct="0">
              <a:buFont typeface="Wingdings" pitchFamily="2" charset="2"/>
              <a:buChar char="Ø"/>
            </a:pPr>
            <a:r>
              <a:rPr lang="en-US" dirty="0">
                <a:latin typeface="Times New Roman" pitchFamily="18" charset="0"/>
                <a:cs typeface="Times New Roman" pitchFamily="18" charset="0"/>
              </a:rPr>
              <a:t>analyze the given expression.</a:t>
            </a:r>
            <a:endParaRPr lang="en-US" dirty="0"/>
          </a:p>
          <a:p>
            <a:pPr eaLnBrk="0" hangingPunct="0"/>
            <a:endParaRPr lang="en-US" dirty="0"/>
          </a:p>
        </p:txBody>
      </p:sp>
      <p:sp>
        <p:nvSpPr>
          <p:cNvPr id="1033" name="Rectangle 14"/>
          <p:cNvSpPr>
            <a:spLocks noChangeArrowheads="1"/>
          </p:cNvSpPr>
          <p:nvPr/>
        </p:nvSpPr>
        <p:spPr bwMode="auto">
          <a:xfrm>
            <a:off x="0" y="914400"/>
            <a:ext cx="9144000" cy="457200"/>
          </a:xfrm>
          <a:prstGeom prst="rect">
            <a:avLst/>
          </a:prstGeom>
          <a:noFill/>
          <a:ln w="9525">
            <a:noFill/>
            <a:miter lim="800000"/>
            <a:headEnd/>
            <a:tailEnd/>
          </a:ln>
        </p:spPr>
        <p:txBody>
          <a:bodyPr wrap="none" anchor="ctr">
            <a:spAutoFit/>
          </a:bodyPr>
          <a:lstStyle/>
          <a:p>
            <a:pPr indent="457200" eaLnBrk="0" hangingPunct="0">
              <a:tabLst>
                <a:tab pos="5272088" algn="l"/>
              </a:tabLst>
            </a:pPr>
            <a:r>
              <a:rPr lang="en-US"/>
              <a:t/>
            </a:r>
            <a:br>
              <a:rPr lang="en-US"/>
            </a:br>
            <a:endParaRPr lang="en-US"/>
          </a:p>
          <a:p>
            <a:pPr indent="457200" eaLnBrk="0" hangingPunct="0">
              <a:tabLst>
                <a:tab pos="5272088" algn="l"/>
              </a:tabLst>
            </a:pPr>
            <a:r>
              <a:rPr lang="en-US" sz="1200" b="1">
                <a:latin typeface="Times New Roman" pitchFamily="18" charset="0"/>
                <a:cs typeface="Times New Roman" pitchFamily="18" charset="0"/>
              </a:rPr>
              <a:t>	</a:t>
            </a:r>
            <a:endParaRPr lang="en-US" sz="1100"/>
          </a:p>
          <a:p>
            <a:pPr indent="457200" eaLnBrk="0" hangingPunct="0">
              <a:tabLst>
                <a:tab pos="5272088" algn="l"/>
              </a:tabLst>
            </a:pPr>
            <a:endParaRPr lang="en-US"/>
          </a:p>
        </p:txBody>
      </p:sp>
      <p:sp>
        <p:nvSpPr>
          <p:cNvPr id="1034" name="Rectangle 15"/>
          <p:cNvSpPr>
            <a:spLocks noChangeArrowheads="1"/>
          </p:cNvSpPr>
          <p:nvPr/>
        </p:nvSpPr>
        <p:spPr bwMode="auto">
          <a:xfrm>
            <a:off x="0" y="1371600"/>
            <a:ext cx="9144000" cy="0"/>
          </a:xfrm>
          <a:prstGeom prst="rect">
            <a:avLst/>
          </a:prstGeom>
          <a:noFill/>
          <a:ln w="9525">
            <a:noFill/>
            <a:miter lim="800000"/>
            <a:headEnd/>
            <a:tailEnd/>
          </a:ln>
        </p:spPr>
        <p:txBody>
          <a:bodyPr wrap="none" anchor="ctr">
            <a:spAutoFit/>
          </a:bodyPr>
          <a:lstStyle/>
          <a:p>
            <a:pPr indent="457200" eaLnBrk="0" hangingPunct="0"/>
            <a:endParaRPr lang="en-US"/>
          </a:p>
        </p:txBody>
      </p:sp>
      <p:sp>
        <p:nvSpPr>
          <p:cNvPr id="1035" name="Rectangle 16"/>
          <p:cNvSpPr>
            <a:spLocks noChangeArrowheads="1"/>
          </p:cNvSpPr>
          <p:nvPr/>
        </p:nvSpPr>
        <p:spPr bwMode="auto">
          <a:xfrm>
            <a:off x="0" y="1371600"/>
            <a:ext cx="9144000" cy="0"/>
          </a:xfrm>
          <a:prstGeom prst="rect">
            <a:avLst/>
          </a:prstGeom>
          <a:noFill/>
          <a:ln w="9525">
            <a:noFill/>
            <a:miter lim="800000"/>
            <a:headEnd/>
            <a:tailEnd/>
          </a:ln>
        </p:spPr>
        <p:txBody>
          <a:bodyPr wrap="none" anchor="ctr">
            <a:spAutoFit/>
          </a:bodyPr>
          <a:lstStyle/>
          <a:p>
            <a:pPr indent="457200" eaLnBrk="0" hangingPunct="0"/>
            <a:endParaRPr lang="en-US"/>
          </a:p>
        </p:txBody>
      </p:sp>
      <p:sp>
        <p:nvSpPr>
          <p:cNvPr id="1036" name="Rectangle 17"/>
          <p:cNvSpPr>
            <a:spLocks noChangeArrowheads="1"/>
          </p:cNvSpPr>
          <p:nvPr/>
        </p:nvSpPr>
        <p:spPr bwMode="auto">
          <a:xfrm>
            <a:off x="0" y="1371600"/>
            <a:ext cx="9144000" cy="0"/>
          </a:xfrm>
          <a:prstGeom prst="rect">
            <a:avLst/>
          </a:prstGeom>
          <a:noFill/>
          <a:ln w="9525">
            <a:noFill/>
            <a:miter lim="800000"/>
            <a:headEnd/>
            <a:tailEnd/>
          </a:ln>
        </p:spPr>
        <p:txBody>
          <a:bodyPr wrap="none" anchor="ctr">
            <a:spAutoFit/>
          </a:bodyPr>
          <a:lstStyle/>
          <a:p>
            <a:pPr indent="457200" eaLnBrk="0" hangingPunct="0"/>
            <a:endParaRPr lang="en-US"/>
          </a:p>
        </p:txBody>
      </p:sp>
      <p:sp>
        <p:nvSpPr>
          <p:cNvPr id="16" name="TextBox 13">
            <a:hlinkClick r:id="rId5" action="ppaction://hlinksldjump"/>
          </p:cNvPr>
          <p:cNvSpPr txBox="1">
            <a:spLocks noChangeArrowheads="1"/>
          </p:cNvSpPr>
          <p:nvPr/>
        </p:nvSpPr>
        <p:spPr bwMode="auto">
          <a:xfrm>
            <a:off x="8305800" y="6169025"/>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Next</a:t>
            </a:r>
            <a:endParaRPr lang="en-US" b="1" dirty="0">
              <a:solidFill>
                <a:schemeClr val="tx1"/>
              </a:solidFill>
              <a:latin typeface="Times New Roman" pitchFamily="18" charset="0"/>
              <a:cs typeface="Times New Roman" pitchFamily="18" charset="0"/>
            </a:endParaRPr>
          </a:p>
        </p:txBody>
      </p:sp>
      <p:sp>
        <p:nvSpPr>
          <p:cNvPr id="20" name="TextBox 13">
            <a:hlinkClick r:id="rId6" action="ppaction://hlinkpres?slideindex=1&amp;slidetitle="/>
          </p:cNvPr>
          <p:cNvSpPr txBox="1">
            <a:spLocks noChangeArrowheads="1"/>
          </p:cNvSpPr>
          <p:nvPr/>
        </p:nvSpPr>
        <p:spPr bwMode="auto">
          <a:xfrm>
            <a:off x="6248400" y="6169223"/>
            <a:ext cx="990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Contents</a:t>
            </a:r>
            <a:endParaRPr lang="en-US" b="1" dirty="0">
              <a:solidFill>
                <a:schemeClr val="tx1"/>
              </a:solidFill>
              <a:latin typeface="Times New Roman" pitchFamily="18" charset="0"/>
              <a:cs typeface="Times New Roman" pitchFamily="18" charset="0"/>
            </a:endParaRPr>
          </a:p>
        </p:txBody>
      </p:sp>
      <p:sp>
        <p:nvSpPr>
          <p:cNvPr id="21" name="TextBox 13">
            <a:hlinkClick r:id="rId7" action="ppaction://hlinkpres?slideindex=1&amp;slidetitle="/>
          </p:cNvPr>
          <p:cNvSpPr txBox="1">
            <a:spLocks noChangeArrowheads="1"/>
          </p:cNvSpPr>
          <p:nvPr/>
        </p:nvSpPr>
        <p:spPr bwMode="auto">
          <a:xfrm>
            <a:off x="7391400" y="6164460"/>
            <a:ext cx="6858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95493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3">
            <a:hlinkClick r:id="rId2" action="ppaction://hlinksldjump"/>
          </p:cNvPr>
          <p:cNvSpPr txBox="1">
            <a:spLocks noChangeArrowheads="1"/>
          </p:cNvSpPr>
          <p:nvPr/>
        </p:nvSpPr>
        <p:spPr bwMode="auto">
          <a:xfrm>
            <a:off x="8382000" y="6400800"/>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3075" name="TextBox 13">
            <a:hlinkClick r:id="rId3" action="ppaction://hlinksldjump"/>
          </p:cNvPr>
          <p:cNvSpPr txBox="1">
            <a:spLocks noChangeArrowheads="1"/>
          </p:cNvSpPr>
          <p:nvPr/>
        </p:nvSpPr>
        <p:spPr bwMode="auto">
          <a:xfrm>
            <a:off x="7696200" y="6400800"/>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sp>
        <p:nvSpPr>
          <p:cNvPr id="3080" name="Text Box 7"/>
          <p:cNvSpPr txBox="1">
            <a:spLocks noChangeArrowheads="1"/>
          </p:cNvSpPr>
          <p:nvPr/>
        </p:nvSpPr>
        <p:spPr bwMode="auto">
          <a:xfrm>
            <a:off x="1524000" y="685800"/>
            <a:ext cx="7467600" cy="925513"/>
          </a:xfrm>
          <a:prstGeom prst="rect">
            <a:avLst/>
          </a:prstGeom>
          <a:solidFill>
            <a:srgbClr val="FFFFFF"/>
          </a:solidFill>
          <a:ln w="63500" cmpd="thickThin">
            <a:solidFill>
              <a:srgbClr val="8064A2"/>
            </a:solidFill>
            <a:miter lim="800000"/>
            <a:headEnd/>
            <a:tailEnd/>
          </a:ln>
        </p:spPr>
        <p:txBody>
          <a:bodyPr/>
          <a:lstStyle/>
          <a:p>
            <a:pPr indent="457200" eaLnBrk="0" hangingPunct="0"/>
            <a:r>
              <a:rPr lang="en-US" sz="1600" dirty="0">
                <a:latin typeface="Times New Roman" pitchFamily="18" charset="0"/>
                <a:cs typeface="Times New Roman" pitchFamily="18" charset="0"/>
              </a:rPr>
              <a:t>In the division below, both numbers are positive, so we just divide as usual.</a:t>
            </a:r>
            <a:br>
              <a:rPr lang="en-US" sz="1600" dirty="0">
                <a:latin typeface="Times New Roman" pitchFamily="18" charset="0"/>
                <a:cs typeface="Times New Roman" pitchFamily="18" charset="0"/>
              </a:rPr>
            </a:br>
            <a:r>
              <a:rPr lang="en-US" sz="1600" b="1"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indent="457200" algn="ctr" eaLnBrk="0" hangingPunct="0"/>
            <a:r>
              <a:rPr lang="en-US" sz="1600" b="1" dirty="0" smtClean="0">
                <a:latin typeface="Times New Roman" pitchFamily="18" charset="0"/>
                <a:cs typeface="Times New Roman" pitchFamily="18" charset="0"/>
              </a:rPr>
              <a:t>4</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2</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2.</a:t>
            </a:r>
            <a:endParaRPr lang="en-US" sz="1600" dirty="0"/>
          </a:p>
          <a:p>
            <a:pPr indent="457200" eaLnBrk="0" hangingPunct="0"/>
            <a:endParaRPr lang="en-US" dirty="0"/>
          </a:p>
        </p:txBody>
      </p:sp>
      <p:sp>
        <p:nvSpPr>
          <p:cNvPr id="3081" name="Text Box 6"/>
          <p:cNvSpPr txBox="1">
            <a:spLocks noChangeArrowheads="1"/>
          </p:cNvSpPr>
          <p:nvPr/>
        </p:nvSpPr>
        <p:spPr bwMode="auto">
          <a:xfrm>
            <a:off x="1524000" y="1862138"/>
            <a:ext cx="7467600" cy="1033462"/>
          </a:xfrm>
          <a:prstGeom prst="rect">
            <a:avLst/>
          </a:prstGeom>
          <a:solidFill>
            <a:srgbClr val="FFFFFF"/>
          </a:solidFill>
          <a:ln w="63500" cmpd="thickThin">
            <a:solidFill>
              <a:srgbClr val="8064A2"/>
            </a:solidFill>
            <a:miter lim="800000"/>
            <a:headEnd/>
            <a:tailEnd/>
          </a:ln>
        </p:spPr>
        <p:txBody>
          <a:bodyPr/>
          <a:lstStyle/>
          <a:p>
            <a:pPr indent="457200" algn="ctr" eaLnBrk="0" hangingPunct="0"/>
            <a:r>
              <a:rPr lang="en-US" dirty="0">
                <a:latin typeface="Times New Roman" pitchFamily="18" charset="0"/>
                <a:cs typeface="Times New Roman" pitchFamily="18" charset="0"/>
              </a:rPr>
              <a:t>In the division below, both numbers are negative, so we divide the absolute value of the first by the absolute value of the second. </a:t>
            </a:r>
            <a:r>
              <a:rPr lang="en-US" sz="1200" dirty="0">
                <a:latin typeface="Times New Roman" pitchFamily="18" charset="0"/>
                <a:cs typeface="Times New Roman" pitchFamily="18" charset="0"/>
              </a:rPr>
              <a:t/>
            </a:r>
            <a:br>
              <a:rPr lang="en-US" sz="1200" dirty="0">
                <a:latin typeface="Times New Roman" pitchFamily="18" charset="0"/>
                <a:cs typeface="Times New Roman" pitchFamily="18" charset="0"/>
              </a:rPr>
            </a:br>
            <a:r>
              <a:rPr lang="en-US" sz="1700" b="1" dirty="0">
                <a:latin typeface="Times New Roman" pitchFamily="18" charset="0"/>
                <a:cs typeface="Times New Roman" pitchFamily="18" charset="0"/>
              </a:rPr>
              <a:t>(-24)</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(-3)</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|-24|</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|-3|</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24</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3</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a:t>
            </a:r>
            <a:r>
              <a:rPr lang="en-US" sz="1700" b="1" dirty="0">
                <a:latin typeface="Calibri" pitchFamily="34" charset="0"/>
                <a:cs typeface="Times New Roman" pitchFamily="18" charset="0"/>
              </a:rPr>
              <a:t> </a:t>
            </a:r>
            <a:r>
              <a:rPr lang="en-US" sz="1700" b="1" dirty="0">
                <a:latin typeface="Times New Roman" pitchFamily="18" charset="0"/>
                <a:cs typeface="Times New Roman" pitchFamily="18" charset="0"/>
              </a:rPr>
              <a:t>8.</a:t>
            </a:r>
            <a:endParaRPr lang="en-US" sz="1100" dirty="0"/>
          </a:p>
          <a:p>
            <a:pPr indent="457200" eaLnBrk="0" hangingPunct="0"/>
            <a:endParaRPr lang="en-US" dirty="0"/>
          </a:p>
        </p:txBody>
      </p:sp>
      <p:sp>
        <p:nvSpPr>
          <p:cNvPr id="3082" name="Text Box 5"/>
          <p:cNvSpPr txBox="1">
            <a:spLocks noChangeArrowheads="1"/>
          </p:cNvSpPr>
          <p:nvPr/>
        </p:nvSpPr>
        <p:spPr bwMode="auto">
          <a:xfrm>
            <a:off x="1524000" y="3135313"/>
            <a:ext cx="7467600" cy="1208087"/>
          </a:xfrm>
          <a:prstGeom prst="rect">
            <a:avLst/>
          </a:prstGeom>
          <a:solidFill>
            <a:srgbClr val="FFFFFF"/>
          </a:solidFill>
          <a:ln w="63500" cmpd="thickThin">
            <a:solidFill>
              <a:srgbClr val="8064A2"/>
            </a:solidFill>
            <a:miter lim="800000"/>
            <a:headEnd/>
            <a:tailEnd/>
          </a:ln>
        </p:spPr>
        <p:txBody>
          <a:bodyPr/>
          <a:lstStyle/>
          <a:p>
            <a:pPr indent="457200" algn="just" eaLnBrk="0" hangingPunct="0"/>
            <a:r>
              <a:rPr lang="en-US" sz="1600" dirty="0">
                <a:latin typeface="Times New Roman" pitchFamily="18" charset="0"/>
                <a:cs typeface="Times New Roman" pitchFamily="18" charset="0"/>
              </a:rPr>
              <a:t>In the division</a:t>
            </a:r>
            <a:r>
              <a:rPr lang="en-US" sz="1600" b="1" dirty="0">
                <a:latin typeface="Times New Roman" pitchFamily="18" charset="0"/>
                <a:cs typeface="Times New Roman" pitchFamily="18" charset="0"/>
              </a:rPr>
              <a:t> (-100)</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25</a:t>
            </a:r>
            <a:r>
              <a:rPr lang="en-US" sz="1600" dirty="0">
                <a:latin typeface="Times New Roman" pitchFamily="18" charset="0"/>
                <a:cs typeface="Times New Roman" pitchFamily="18" charset="0"/>
              </a:rPr>
              <a:t>, both number have different signs, so we divide the absolute value of the first number by the absolute value of the second, which is   </a:t>
            </a:r>
            <a:r>
              <a:rPr lang="en-US" sz="1600" b="1" dirty="0">
                <a:latin typeface="Times New Roman" pitchFamily="18" charset="0"/>
                <a:cs typeface="Times New Roman" pitchFamily="18" charset="0"/>
              </a:rPr>
              <a:t>|-100|</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|25|</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100</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25</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4</a:t>
            </a:r>
            <a:r>
              <a:rPr lang="en-US" sz="1600" dirty="0">
                <a:latin typeface="Times New Roman" pitchFamily="18" charset="0"/>
                <a:cs typeface="Times New Roman" pitchFamily="18" charset="0"/>
              </a:rPr>
              <a:t>, and give this result a negative sign: </a:t>
            </a:r>
            <a:r>
              <a:rPr lang="en-US" sz="1600" b="1" dirty="0">
                <a:latin typeface="Times New Roman" pitchFamily="18" charset="0"/>
                <a:cs typeface="Times New Roman" pitchFamily="18" charset="0"/>
              </a:rPr>
              <a:t>-4, so (-100)</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25</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a:t>
            </a:r>
            <a:r>
              <a:rPr lang="en-US" sz="1600" b="1" dirty="0">
                <a:latin typeface="Calibri" pitchFamily="34" charset="0"/>
                <a:cs typeface="Times New Roman" pitchFamily="18" charset="0"/>
              </a:rPr>
              <a:t> </a:t>
            </a:r>
            <a:r>
              <a:rPr lang="en-US" sz="1600" b="1" dirty="0">
                <a:latin typeface="Times New Roman" pitchFamily="18" charset="0"/>
                <a:cs typeface="Times New Roman" pitchFamily="18" charset="0"/>
              </a:rPr>
              <a:t>-4. </a:t>
            </a:r>
            <a:endParaRPr lang="en-US" sz="1600" dirty="0"/>
          </a:p>
          <a:p>
            <a:pPr indent="457200" eaLnBrk="0" hangingPunct="0"/>
            <a:endParaRPr lang="en-US" dirty="0"/>
          </a:p>
        </p:txBody>
      </p:sp>
      <p:sp>
        <p:nvSpPr>
          <p:cNvPr id="3083" name="Text Box 4"/>
          <p:cNvSpPr txBox="1">
            <a:spLocks noChangeArrowheads="1"/>
          </p:cNvSpPr>
          <p:nvPr/>
        </p:nvSpPr>
        <p:spPr bwMode="auto">
          <a:xfrm>
            <a:off x="1524000" y="4886325"/>
            <a:ext cx="7467600" cy="1514475"/>
          </a:xfrm>
          <a:prstGeom prst="rect">
            <a:avLst/>
          </a:prstGeom>
          <a:solidFill>
            <a:srgbClr val="FFFFFF"/>
          </a:solidFill>
          <a:ln w="63500" cmpd="thickThin">
            <a:solidFill>
              <a:srgbClr val="8064A2"/>
            </a:solidFill>
            <a:miter lim="800000"/>
            <a:headEnd/>
            <a:tailEnd/>
          </a:ln>
        </p:spPr>
        <p:txBody>
          <a:bodyPr/>
          <a:lstStyle/>
          <a:p>
            <a:pPr indent="457200" algn="just" eaLnBrk="0" hangingPunct="0"/>
            <a:r>
              <a:rPr lang="en-US" dirty="0">
                <a:latin typeface="Times New Roman" pitchFamily="18" charset="0"/>
                <a:cs typeface="Times New Roman" pitchFamily="18" charset="0"/>
              </a:rPr>
              <a:t>In the division </a:t>
            </a:r>
            <a:r>
              <a:rPr lang="en-US" b="1" dirty="0">
                <a:latin typeface="Times New Roman" pitchFamily="18" charset="0"/>
                <a:cs typeface="Times New Roman" pitchFamily="18" charset="0"/>
              </a:rPr>
              <a:t>98</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(-7),</a:t>
            </a:r>
            <a:r>
              <a:rPr lang="en-US" dirty="0">
                <a:latin typeface="Times New Roman" pitchFamily="18" charset="0"/>
                <a:cs typeface="Times New Roman" pitchFamily="18" charset="0"/>
              </a:rPr>
              <a:t> both number have different signs, so we divide the absolute value of the first number by the absolute value of the second, which is </a:t>
            </a:r>
            <a:r>
              <a:rPr lang="en-US" b="1" dirty="0">
                <a:latin typeface="Times New Roman" pitchFamily="18" charset="0"/>
                <a:cs typeface="Times New Roman" pitchFamily="18" charset="0"/>
              </a:rPr>
              <a:t>|98|</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|-7|</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98</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7</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14</a:t>
            </a:r>
            <a:r>
              <a:rPr lang="en-US" dirty="0">
                <a:latin typeface="Times New Roman" pitchFamily="18" charset="0"/>
                <a:cs typeface="Times New Roman" pitchFamily="18" charset="0"/>
              </a:rPr>
              <a:t>, and give this result a negative sign: </a:t>
            </a:r>
            <a:r>
              <a:rPr lang="en-US" b="1" dirty="0">
                <a:latin typeface="Times New Roman" pitchFamily="18" charset="0"/>
                <a:cs typeface="Times New Roman" pitchFamily="18" charset="0"/>
              </a:rPr>
              <a:t>-14, </a:t>
            </a:r>
            <a:r>
              <a:rPr lang="en-US" dirty="0">
                <a:latin typeface="Times New Roman" pitchFamily="18" charset="0"/>
                <a:cs typeface="Times New Roman" pitchFamily="18" charset="0"/>
              </a:rPr>
              <a:t>so</a:t>
            </a:r>
            <a:r>
              <a:rPr lang="en-US" b="1" dirty="0">
                <a:latin typeface="Times New Roman" pitchFamily="18" charset="0"/>
                <a:cs typeface="Times New Roman" pitchFamily="18" charset="0"/>
              </a:rPr>
              <a:t> 98</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(-7)</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a:t>
            </a:r>
            <a:r>
              <a:rPr lang="en-US" b="1" dirty="0">
                <a:latin typeface="Calibri" pitchFamily="34" charset="0"/>
                <a:cs typeface="Times New Roman" pitchFamily="18" charset="0"/>
              </a:rPr>
              <a:t> </a:t>
            </a:r>
            <a:r>
              <a:rPr lang="en-US" b="1" dirty="0">
                <a:latin typeface="Times New Roman" pitchFamily="18" charset="0"/>
                <a:cs typeface="Times New Roman" pitchFamily="18" charset="0"/>
              </a:rPr>
              <a:t>-14.</a:t>
            </a:r>
            <a:r>
              <a:rPr lang="en-US" dirty="0">
                <a:latin typeface="Times New Roman" pitchFamily="18" charset="0"/>
                <a:cs typeface="Times New Roman" pitchFamily="18" charset="0"/>
              </a:rPr>
              <a:t> </a:t>
            </a:r>
            <a:endParaRPr lang="en-US" dirty="0"/>
          </a:p>
          <a:p>
            <a:pPr indent="457200" eaLnBrk="0" hangingPunct="0"/>
            <a:endParaRPr lang="en-US" dirty="0"/>
          </a:p>
        </p:txBody>
      </p:sp>
      <p:sp>
        <p:nvSpPr>
          <p:cNvPr id="3084" name="Rectangle 8"/>
          <p:cNvSpPr>
            <a:spLocks noChangeArrowheads="1"/>
          </p:cNvSpPr>
          <p:nvPr/>
        </p:nvSpPr>
        <p:spPr bwMode="auto">
          <a:xfrm>
            <a:off x="2057400" y="87868"/>
            <a:ext cx="4800600" cy="738664"/>
          </a:xfrm>
          <a:prstGeom prst="rect">
            <a:avLst/>
          </a:prstGeom>
          <a:noFill/>
          <a:ln w="9525">
            <a:noFill/>
            <a:miter lim="800000"/>
            <a:headEnd/>
            <a:tailEnd/>
          </a:ln>
        </p:spPr>
        <p:txBody>
          <a:bodyPr wrap="square" anchor="ctr">
            <a:spAutoFit/>
          </a:bodyPr>
          <a:lstStyle/>
          <a:p>
            <a:pPr indent="457200" eaLnBrk="0" hangingPunct="0"/>
            <a:r>
              <a:rPr lang="en-US" sz="2400" b="1" dirty="0">
                <a:solidFill>
                  <a:srgbClr val="7030A0"/>
                </a:solidFill>
                <a:latin typeface="Times New Roman" pitchFamily="18" charset="0"/>
                <a:cs typeface="Times New Roman" pitchFamily="18" charset="0"/>
              </a:rPr>
              <a:t>  LOOK AT THE EXAMPLES</a:t>
            </a:r>
            <a:r>
              <a:rPr lang="en-US" sz="1200" b="1" dirty="0">
                <a:solidFill>
                  <a:srgbClr val="7030A0"/>
                </a:solidFill>
                <a:latin typeface="Times New Roman" pitchFamily="18" charset="0"/>
                <a:cs typeface="Times New Roman" pitchFamily="18" charset="0"/>
              </a:rPr>
              <a:t>:</a:t>
            </a:r>
            <a:endParaRPr lang="en-US" sz="1100" dirty="0"/>
          </a:p>
          <a:p>
            <a:pPr indent="457200" eaLnBrk="0" hangingPunct="0"/>
            <a:endParaRPr lang="en-US" dirty="0"/>
          </a:p>
        </p:txBody>
      </p:sp>
      <p:sp>
        <p:nvSpPr>
          <p:cNvPr id="3085" name="Rectangle 10"/>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indent="457200" eaLnBrk="0" hangingPunct="0"/>
            <a:r>
              <a:rPr lang="en-US"/>
              <a:t/>
            </a:r>
            <a:br>
              <a:rPr lang="en-US"/>
            </a:br>
            <a:endParaRPr lang="en-US"/>
          </a:p>
          <a:p>
            <a:pPr indent="457200" eaLnBrk="0" hangingPunct="0"/>
            <a:r>
              <a:rPr lang="en-US" sz="1200">
                <a:latin typeface="Times New Roman" pitchFamily="18" charset="0"/>
                <a:cs typeface="Times New Roman" pitchFamily="18" charset="0"/>
              </a:rPr>
              <a:t>	</a:t>
            </a:r>
            <a:endParaRPr lang="en-US"/>
          </a:p>
        </p:txBody>
      </p:sp>
      <p:sp>
        <p:nvSpPr>
          <p:cNvPr id="3086" name="Rectangle 12"/>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indent="457200" eaLnBrk="0" hangingPunct="0">
              <a:tabLst>
                <a:tab pos="3086100" algn="ctr"/>
                <a:tab pos="5715000" algn="r"/>
              </a:tabLst>
            </a:pPr>
            <a:r>
              <a:rPr lang="en-US" sz="1200">
                <a:latin typeface="Times New Roman" pitchFamily="18" charset="0"/>
                <a:cs typeface="Times New Roman" pitchFamily="18" charset="0"/>
              </a:rPr>
              <a:t>	</a:t>
            </a:r>
            <a:endParaRPr lang="en-US" sz="1100"/>
          </a:p>
          <a:p>
            <a:pPr indent="457200" eaLnBrk="0" hangingPunct="0">
              <a:tabLst>
                <a:tab pos="3086100" algn="ctr"/>
                <a:tab pos="5715000" algn="r"/>
              </a:tabLst>
            </a:pPr>
            <a:endParaRPr lang="en-US"/>
          </a:p>
        </p:txBody>
      </p:sp>
      <p:sp>
        <p:nvSpPr>
          <p:cNvPr id="3087" name="Rectangle 14"/>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eaLnBrk="0" hangingPunct="0">
              <a:tabLst>
                <a:tab pos="2857500" algn="ctr"/>
                <a:tab pos="5260975" algn="l"/>
                <a:tab pos="5715000" algn="r"/>
              </a:tabLst>
            </a:pPr>
            <a:r>
              <a:rPr lang="en-US"/>
              <a:t/>
            </a:r>
            <a:br>
              <a:rPr lang="en-US"/>
            </a:br>
            <a:endParaRPr lang="en-US"/>
          </a:p>
          <a:p>
            <a:pPr eaLnBrk="0" hangingPunct="0">
              <a:tabLst>
                <a:tab pos="2857500" algn="ctr"/>
                <a:tab pos="5260975" algn="l"/>
                <a:tab pos="5715000" algn="r"/>
              </a:tabLst>
            </a:pPr>
            <a:r>
              <a:rPr lang="en-US" sz="1600" b="1">
                <a:solidFill>
                  <a:srgbClr val="C00000"/>
                </a:solidFill>
                <a:latin typeface="Times New Roman" pitchFamily="18" charset="0"/>
                <a:cs typeface="Times New Roman" pitchFamily="18" charset="0"/>
              </a:rPr>
              <a:t>		</a:t>
            </a:r>
            <a:endParaRPr lang="en-US" sz="1100"/>
          </a:p>
          <a:p>
            <a:pPr eaLnBrk="0" hangingPunct="0">
              <a:tabLst>
                <a:tab pos="2857500" algn="ctr"/>
                <a:tab pos="5260975" algn="l"/>
                <a:tab pos="5715000" algn="r"/>
              </a:tabLst>
            </a:pPr>
            <a:endParaRPr lang="en-US"/>
          </a:p>
        </p:txBody>
      </p:sp>
      <p:pic>
        <p:nvPicPr>
          <p:cNvPr id="3088" name="Picture 12"/>
          <p:cNvPicPr>
            <a:picLocks noChangeAspect="1" noChangeArrowheads="1"/>
          </p:cNvPicPr>
          <p:nvPr/>
        </p:nvPicPr>
        <p:blipFill>
          <a:blip r:embed="rId4"/>
          <a:srcRect/>
          <a:stretch>
            <a:fillRect/>
          </a:stretch>
        </p:blipFill>
        <p:spPr bwMode="auto">
          <a:xfrm>
            <a:off x="0" y="457200"/>
            <a:ext cx="1295400" cy="1143000"/>
          </a:xfrm>
          <a:prstGeom prst="rect">
            <a:avLst/>
          </a:prstGeom>
          <a:noFill/>
          <a:ln w="9525">
            <a:noFill/>
            <a:miter lim="800000"/>
            <a:headEnd/>
            <a:tailEnd/>
          </a:ln>
        </p:spPr>
      </p:pic>
    </p:spTree>
    <p:extLst>
      <p:ext uri="{BB962C8B-B14F-4D97-AF65-F5344CB8AC3E}">
        <p14:creationId xmlns:p14="http://schemas.microsoft.com/office/powerpoint/2010/main" val="1605974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3">
            <a:hlinkClick r:id="rId2" action="ppaction://hlinkpres?slideindex=1&amp;slidetitle="/>
          </p:cNvPr>
          <p:cNvSpPr txBox="1">
            <a:spLocks noChangeArrowheads="1"/>
          </p:cNvSpPr>
          <p:nvPr/>
        </p:nvSpPr>
        <p:spPr bwMode="auto">
          <a:xfrm>
            <a:off x="8305800" y="6400801"/>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Next</a:t>
            </a:r>
            <a:endParaRPr lang="en-US" b="1" dirty="0">
              <a:solidFill>
                <a:schemeClr val="tx1"/>
              </a:solidFill>
              <a:latin typeface="Times New Roman" pitchFamily="18" charset="0"/>
              <a:cs typeface="Times New Roman" pitchFamily="18" charset="0"/>
            </a:endParaRPr>
          </a:p>
        </p:txBody>
      </p:sp>
      <p:sp>
        <p:nvSpPr>
          <p:cNvPr id="4099" name="TextBox 13">
            <a:hlinkClick r:id="rId3" action="ppaction://hlinksldjump"/>
          </p:cNvPr>
          <p:cNvSpPr txBox="1">
            <a:spLocks noChangeArrowheads="1"/>
          </p:cNvSpPr>
          <p:nvPr/>
        </p:nvSpPr>
        <p:spPr bwMode="auto">
          <a:xfrm>
            <a:off x="7467600" y="6400800"/>
            <a:ext cx="6096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pic>
        <p:nvPicPr>
          <p:cNvPr id="4105" name="Picture 1"/>
          <p:cNvPicPr>
            <a:picLocks noChangeAspect="1" noChangeArrowheads="1"/>
          </p:cNvPicPr>
          <p:nvPr/>
        </p:nvPicPr>
        <p:blipFill>
          <a:blip r:embed="rId4"/>
          <a:srcRect/>
          <a:stretch>
            <a:fillRect/>
          </a:stretch>
        </p:blipFill>
        <p:spPr bwMode="auto">
          <a:xfrm rot="4596166" flipV="1">
            <a:off x="894557" y="188119"/>
            <a:ext cx="941387" cy="701675"/>
          </a:xfrm>
          <a:prstGeom prst="rect">
            <a:avLst/>
          </a:prstGeom>
          <a:noFill/>
          <a:ln w="9525">
            <a:noFill/>
            <a:miter lim="800000"/>
            <a:headEnd/>
            <a:tailEnd/>
          </a:ln>
        </p:spPr>
      </p:pic>
      <p:sp>
        <p:nvSpPr>
          <p:cNvPr id="4106" name="Text Box 7"/>
          <p:cNvSpPr txBox="1">
            <a:spLocks noChangeArrowheads="1"/>
          </p:cNvSpPr>
          <p:nvPr/>
        </p:nvSpPr>
        <p:spPr bwMode="auto">
          <a:xfrm>
            <a:off x="6260306" y="2438400"/>
            <a:ext cx="2414588" cy="3886200"/>
          </a:xfrm>
          <a:prstGeom prst="rect">
            <a:avLst/>
          </a:prstGeom>
          <a:solidFill>
            <a:srgbClr val="FFFFFF"/>
          </a:solidFill>
          <a:ln w="63500" cmpd="thickThin">
            <a:solidFill>
              <a:srgbClr val="4BACC6"/>
            </a:solidFill>
            <a:miter lim="800000"/>
            <a:headEnd/>
            <a:tailEnd/>
          </a:ln>
        </p:spPr>
        <p:txBody>
          <a:bodyPr/>
          <a:lstStyle/>
          <a:p>
            <a:pPr algn="ctr" eaLnBrk="0" hangingPunct="0"/>
            <a:r>
              <a:rPr lang="en-US" sz="1200">
                <a:latin typeface="Times New Roman" pitchFamily="18" charset="0"/>
                <a:cs typeface="Times New Roman" pitchFamily="18" charset="0"/>
              </a:rPr>
              <a:t>SOLUTION</a:t>
            </a:r>
            <a:endParaRPr lang="en-US"/>
          </a:p>
        </p:txBody>
      </p:sp>
      <p:sp>
        <p:nvSpPr>
          <p:cNvPr id="4107" name="Rectangle 9"/>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108" name="Rectangle 10"/>
          <p:cNvSpPr>
            <a:spLocks noChangeArrowheads="1"/>
          </p:cNvSpPr>
          <p:nvPr/>
        </p:nvSpPr>
        <p:spPr bwMode="auto">
          <a:xfrm>
            <a:off x="1650639" y="76468"/>
            <a:ext cx="7010400" cy="1323439"/>
          </a:xfrm>
          <a:prstGeom prst="rect">
            <a:avLst/>
          </a:prstGeom>
          <a:noFill/>
          <a:ln w="9525">
            <a:noFill/>
            <a:miter lim="800000"/>
            <a:headEnd/>
            <a:tailEnd/>
          </a:ln>
        </p:spPr>
        <p:txBody>
          <a:bodyPr anchor="ctr">
            <a:spAutoFit/>
          </a:bodyPr>
          <a:lstStyle/>
          <a:p>
            <a:pPr algn="ctr" eaLnBrk="0" hangingPunct="0"/>
            <a:r>
              <a:rPr lang="en-US" sz="1600" b="1" dirty="0">
                <a:solidFill>
                  <a:srgbClr val="984806"/>
                </a:solidFill>
                <a:latin typeface="Times New Roman" pitchFamily="18" charset="0"/>
                <a:cs typeface="Times New Roman" pitchFamily="18" charset="0"/>
              </a:rPr>
              <a:t>WORKSHEET NO.  </a:t>
            </a:r>
            <a:r>
              <a:rPr lang="en-US" sz="1600" b="1" dirty="0" smtClean="0">
                <a:solidFill>
                  <a:srgbClr val="984806"/>
                </a:solidFill>
                <a:latin typeface="Times New Roman" pitchFamily="18" charset="0"/>
                <a:cs typeface="Times New Roman" pitchFamily="18" charset="0"/>
              </a:rPr>
              <a:t>4</a:t>
            </a:r>
            <a:endParaRPr lang="en-US" sz="1600" b="1" dirty="0">
              <a:solidFill>
                <a:srgbClr val="984806"/>
              </a:solidFill>
              <a:latin typeface="Times New Roman" pitchFamily="18" charset="0"/>
              <a:cs typeface="Times New Roman" pitchFamily="18" charset="0"/>
            </a:endParaRPr>
          </a:p>
          <a:p>
            <a:pPr algn="ctr" eaLnBrk="0" hangingPunct="0"/>
            <a:endParaRPr lang="en-US" sz="1600" dirty="0"/>
          </a:p>
          <a:p>
            <a:pPr algn="ctr" eaLnBrk="0" hangingPunct="0"/>
            <a:r>
              <a:rPr lang="en-US" sz="1600" b="1" dirty="0">
                <a:solidFill>
                  <a:srgbClr val="3366FF"/>
                </a:solidFill>
                <a:latin typeface="Times New Roman" pitchFamily="18" charset="0"/>
                <a:cs typeface="Times New Roman" pitchFamily="18" charset="0"/>
              </a:rPr>
              <a:t>NAME: ___________________________________	DATE: _____________</a:t>
            </a:r>
            <a:r>
              <a:rPr lang="en-US" sz="1600" dirty="0">
                <a:latin typeface="Times New Roman" pitchFamily="18" charset="0"/>
                <a:cs typeface="Times New Roman" pitchFamily="18" charset="0"/>
              </a:rPr>
              <a:t> </a:t>
            </a:r>
          </a:p>
          <a:p>
            <a:pPr algn="ctr" eaLnBrk="0" hangingPunct="0"/>
            <a:endParaRPr lang="en-US" sz="1600" dirty="0"/>
          </a:p>
          <a:p>
            <a:pPr algn="ctr" eaLnBrk="0" hangingPunct="0"/>
            <a:r>
              <a:rPr lang="en-US" sz="1600" b="1" dirty="0">
                <a:solidFill>
                  <a:srgbClr val="3366FF"/>
                </a:solidFill>
                <a:latin typeface="Times New Roman" pitchFamily="18" charset="0"/>
                <a:cs typeface="Times New Roman" pitchFamily="18" charset="0"/>
              </a:rPr>
              <a:t>YEAR </a:t>
            </a:r>
            <a:r>
              <a:rPr lang="en-US" sz="1600" b="1" dirty="0" smtClean="0">
                <a:solidFill>
                  <a:srgbClr val="3366FF"/>
                </a:solidFill>
                <a:latin typeface="Times New Roman" pitchFamily="18" charset="0"/>
                <a:cs typeface="Times New Roman" pitchFamily="18" charset="0"/>
              </a:rPr>
              <a:t>: </a:t>
            </a:r>
            <a:r>
              <a:rPr lang="en-US" sz="1600" b="1" dirty="0">
                <a:solidFill>
                  <a:srgbClr val="3366FF"/>
                </a:solidFill>
                <a:latin typeface="Times New Roman" pitchFamily="18" charset="0"/>
                <a:cs typeface="Times New Roman" pitchFamily="18" charset="0"/>
              </a:rPr>
              <a:t>________________________	</a:t>
            </a:r>
            <a:endParaRPr lang="en-US" sz="1600" dirty="0"/>
          </a:p>
        </p:txBody>
      </p:sp>
      <p:sp>
        <p:nvSpPr>
          <p:cNvPr id="4109" name="Rectangle 12"/>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en-US"/>
          </a:p>
        </p:txBody>
      </p:sp>
      <p:sp>
        <p:nvSpPr>
          <p:cNvPr id="4110" name="Rectangle 13"/>
          <p:cNvSpPr>
            <a:spLocks noChangeArrowheads="1"/>
          </p:cNvSpPr>
          <p:nvPr/>
        </p:nvSpPr>
        <p:spPr bwMode="auto">
          <a:xfrm>
            <a:off x="3962400" y="1477983"/>
            <a:ext cx="2819400" cy="553998"/>
          </a:xfrm>
          <a:prstGeom prst="rect">
            <a:avLst/>
          </a:prstGeom>
          <a:noFill/>
          <a:ln w="9525">
            <a:noFill/>
            <a:miter lim="800000"/>
            <a:headEnd/>
            <a:tailEnd/>
          </a:ln>
        </p:spPr>
        <p:txBody>
          <a:bodyPr tIns="0" bIns="0" anchor="ctr">
            <a:spAutoFit/>
          </a:bodyPr>
          <a:lstStyle/>
          <a:p>
            <a:pPr eaLnBrk="0" hangingPunct="0">
              <a:buFontTx/>
              <a:buAutoNum type="arabicPeriod"/>
            </a:pPr>
            <a:r>
              <a:rPr lang="en-US" b="1" dirty="0">
                <a:latin typeface="Times New Roman" pitchFamily="18" charset="0"/>
                <a:cs typeface="Times New Roman" pitchFamily="18" charset="0"/>
              </a:rPr>
              <a:t>Solve the following.</a:t>
            </a:r>
            <a:endParaRPr lang="en-US" b="1" dirty="0"/>
          </a:p>
          <a:p>
            <a:pPr eaLnBrk="0" hangingPunct="0"/>
            <a:endParaRPr lang="en-US" dirty="0"/>
          </a:p>
        </p:txBody>
      </p:sp>
      <p:sp>
        <p:nvSpPr>
          <p:cNvPr id="4111" name="Rectangle 14"/>
          <p:cNvSpPr>
            <a:spLocks noChangeArrowheads="1"/>
          </p:cNvSpPr>
          <p:nvPr/>
        </p:nvSpPr>
        <p:spPr bwMode="auto">
          <a:xfrm>
            <a:off x="1650639" y="1984375"/>
            <a:ext cx="3429000" cy="4340225"/>
          </a:xfrm>
          <a:prstGeom prst="rect">
            <a:avLst/>
          </a:prstGeom>
          <a:noFill/>
          <a:ln w="9525">
            <a:noFill/>
            <a:miter lim="800000"/>
            <a:headEnd/>
            <a:tailEnd/>
          </a:ln>
        </p:spPr>
        <p:txBody>
          <a:bodyPr anchor="ctr">
            <a:spAutoFit/>
          </a:bodyPr>
          <a:lstStyle/>
          <a:p>
            <a:pPr marL="228600" indent="-228600" eaLnBrk="0" hangingPunct="0">
              <a:lnSpc>
                <a:spcPct val="200000"/>
              </a:lnSpc>
              <a:buFont typeface="Arial" charset="0"/>
              <a:buAutoNum type="arabicPeriod"/>
            </a:pPr>
            <a:r>
              <a:rPr lang="en-US" sz="1200" dirty="0">
                <a:latin typeface="Times New Roman" pitchFamily="18" charset="0"/>
                <a:cs typeface="Times New Roman" pitchFamily="18" charset="0"/>
              </a:rPr>
              <a:t>56÷(-8)= ______________________</a:t>
            </a:r>
            <a:endParaRPr lang="en-US" sz="1100" dirty="0"/>
          </a:p>
          <a:p>
            <a:pPr marL="228600" indent="-228600" eaLnBrk="0" hangingPunct="0">
              <a:lnSpc>
                <a:spcPct val="200000"/>
              </a:lnSpc>
              <a:buFont typeface="Arial" charset="0"/>
              <a:buAutoNum type="arabicPeriod"/>
            </a:pPr>
            <a:r>
              <a:rPr lang="en-US" sz="1200" dirty="0">
                <a:latin typeface="Times New Roman" pitchFamily="18" charset="0"/>
                <a:cs typeface="Times New Roman" pitchFamily="18" charset="0"/>
              </a:rPr>
              <a:t>54÷(-6)= ______________________</a:t>
            </a:r>
            <a:endParaRPr lang="en-US" sz="1100" dirty="0"/>
          </a:p>
          <a:p>
            <a:pPr marL="228600" indent="-228600" eaLnBrk="0" hangingPunct="0">
              <a:lnSpc>
                <a:spcPct val="200000"/>
              </a:lnSpc>
              <a:buFont typeface="Arial" charset="0"/>
              <a:buAutoNum type="arabicPeriod"/>
            </a:pPr>
            <a:r>
              <a:rPr lang="en-US" sz="1200" dirty="0">
                <a:latin typeface="Times New Roman" pitchFamily="18" charset="0"/>
                <a:cs typeface="Times New Roman" pitchFamily="18" charset="0"/>
              </a:rPr>
              <a:t>-99÷9=________________________</a:t>
            </a:r>
            <a:endParaRPr lang="en-US" sz="1100" dirty="0"/>
          </a:p>
          <a:p>
            <a:pPr marL="228600" indent="-228600" eaLnBrk="0" hangingPunct="0">
              <a:lnSpc>
                <a:spcPct val="200000"/>
              </a:lnSpc>
              <a:buFont typeface="Arial" charset="0"/>
              <a:buAutoNum type="arabicPeriod"/>
            </a:pPr>
            <a:r>
              <a:rPr lang="en-US" sz="1200" dirty="0">
                <a:latin typeface="Times New Roman" pitchFamily="18" charset="0"/>
                <a:cs typeface="Times New Roman" pitchFamily="18" charset="0"/>
              </a:rPr>
              <a:t>-144÷72=______________________</a:t>
            </a:r>
            <a:endParaRPr lang="en-US" sz="1100" dirty="0"/>
          </a:p>
          <a:p>
            <a:pPr marL="228600" indent="-228600" eaLnBrk="0" hangingPunct="0">
              <a:lnSpc>
                <a:spcPct val="200000"/>
              </a:lnSpc>
              <a:buFont typeface="Arial" charset="0"/>
              <a:buAutoNum type="arabicPeriod"/>
            </a:pPr>
            <a:r>
              <a:rPr lang="en-US" sz="1200" dirty="0">
                <a:latin typeface="Times New Roman" pitchFamily="18" charset="0"/>
                <a:cs typeface="Times New Roman" pitchFamily="18" charset="0"/>
              </a:rPr>
              <a:t>24÷(-24)= ______________________</a:t>
            </a:r>
            <a:endParaRPr lang="en-US" sz="1100" dirty="0"/>
          </a:p>
          <a:p>
            <a:pPr marL="228600" indent="-228600" eaLnBrk="0" hangingPunct="0">
              <a:lnSpc>
                <a:spcPct val="200000"/>
              </a:lnSpc>
              <a:buFont typeface="Arial" charset="0"/>
              <a:buAutoNum type="arabicPeriod"/>
            </a:pPr>
            <a:r>
              <a:rPr lang="en-US" sz="1200" dirty="0">
                <a:latin typeface="Times New Roman" pitchFamily="18" charset="0"/>
                <a:cs typeface="Times New Roman" pitchFamily="18" charset="0"/>
              </a:rPr>
              <a:t>81÷9=_________________________</a:t>
            </a:r>
            <a:endParaRPr lang="en-US" sz="1100" dirty="0"/>
          </a:p>
          <a:p>
            <a:pPr marL="228600" indent="-228600" eaLnBrk="0" hangingPunct="0">
              <a:lnSpc>
                <a:spcPct val="200000"/>
              </a:lnSpc>
              <a:buFont typeface="Arial" charset="0"/>
              <a:buAutoNum type="arabicPeriod"/>
            </a:pPr>
            <a:r>
              <a:rPr lang="en-US" sz="1200" dirty="0">
                <a:latin typeface="Times New Roman" pitchFamily="18" charset="0"/>
                <a:cs typeface="Times New Roman" pitchFamily="18" charset="0"/>
              </a:rPr>
              <a:t>100÷(-4)= ______________________</a:t>
            </a:r>
            <a:endParaRPr lang="en-US" sz="1100" dirty="0"/>
          </a:p>
          <a:p>
            <a:pPr marL="228600" indent="-228600" eaLnBrk="0" hangingPunct="0">
              <a:lnSpc>
                <a:spcPct val="200000"/>
              </a:lnSpc>
              <a:buFont typeface="Arial" charset="0"/>
              <a:buAutoNum type="arabicPeriod"/>
            </a:pPr>
            <a:r>
              <a:rPr lang="en-US" sz="1200" dirty="0">
                <a:latin typeface="Times New Roman" pitchFamily="18" charset="0"/>
                <a:cs typeface="Times New Roman" pitchFamily="18" charset="0"/>
              </a:rPr>
              <a:t>-35÷7=________________________</a:t>
            </a:r>
            <a:endParaRPr lang="en-US" sz="1100" dirty="0"/>
          </a:p>
          <a:p>
            <a:pPr marL="228600" indent="-228600" eaLnBrk="0" hangingPunct="0">
              <a:lnSpc>
                <a:spcPct val="200000"/>
              </a:lnSpc>
              <a:buFont typeface="Arial" charset="0"/>
              <a:buAutoNum type="arabicPeriod"/>
            </a:pPr>
            <a:r>
              <a:rPr lang="en-US" sz="1200" dirty="0">
                <a:latin typeface="Times New Roman" pitchFamily="18" charset="0"/>
                <a:cs typeface="Times New Roman" pitchFamily="18" charset="0"/>
              </a:rPr>
              <a:t>-124÷2=_______________________</a:t>
            </a:r>
            <a:endParaRPr lang="en-US" sz="1100" dirty="0"/>
          </a:p>
          <a:p>
            <a:pPr marL="228600" indent="-228600" eaLnBrk="0" hangingPunct="0">
              <a:lnSpc>
                <a:spcPct val="200000"/>
              </a:lnSpc>
              <a:buFont typeface="Arial" charset="0"/>
              <a:buAutoNum type="arabicPeriod"/>
            </a:pPr>
            <a:r>
              <a:rPr lang="en-US" sz="1200" dirty="0">
                <a:latin typeface="Times New Roman" pitchFamily="18" charset="0"/>
                <a:cs typeface="Times New Roman" pitchFamily="18" charset="0"/>
              </a:rPr>
              <a:t>64÷(-32)=______________________</a:t>
            </a:r>
            <a:endParaRPr lang="en-US" sz="1100" dirty="0"/>
          </a:p>
          <a:p>
            <a:pPr marL="228600" indent="-228600" eaLnBrk="0" hangingPunct="0">
              <a:lnSpc>
                <a:spcPct val="200000"/>
              </a:lnSpc>
              <a:buFont typeface="Arial" charset="0"/>
              <a:buAutoNum type="arabicPeriod"/>
            </a:pPr>
            <a:endParaRPr lang="en-US" dirty="0"/>
          </a:p>
        </p:txBody>
      </p:sp>
      <p:pic>
        <p:nvPicPr>
          <p:cNvPr id="4112" name="Picture 568" descr="BD14769_"/>
          <p:cNvPicPr>
            <a:picLocks noChangeAspect="1" noChangeArrowheads="1"/>
          </p:cNvPicPr>
          <p:nvPr/>
        </p:nvPicPr>
        <p:blipFill>
          <a:blip r:embed="rId5"/>
          <a:srcRect/>
          <a:stretch>
            <a:fillRect/>
          </a:stretch>
        </p:blipFill>
        <p:spPr bwMode="auto">
          <a:xfrm>
            <a:off x="1295400" y="457200"/>
            <a:ext cx="92075" cy="6400800"/>
          </a:xfrm>
          <a:prstGeom prst="rect">
            <a:avLst/>
          </a:prstGeom>
          <a:noFill/>
          <a:ln w="9525">
            <a:noFill/>
            <a:miter lim="800000"/>
            <a:headEnd/>
            <a:tailEnd/>
          </a:ln>
        </p:spPr>
      </p:pic>
    </p:spTree>
    <p:extLst>
      <p:ext uri="{BB962C8B-B14F-4D97-AF65-F5344CB8AC3E}">
        <p14:creationId xmlns:p14="http://schemas.microsoft.com/office/powerpoint/2010/main" val="3199162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3">
            <a:hlinkClick r:id="rId2" action="ppaction://hlinksldjump"/>
          </p:cNvPr>
          <p:cNvSpPr txBox="1">
            <a:spLocks noChangeArrowheads="1"/>
          </p:cNvSpPr>
          <p:nvPr/>
        </p:nvSpPr>
        <p:spPr bwMode="auto">
          <a:xfrm>
            <a:off x="8229600" y="6400801"/>
            <a:ext cx="6858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4099" name="TextBox 13">
            <a:hlinkClick r:id="rId3" action="ppaction://hlinkpres?slideindex=1&amp;slidetitle="/>
          </p:cNvPr>
          <p:cNvSpPr txBox="1">
            <a:spLocks noChangeArrowheads="1"/>
          </p:cNvSpPr>
          <p:nvPr/>
        </p:nvSpPr>
        <p:spPr bwMode="auto">
          <a:xfrm>
            <a:off x="6248400" y="6405564"/>
            <a:ext cx="9144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Contents</a:t>
            </a:r>
            <a:endParaRPr lang="en-US" b="1" dirty="0">
              <a:solidFill>
                <a:schemeClr val="tx1"/>
              </a:solidFill>
              <a:latin typeface="Times New Roman" pitchFamily="18" charset="0"/>
              <a:cs typeface="Times New Roman" pitchFamily="18" charset="0"/>
            </a:endParaRPr>
          </a:p>
        </p:txBody>
      </p:sp>
      <p:sp>
        <p:nvSpPr>
          <p:cNvPr id="4100" name="TextBox 13">
            <a:hlinkClick r:id="rId4" action="ppaction://hlinkpres?slideindex=1&amp;slidetitle="/>
          </p:cNvPr>
          <p:cNvSpPr txBox="1">
            <a:spLocks noChangeArrowheads="1"/>
          </p:cNvSpPr>
          <p:nvPr/>
        </p:nvSpPr>
        <p:spPr bwMode="auto">
          <a:xfrm>
            <a:off x="7391400" y="6400800"/>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graphicFrame>
        <p:nvGraphicFramePr>
          <p:cNvPr id="6" name="Table 5"/>
          <p:cNvGraphicFramePr>
            <a:graphicFrameLocks noGrp="1"/>
          </p:cNvGraphicFramePr>
          <p:nvPr/>
        </p:nvGraphicFramePr>
        <p:xfrm>
          <a:off x="1524000" y="3254375"/>
          <a:ext cx="6096000" cy="350520"/>
        </p:xfrm>
        <a:graphic>
          <a:graphicData uri="http://schemas.openxmlformats.org/drawingml/2006/table">
            <a:tbl>
              <a:tblPr/>
              <a:tblGrid>
                <a:gridCol w="2032000"/>
                <a:gridCol w="2032000"/>
                <a:gridCol w="2032000"/>
              </a:tblGrid>
              <a:tr h="169482">
                <a:tc>
                  <a:txBody>
                    <a:bodyPr/>
                    <a:lstStyle/>
                    <a:p>
                      <a:pPr>
                        <a:lnSpc>
                          <a:spcPct val="115000"/>
                        </a:lnSpc>
                      </a:pPr>
                      <a:endParaRPr lang="en-US" sz="1000">
                        <a:latin typeface="Calibri"/>
                      </a:endParaRPr>
                    </a:p>
                  </a:txBody>
                  <a:tcPr marL="0" marR="0" marT="0" marB="0" anchor="b">
                    <a:lnL>
                      <a:noFill/>
                    </a:lnL>
                    <a:lnR>
                      <a:noFill/>
                    </a:lnR>
                    <a:lnT>
                      <a:noFill/>
                    </a:lnT>
                    <a:lnB>
                      <a:noFill/>
                    </a:lnB>
                  </a:tcPr>
                </a:tc>
                <a:tc>
                  <a:txBody>
                    <a:bodyPr/>
                    <a:lstStyle/>
                    <a:p>
                      <a:pPr>
                        <a:lnSpc>
                          <a:spcPct val="115000"/>
                        </a:lnSpc>
                      </a:pPr>
                      <a:endParaRPr lang="en-US" sz="1000">
                        <a:latin typeface="Calibri"/>
                      </a:endParaRPr>
                    </a:p>
                  </a:txBody>
                  <a:tcPr marL="0" marR="0" marT="0" marB="0" anchor="ctr">
                    <a:lnL>
                      <a:noFill/>
                    </a:lnL>
                    <a:lnR>
                      <a:noFill/>
                    </a:lnR>
                    <a:lnT>
                      <a:noFill/>
                    </a:lnT>
                    <a:lnB>
                      <a:noFill/>
                    </a:lnB>
                  </a:tcPr>
                </a:tc>
                <a:tc>
                  <a:txBody>
                    <a:bodyPr/>
                    <a:lstStyle/>
                    <a:p>
                      <a:pPr>
                        <a:lnSpc>
                          <a:spcPct val="115000"/>
                        </a:lnSpc>
                      </a:pPr>
                      <a:endParaRPr lang="en-US" sz="1000">
                        <a:latin typeface="Calibri"/>
                      </a:endParaRPr>
                    </a:p>
                  </a:txBody>
                  <a:tcPr marL="0" marR="0" marT="0" marB="0" anchor="b">
                    <a:lnL>
                      <a:noFill/>
                    </a:lnL>
                    <a:lnR>
                      <a:noFill/>
                    </a:lnR>
                    <a:lnT>
                      <a:noFill/>
                    </a:lnT>
                    <a:lnB>
                      <a:noFill/>
                    </a:lnB>
                  </a:tcPr>
                </a:tc>
              </a:tr>
              <a:tr h="169482">
                <a:tc gridSpan="3">
                  <a:txBody>
                    <a:bodyPr/>
                    <a:lstStyle/>
                    <a:p>
                      <a:pPr>
                        <a:lnSpc>
                          <a:spcPct val="115000"/>
                        </a:lnSpc>
                      </a:pPr>
                      <a:endParaRPr lang="en-US" sz="1000" dirty="0">
                        <a:latin typeface="Calibri"/>
                      </a:endParaRP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28625108"/>
              </p:ext>
            </p:extLst>
          </p:nvPr>
        </p:nvGraphicFramePr>
        <p:xfrm>
          <a:off x="228600" y="3375515"/>
          <a:ext cx="5791199" cy="2189192"/>
        </p:xfrm>
        <a:graphic>
          <a:graphicData uri="http://schemas.openxmlformats.org/drawingml/2006/table">
            <a:tbl>
              <a:tblPr/>
              <a:tblGrid>
                <a:gridCol w="1130667"/>
                <a:gridCol w="1130667"/>
                <a:gridCol w="3529865"/>
              </a:tblGrid>
              <a:tr h="1832068">
                <a:tc>
                  <a:txBody>
                    <a:bodyPr/>
                    <a:lstStyle/>
                    <a:p>
                      <a:pPr marL="0" marR="0" algn="l">
                        <a:lnSpc>
                          <a:spcPct val="150000"/>
                        </a:lnSpc>
                        <a:spcBef>
                          <a:spcPts val="0"/>
                        </a:spcBef>
                        <a:spcAft>
                          <a:spcPts val="1000"/>
                        </a:spcAft>
                      </a:pPr>
                      <a:r>
                        <a:rPr lang="en-US" sz="1800" u="sng" dirty="0">
                          <a:latin typeface="Times New Roman"/>
                          <a:ea typeface="Times New Roman"/>
                          <a:cs typeface="Times New Roman"/>
                        </a:rPr>
                        <a:t>Problem: </a:t>
                      </a:r>
                      <a:r>
                        <a:rPr lang="en-US" sz="1100" dirty="0">
                          <a:latin typeface="Times New Roman"/>
                          <a:ea typeface="Times New Roman"/>
                          <a:cs typeface="Times New Roman"/>
                        </a:rPr>
                        <a:t> </a:t>
                      </a:r>
                      <a:endParaRPr lang="en-US" sz="1000" dirty="0">
                        <a:latin typeface="Calibri"/>
                        <a:ea typeface="Times New Roman"/>
                        <a:cs typeface="Times New Roman"/>
                      </a:endParaRPr>
                    </a:p>
                  </a:txBody>
                  <a:tcPr marL="16874" marR="16874" marT="16874" marB="16874">
                    <a:lnL>
                      <a:noFill/>
                    </a:lnL>
                    <a:lnR>
                      <a:noFill/>
                    </a:lnR>
                    <a:lnT>
                      <a:noFill/>
                    </a:lnT>
                    <a:lnB>
                      <a:noFill/>
                    </a:lnB>
                  </a:tcPr>
                </a:tc>
                <a:tc>
                  <a:txBody>
                    <a:bodyPr/>
                    <a:lstStyle/>
                    <a:p>
                      <a:pPr marL="0" marR="0" algn="l">
                        <a:lnSpc>
                          <a:spcPct val="150000"/>
                        </a:lnSpc>
                        <a:spcBef>
                          <a:spcPts val="0"/>
                        </a:spcBef>
                        <a:spcAft>
                          <a:spcPts val="1000"/>
                        </a:spcAft>
                      </a:pPr>
                      <a:r>
                        <a:rPr lang="en-US" sz="1600" dirty="0">
                          <a:latin typeface="Times New Roman"/>
                          <a:ea typeface="Times New Roman"/>
                          <a:cs typeface="Times New Roman"/>
                        </a:rPr>
                        <a:t>Evaluate the following arithmetic expression shown in the picture: </a:t>
                      </a:r>
                      <a:endParaRPr lang="en-US" sz="1600" dirty="0">
                        <a:latin typeface="Calibri"/>
                        <a:ea typeface="Times New Roman"/>
                        <a:cs typeface="Times New Roman"/>
                      </a:endParaRPr>
                    </a:p>
                  </a:txBody>
                  <a:tcPr marL="16874" marR="16874" marT="16874" marB="16874">
                    <a:lnL>
                      <a:noFill/>
                    </a:lnL>
                    <a:lnR>
                      <a:noFill/>
                    </a:lnR>
                    <a:lnT>
                      <a:noFill/>
                    </a:lnT>
                    <a:lnB>
                      <a:noFill/>
                    </a:lnB>
                  </a:tcPr>
                </a:tc>
                <a:tc>
                  <a:txBody>
                    <a:bodyPr/>
                    <a:lstStyle/>
                    <a:p>
                      <a:pPr marL="0" marR="0" indent="457200" algn="l">
                        <a:lnSpc>
                          <a:spcPct val="150000"/>
                        </a:lnSpc>
                        <a:spcBef>
                          <a:spcPts val="0"/>
                        </a:spcBef>
                        <a:spcAft>
                          <a:spcPts val="1000"/>
                        </a:spcAft>
                      </a:pPr>
                      <a:endParaRPr lang="en-US" sz="2000" dirty="0">
                        <a:latin typeface="Times New Roman"/>
                        <a:ea typeface="Times New Roman"/>
                        <a:cs typeface="Times New Roman"/>
                      </a:endParaRPr>
                    </a:p>
                  </a:txBody>
                  <a:tcPr marL="16874" marR="16874" marT="16874" marB="16874">
                    <a:lnL>
                      <a:noFill/>
                    </a:lnL>
                    <a:lnR>
                      <a:noFill/>
                    </a:lnR>
                    <a:lnT>
                      <a:noFill/>
                    </a:lnT>
                    <a:lnB>
                      <a:noFill/>
                    </a:lnB>
                  </a:tcPr>
                </a:tc>
              </a:tr>
            </a:tbl>
          </a:graphicData>
        </a:graphic>
      </p:graphicFrame>
      <p:pic>
        <p:nvPicPr>
          <p:cNvPr id="8" name="Picture 7" descr="[IMAGE]"/>
          <p:cNvPicPr>
            <a:picLocks noChangeAspect="1"/>
          </p:cNvPicPr>
          <p:nvPr/>
        </p:nvPicPr>
        <p:blipFill>
          <a:blip r:embed="rId5" cstate="print"/>
          <a:srcRect/>
          <a:stretch>
            <a:fillRect/>
          </a:stretch>
        </p:blipFill>
        <p:spPr bwMode="auto">
          <a:xfrm>
            <a:off x="6225391" y="3289011"/>
            <a:ext cx="2332017" cy="2362200"/>
          </a:xfrm>
          <a:prstGeom prst="rect">
            <a:avLst/>
          </a:prstGeom>
          <a:ln w="88900" cap="sq" cmpd="thickThin">
            <a:solidFill>
              <a:srgbClr val="000000"/>
            </a:solidFill>
            <a:prstDash val="solid"/>
            <a:miter lim="800000"/>
          </a:ln>
          <a:effectLst>
            <a:innerShdw blurRad="76200">
              <a:srgbClr val="000000"/>
            </a:innerShdw>
          </a:effectLst>
        </p:spPr>
      </p:pic>
      <p:pic>
        <p:nvPicPr>
          <p:cNvPr id="4118" name="Picture 77" descr="  "/>
          <p:cNvPicPr>
            <a:picLocks noChangeAspect="1" noChangeArrowheads="1"/>
          </p:cNvPicPr>
          <p:nvPr/>
        </p:nvPicPr>
        <p:blipFill>
          <a:blip r:embed="rId6"/>
          <a:srcRect/>
          <a:stretch>
            <a:fillRect/>
          </a:stretch>
        </p:blipFill>
        <p:spPr bwMode="auto">
          <a:xfrm>
            <a:off x="0" y="0"/>
            <a:ext cx="95250" cy="9525"/>
          </a:xfrm>
          <a:prstGeom prst="rect">
            <a:avLst/>
          </a:prstGeom>
          <a:noFill/>
          <a:ln w="9525">
            <a:noFill/>
            <a:miter lim="800000"/>
            <a:headEnd/>
            <a:tailEnd/>
          </a:ln>
        </p:spPr>
      </p:pic>
      <p:sp>
        <p:nvSpPr>
          <p:cNvPr id="4119" name="AutoShape 8"/>
          <p:cNvSpPr>
            <a:spLocks noChangeArrowheads="1"/>
          </p:cNvSpPr>
          <p:nvPr/>
        </p:nvSpPr>
        <p:spPr bwMode="auto">
          <a:xfrm>
            <a:off x="1447800" y="457200"/>
            <a:ext cx="6934200" cy="2797175"/>
          </a:xfrm>
          <a:prstGeom prst="horizontalScroll">
            <a:avLst>
              <a:gd name="adj" fmla="val 12500"/>
            </a:avLst>
          </a:prstGeom>
          <a:solidFill>
            <a:srgbClr val="D6E3BC"/>
          </a:solidFill>
          <a:ln w="9525">
            <a:solidFill>
              <a:srgbClr val="000000"/>
            </a:solidFill>
            <a:round/>
            <a:headEnd/>
            <a:tailEnd/>
          </a:ln>
        </p:spPr>
        <p:txBody>
          <a:bodyPr/>
          <a:lstStyle/>
          <a:p>
            <a:endParaRPr lang="en-US"/>
          </a:p>
        </p:txBody>
      </p:sp>
      <p:sp>
        <p:nvSpPr>
          <p:cNvPr id="4120" name="Rectangle 10"/>
          <p:cNvSpPr>
            <a:spLocks noChangeArrowheads="1"/>
          </p:cNvSpPr>
          <p:nvPr/>
        </p:nvSpPr>
        <p:spPr bwMode="auto">
          <a:xfrm>
            <a:off x="990600" y="304800"/>
            <a:ext cx="7924800" cy="2646878"/>
          </a:xfrm>
          <a:prstGeom prst="rect">
            <a:avLst/>
          </a:prstGeom>
          <a:noFill/>
          <a:ln w="9525">
            <a:noFill/>
            <a:miter lim="800000"/>
            <a:headEnd/>
            <a:tailEnd/>
          </a:ln>
        </p:spPr>
        <p:txBody>
          <a:bodyPr wrap="square" anchor="ctr">
            <a:spAutoFit/>
          </a:bodyPr>
          <a:lstStyle/>
          <a:p>
            <a:pPr indent="457200" eaLnBrk="0" hangingPunct="0">
              <a:tabLst>
                <a:tab pos="1422400" algn="l"/>
              </a:tabLst>
            </a:pPr>
            <a:r>
              <a:rPr lang="en-US" sz="1600" b="1" dirty="0">
                <a:latin typeface="Times New Roman" pitchFamily="18" charset="0"/>
                <a:cs typeface="Times New Roman" pitchFamily="18" charset="0"/>
              </a:rPr>
              <a:t>PUNCTUATION AND PRECEDENCE OF OPERATION</a:t>
            </a:r>
            <a:endParaRPr lang="en-US" sz="1100" dirty="0"/>
          </a:p>
          <a:p>
            <a:pPr indent="457200" eaLnBrk="0" hangingPunct="0">
              <a:tabLst>
                <a:tab pos="1422400" algn="l"/>
              </a:tabLst>
            </a:pPr>
            <a:endParaRPr lang="en-US" sz="1200" b="1" dirty="0">
              <a:latin typeface="Times New Roman" pitchFamily="18" charset="0"/>
              <a:cs typeface="Times New Roman" pitchFamily="18" charset="0"/>
            </a:endParaRPr>
          </a:p>
          <a:p>
            <a:pPr indent="457200" eaLnBrk="0" hangingPunct="0">
              <a:tabLst>
                <a:tab pos="1422400" algn="l"/>
              </a:tabLst>
            </a:pPr>
            <a:endParaRPr lang="en-US" sz="1200" b="1" dirty="0">
              <a:latin typeface="Times New Roman" pitchFamily="18" charset="0"/>
              <a:cs typeface="Times New Roman" pitchFamily="18" charset="0"/>
            </a:endParaRPr>
          </a:p>
          <a:p>
            <a:pPr lvl="1" indent="457200" eaLnBrk="0" hangingPunct="0">
              <a:tabLst>
                <a:tab pos="1422400" algn="l"/>
              </a:tabLst>
            </a:pPr>
            <a:r>
              <a:rPr lang="en-US" b="1" dirty="0">
                <a:latin typeface="Times New Roman" pitchFamily="18" charset="0"/>
                <a:cs typeface="Times New Roman" pitchFamily="18" charset="0"/>
              </a:rPr>
              <a:t>Objectives</a:t>
            </a:r>
            <a:endParaRPr lang="en-US" dirty="0"/>
          </a:p>
          <a:p>
            <a:pPr lvl="1" indent="457200" eaLnBrk="0" hangingPunct="0">
              <a:tabLst>
                <a:tab pos="1422400" algn="l"/>
              </a:tabLst>
            </a:pPr>
            <a:r>
              <a:rPr lang="en-US" dirty="0">
                <a:latin typeface="Times New Roman" pitchFamily="18" charset="0"/>
                <a:cs typeface="Times New Roman" pitchFamily="18" charset="0"/>
              </a:rPr>
              <a:t>	</a:t>
            </a:r>
            <a:endParaRPr lang="en-US" dirty="0"/>
          </a:p>
          <a:p>
            <a:pPr lvl="3" indent="457200" eaLnBrk="0" hangingPunct="0">
              <a:buFont typeface="Wingdings" pitchFamily="2" charset="2"/>
              <a:buChar char="Ø"/>
              <a:tabLst>
                <a:tab pos="1422400" algn="l"/>
              </a:tabLst>
            </a:pPr>
            <a:r>
              <a:rPr lang="en-US" dirty="0">
                <a:latin typeface="Times New Roman" pitchFamily="18" charset="0"/>
                <a:cs typeface="Times New Roman" pitchFamily="18" charset="0"/>
              </a:rPr>
              <a:t>describe the use of punctuations in mathematics;</a:t>
            </a:r>
            <a:endParaRPr lang="en-US" dirty="0"/>
          </a:p>
          <a:p>
            <a:pPr lvl="3" indent="457200" eaLnBrk="0" hangingPunct="0">
              <a:buFont typeface="Wingdings" pitchFamily="2" charset="2"/>
              <a:buChar char="Ø"/>
              <a:tabLst>
                <a:tab pos="1422400" algn="l"/>
              </a:tabLst>
            </a:pPr>
            <a:r>
              <a:rPr lang="en-US" dirty="0">
                <a:latin typeface="Times New Roman" pitchFamily="18" charset="0"/>
                <a:cs typeface="Times New Roman" pitchFamily="18" charset="0"/>
              </a:rPr>
              <a:t>solve expressions using some rules in solving integers;</a:t>
            </a:r>
            <a:endParaRPr lang="en-US" dirty="0"/>
          </a:p>
          <a:p>
            <a:pPr lvl="3" indent="457200" eaLnBrk="0" hangingPunct="0">
              <a:buFont typeface="Wingdings" pitchFamily="2" charset="2"/>
              <a:buChar char="Ø"/>
              <a:tabLst>
                <a:tab pos="1422400" algn="l"/>
              </a:tabLst>
            </a:pPr>
            <a:r>
              <a:rPr lang="en-US" dirty="0">
                <a:latin typeface="Times New Roman" pitchFamily="18" charset="0"/>
                <a:cs typeface="Times New Roman" pitchFamily="18" charset="0"/>
              </a:rPr>
              <a:t>discuss the series of operation.</a:t>
            </a:r>
            <a:endParaRPr lang="en-US" dirty="0"/>
          </a:p>
          <a:p>
            <a:pPr indent="457200" eaLnBrk="0" hangingPunct="0">
              <a:tabLst>
                <a:tab pos="1422400" algn="l"/>
              </a:tabLst>
            </a:pPr>
            <a:r>
              <a:rPr lang="en-US" b="1" dirty="0">
                <a:latin typeface="Times New Roman" pitchFamily="18" charset="0"/>
                <a:cs typeface="Times New Roman" pitchFamily="18" charset="0"/>
              </a:rPr>
              <a:t>	</a:t>
            </a:r>
            <a:endParaRPr lang="en-US" dirty="0"/>
          </a:p>
          <a:p>
            <a:pPr indent="457200" eaLnBrk="0" hangingPunct="0">
              <a:tabLst>
                <a:tab pos="1422400" algn="l"/>
              </a:tabLst>
            </a:pP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198814433"/>
              </p:ext>
            </p:extLst>
          </p:nvPr>
        </p:nvGraphicFramePr>
        <p:xfrm>
          <a:off x="2819400" y="3932613"/>
          <a:ext cx="2971800" cy="2133600"/>
        </p:xfrm>
        <a:graphic>
          <a:graphicData uri="http://schemas.openxmlformats.org/drawingml/2006/table">
            <a:tbl>
              <a:tblPr>
                <a:tableStyleId>{3C2FFA5D-87B4-456A-9821-1D502468CF0F}</a:tableStyleId>
              </a:tblPr>
              <a:tblGrid>
                <a:gridCol w="1252750"/>
                <a:gridCol w="180953"/>
                <a:gridCol w="1538097"/>
              </a:tblGrid>
              <a:tr h="533400">
                <a:tc>
                  <a:txBody>
                    <a:bodyPr/>
                    <a:lstStyle/>
                    <a:p>
                      <a:pPr marL="0" marR="0" algn="ctr">
                        <a:lnSpc>
                          <a:spcPct val="150000"/>
                        </a:lnSpc>
                        <a:spcBef>
                          <a:spcPts val="0"/>
                        </a:spcBef>
                        <a:spcAft>
                          <a:spcPts val="1000"/>
                        </a:spcAft>
                      </a:pPr>
                      <a:r>
                        <a:rPr lang="en-US" sz="1800" dirty="0"/>
                        <a:t>Student 1</a:t>
                      </a:r>
                      <a:endParaRPr lang="en-US" sz="1800" dirty="0">
                        <a:latin typeface="Calibri"/>
                        <a:ea typeface="Times New Roman"/>
                        <a:cs typeface="Times New Roman"/>
                      </a:endParaRPr>
                    </a:p>
                  </a:txBody>
                  <a:tcPr marL="19050" marR="19050" marT="19050" marB="19050"/>
                </a:tc>
                <a:tc rowSpan="4">
                  <a:txBody>
                    <a:bodyPr/>
                    <a:lstStyle/>
                    <a:p>
                      <a:pPr marL="0" marR="0" indent="457200">
                        <a:lnSpc>
                          <a:spcPct val="150000"/>
                        </a:lnSpc>
                        <a:spcBef>
                          <a:spcPts val="0"/>
                        </a:spcBef>
                        <a:spcAft>
                          <a:spcPts val="1000"/>
                        </a:spcAft>
                      </a:pPr>
                      <a:r>
                        <a:rPr lang="en-US" sz="1200" dirty="0"/>
                        <a:t> </a:t>
                      </a:r>
                      <a:endParaRPr lang="en-US" sz="1100" dirty="0">
                        <a:latin typeface="Calibri"/>
                        <a:ea typeface="Times New Roman"/>
                        <a:cs typeface="Times New Roman"/>
                      </a:endParaRPr>
                    </a:p>
                  </a:txBody>
                  <a:tcPr marL="19050" marR="19050" marT="19050" marB="19050" anchor="ctr"/>
                </a:tc>
                <a:tc>
                  <a:txBody>
                    <a:bodyPr/>
                    <a:lstStyle/>
                    <a:p>
                      <a:pPr marL="0" marR="0" algn="ctr">
                        <a:lnSpc>
                          <a:spcPct val="150000"/>
                        </a:lnSpc>
                        <a:spcBef>
                          <a:spcPts val="0"/>
                        </a:spcBef>
                        <a:spcAft>
                          <a:spcPts val="1000"/>
                        </a:spcAft>
                      </a:pPr>
                      <a:r>
                        <a:rPr lang="en-US" sz="1800" dirty="0"/>
                        <a:t>Student 2</a:t>
                      </a:r>
                      <a:endParaRPr lang="en-US" sz="1800" dirty="0">
                        <a:latin typeface="Calibri"/>
                        <a:ea typeface="Times New Roman"/>
                        <a:cs typeface="Times New Roman"/>
                      </a:endParaRPr>
                    </a:p>
                  </a:txBody>
                  <a:tcPr marL="19050" marR="19050" marT="19050" marB="19050"/>
                </a:tc>
              </a:tr>
              <a:tr h="533400">
                <a:tc>
                  <a:txBody>
                    <a:bodyPr/>
                    <a:lstStyle/>
                    <a:p>
                      <a:pPr marL="0" marR="0" algn="ctr">
                        <a:lnSpc>
                          <a:spcPct val="150000"/>
                        </a:lnSpc>
                        <a:spcBef>
                          <a:spcPts val="0"/>
                        </a:spcBef>
                        <a:spcAft>
                          <a:spcPts val="1000"/>
                        </a:spcAft>
                      </a:pPr>
                      <a:r>
                        <a:rPr lang="en-US" sz="1800"/>
                        <a:t>3 + 4 x 2</a:t>
                      </a:r>
                      <a:endParaRPr lang="en-US" sz="1800">
                        <a:latin typeface="Calibri"/>
                        <a:ea typeface="Times New Roman"/>
                        <a:cs typeface="Times New Roman"/>
                      </a:endParaRPr>
                    </a:p>
                  </a:txBody>
                  <a:tcPr marL="19050" marR="19050" marT="19050" marB="19050"/>
                </a:tc>
                <a:tc vMerge="1">
                  <a:txBody>
                    <a:bodyPr/>
                    <a:lstStyle/>
                    <a:p>
                      <a:endParaRPr lang="en-US"/>
                    </a:p>
                  </a:txBody>
                  <a:tcPr/>
                </a:tc>
                <a:tc>
                  <a:txBody>
                    <a:bodyPr/>
                    <a:lstStyle/>
                    <a:p>
                      <a:pPr marL="0" marR="0" algn="ctr">
                        <a:lnSpc>
                          <a:spcPct val="150000"/>
                        </a:lnSpc>
                        <a:spcBef>
                          <a:spcPts val="0"/>
                        </a:spcBef>
                        <a:spcAft>
                          <a:spcPts val="1000"/>
                        </a:spcAft>
                      </a:pPr>
                      <a:r>
                        <a:rPr lang="en-US" sz="1800"/>
                        <a:t>3 + 4 x 2</a:t>
                      </a:r>
                      <a:endParaRPr lang="en-US" sz="1800">
                        <a:latin typeface="Calibri"/>
                        <a:ea typeface="Times New Roman"/>
                        <a:cs typeface="Times New Roman"/>
                      </a:endParaRPr>
                    </a:p>
                  </a:txBody>
                  <a:tcPr marL="19050" marR="19050" marT="19050" marB="19050"/>
                </a:tc>
              </a:tr>
              <a:tr h="533400">
                <a:tc>
                  <a:txBody>
                    <a:bodyPr/>
                    <a:lstStyle/>
                    <a:p>
                      <a:pPr marL="0" marR="0" algn="ctr">
                        <a:lnSpc>
                          <a:spcPct val="150000"/>
                        </a:lnSpc>
                        <a:spcBef>
                          <a:spcPts val="0"/>
                        </a:spcBef>
                        <a:spcAft>
                          <a:spcPts val="1000"/>
                        </a:spcAft>
                      </a:pPr>
                      <a:r>
                        <a:rPr lang="en-US" sz="1800" dirty="0"/>
                        <a:t>= 7 x 2</a:t>
                      </a:r>
                      <a:endParaRPr lang="en-US" sz="1800" dirty="0">
                        <a:latin typeface="Calibri"/>
                        <a:ea typeface="Times New Roman"/>
                        <a:cs typeface="Times New Roman"/>
                      </a:endParaRPr>
                    </a:p>
                  </a:txBody>
                  <a:tcPr marL="19050" marR="19050" marT="19050" marB="19050"/>
                </a:tc>
                <a:tc vMerge="1">
                  <a:txBody>
                    <a:bodyPr/>
                    <a:lstStyle/>
                    <a:p>
                      <a:endParaRPr lang="en-US"/>
                    </a:p>
                  </a:txBody>
                  <a:tcPr/>
                </a:tc>
                <a:tc>
                  <a:txBody>
                    <a:bodyPr/>
                    <a:lstStyle/>
                    <a:p>
                      <a:pPr marL="0" marR="0" algn="ctr">
                        <a:lnSpc>
                          <a:spcPct val="150000"/>
                        </a:lnSpc>
                        <a:spcBef>
                          <a:spcPts val="0"/>
                        </a:spcBef>
                        <a:spcAft>
                          <a:spcPts val="1000"/>
                        </a:spcAft>
                      </a:pPr>
                      <a:r>
                        <a:rPr lang="en-US" sz="1800"/>
                        <a:t>= 3 + 8</a:t>
                      </a:r>
                      <a:endParaRPr lang="en-US" sz="1800">
                        <a:latin typeface="Calibri"/>
                        <a:ea typeface="Times New Roman"/>
                        <a:cs typeface="Times New Roman"/>
                      </a:endParaRPr>
                    </a:p>
                  </a:txBody>
                  <a:tcPr marL="19050" marR="19050" marT="19050" marB="19050"/>
                </a:tc>
              </a:tr>
              <a:tr h="533400">
                <a:tc>
                  <a:txBody>
                    <a:bodyPr/>
                    <a:lstStyle/>
                    <a:p>
                      <a:pPr marL="0" marR="0" algn="ctr">
                        <a:lnSpc>
                          <a:spcPct val="150000"/>
                        </a:lnSpc>
                        <a:spcBef>
                          <a:spcPts val="0"/>
                        </a:spcBef>
                        <a:spcAft>
                          <a:spcPts val="1000"/>
                        </a:spcAft>
                      </a:pPr>
                      <a:r>
                        <a:rPr lang="en-US" sz="1800" dirty="0"/>
                        <a:t>= 14</a:t>
                      </a:r>
                      <a:endParaRPr lang="en-US" sz="1800" dirty="0">
                        <a:latin typeface="Calibri"/>
                        <a:ea typeface="Times New Roman"/>
                        <a:cs typeface="Times New Roman"/>
                      </a:endParaRPr>
                    </a:p>
                  </a:txBody>
                  <a:tcPr marL="19050" marR="19050" marT="19050" marB="19050"/>
                </a:tc>
                <a:tc vMerge="1">
                  <a:txBody>
                    <a:bodyPr/>
                    <a:lstStyle/>
                    <a:p>
                      <a:endParaRPr lang="en-US"/>
                    </a:p>
                  </a:txBody>
                  <a:tcPr/>
                </a:tc>
                <a:tc>
                  <a:txBody>
                    <a:bodyPr/>
                    <a:lstStyle/>
                    <a:p>
                      <a:pPr marL="0" marR="0" algn="ctr">
                        <a:lnSpc>
                          <a:spcPct val="150000"/>
                        </a:lnSpc>
                        <a:spcBef>
                          <a:spcPts val="0"/>
                        </a:spcBef>
                        <a:spcAft>
                          <a:spcPts val="1000"/>
                        </a:spcAft>
                      </a:pPr>
                      <a:r>
                        <a:rPr lang="en-US" sz="1800" dirty="0"/>
                        <a:t>= 11</a:t>
                      </a:r>
                      <a:endParaRPr lang="en-US" sz="1800" dirty="0">
                        <a:latin typeface="Calibri"/>
                        <a:ea typeface="Times New Roman"/>
                        <a:cs typeface="Times New Roman"/>
                      </a:endParaRPr>
                    </a:p>
                  </a:txBody>
                  <a:tcPr marL="19050" marR="19050" marT="19050" marB="19050"/>
                </a:tc>
              </a:tr>
            </a:tbl>
          </a:graphicData>
        </a:graphic>
      </p:graphicFrame>
    </p:spTree>
    <p:extLst>
      <p:ext uri="{BB962C8B-B14F-4D97-AF65-F5344CB8AC3E}">
        <p14:creationId xmlns:p14="http://schemas.microsoft.com/office/powerpoint/2010/main" val="918298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3">
            <a:hlinkClick r:id="rId2" action="ppaction://hlinksldjump"/>
          </p:cNvPr>
          <p:cNvSpPr txBox="1">
            <a:spLocks noChangeArrowheads="1"/>
          </p:cNvSpPr>
          <p:nvPr/>
        </p:nvSpPr>
        <p:spPr bwMode="auto">
          <a:xfrm>
            <a:off x="8305800" y="6400800"/>
            <a:ext cx="6096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5123" name="TextBox 13">
            <a:hlinkClick r:id="rId3" action="ppaction://hlinksldjump"/>
          </p:cNvPr>
          <p:cNvSpPr txBox="1">
            <a:spLocks noChangeArrowheads="1"/>
          </p:cNvSpPr>
          <p:nvPr/>
        </p:nvSpPr>
        <p:spPr bwMode="auto">
          <a:xfrm>
            <a:off x="7543800" y="6400800"/>
            <a:ext cx="6096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44313663"/>
              </p:ext>
            </p:extLst>
          </p:nvPr>
        </p:nvGraphicFramePr>
        <p:xfrm>
          <a:off x="381000" y="2286000"/>
          <a:ext cx="4572001" cy="3514199"/>
        </p:xfrm>
        <a:graphic>
          <a:graphicData uri="http://schemas.openxmlformats.org/drawingml/2006/table">
            <a:tbl>
              <a:tblPr/>
              <a:tblGrid>
                <a:gridCol w="1509799"/>
                <a:gridCol w="3062202"/>
              </a:tblGrid>
              <a:tr h="1337342">
                <a:tc>
                  <a:txBody>
                    <a:bodyPr/>
                    <a:lstStyle/>
                    <a:p>
                      <a:pPr marL="0" marR="0" algn="just">
                        <a:lnSpc>
                          <a:spcPct val="150000"/>
                        </a:lnSpc>
                        <a:spcBef>
                          <a:spcPts val="0"/>
                        </a:spcBef>
                        <a:spcAft>
                          <a:spcPts val="1000"/>
                        </a:spcAft>
                      </a:pPr>
                      <a:endParaRPr lang="en-US" sz="1600" dirty="0">
                        <a:latin typeface="Calibri"/>
                        <a:ea typeface="Times New Roman"/>
                        <a:cs typeface="Times New Roman"/>
                      </a:endParaRPr>
                    </a:p>
                    <a:p>
                      <a:pPr marL="0" marR="0" algn="just">
                        <a:lnSpc>
                          <a:spcPct val="150000"/>
                        </a:lnSpc>
                        <a:spcBef>
                          <a:spcPts val="0"/>
                        </a:spcBef>
                        <a:spcAft>
                          <a:spcPts val="1000"/>
                        </a:spcAft>
                      </a:pPr>
                      <a:r>
                        <a:rPr lang="en-US" sz="1600" b="1" dirty="0">
                          <a:solidFill>
                            <a:srgbClr val="C00000"/>
                          </a:solidFill>
                          <a:latin typeface="Calibri"/>
                          <a:ea typeface="Times New Roman"/>
                          <a:cs typeface="Times New Roman"/>
                        </a:rPr>
                        <a:t>Rule 1:   </a:t>
                      </a:r>
                      <a:endParaRPr lang="en-US" sz="1600" dirty="0">
                        <a:latin typeface="Calibri"/>
                        <a:ea typeface="Times New Roman"/>
                        <a:cs typeface="Times New Roman"/>
                      </a:endParaRPr>
                    </a:p>
                  </a:txBody>
                  <a:tcPr marL="16874" marR="16874" marT="16874" marB="16874">
                    <a:lnL>
                      <a:noFill/>
                    </a:lnL>
                    <a:lnR>
                      <a:noFill/>
                    </a:lnR>
                    <a:lnT>
                      <a:noFill/>
                    </a:lnT>
                    <a:lnB>
                      <a:noFill/>
                    </a:lnB>
                  </a:tcPr>
                </a:tc>
                <a:tc>
                  <a:txBody>
                    <a:bodyPr/>
                    <a:lstStyle/>
                    <a:p>
                      <a:pPr marL="0" marR="0" algn="just">
                        <a:lnSpc>
                          <a:spcPct val="150000"/>
                        </a:lnSpc>
                        <a:spcBef>
                          <a:spcPts val="0"/>
                        </a:spcBef>
                        <a:spcAft>
                          <a:spcPts val="1000"/>
                        </a:spcAft>
                      </a:pPr>
                      <a:endParaRPr lang="en-US" sz="1600" dirty="0">
                        <a:solidFill>
                          <a:srgbClr val="C00000"/>
                        </a:solidFill>
                        <a:latin typeface="Times New Roman"/>
                        <a:ea typeface="Times New Roman"/>
                        <a:cs typeface="Times New Roman"/>
                      </a:endParaRPr>
                    </a:p>
                    <a:p>
                      <a:pPr marL="0" marR="0" algn="just">
                        <a:lnSpc>
                          <a:spcPct val="150000"/>
                        </a:lnSpc>
                        <a:spcBef>
                          <a:spcPts val="0"/>
                        </a:spcBef>
                        <a:spcAft>
                          <a:spcPts val="1000"/>
                        </a:spcAft>
                      </a:pPr>
                      <a:r>
                        <a:rPr lang="en-US" sz="1600" dirty="0">
                          <a:solidFill>
                            <a:srgbClr val="C00000"/>
                          </a:solidFill>
                          <a:latin typeface="Times New Roman"/>
                          <a:ea typeface="Times New Roman"/>
                          <a:cs typeface="Times New Roman"/>
                        </a:rPr>
                        <a:t>First perform any calculations inside parentheses.</a:t>
                      </a:r>
                      <a:endParaRPr lang="en-US" sz="1600" dirty="0">
                        <a:latin typeface="Calibri"/>
                        <a:ea typeface="Times New Roman"/>
                        <a:cs typeface="Times New Roman"/>
                      </a:endParaRPr>
                    </a:p>
                  </a:txBody>
                  <a:tcPr marL="16874" marR="16874" marT="16874" marB="16874">
                    <a:lnL>
                      <a:noFill/>
                    </a:lnL>
                    <a:lnR>
                      <a:noFill/>
                    </a:lnR>
                    <a:lnT>
                      <a:noFill/>
                    </a:lnT>
                    <a:lnB>
                      <a:noFill/>
                    </a:lnB>
                  </a:tcPr>
                </a:tc>
              </a:tr>
              <a:tr h="1045829">
                <a:tc>
                  <a:txBody>
                    <a:bodyPr/>
                    <a:lstStyle/>
                    <a:p>
                      <a:pPr marL="0" marR="0" algn="just">
                        <a:lnSpc>
                          <a:spcPct val="150000"/>
                        </a:lnSpc>
                        <a:spcBef>
                          <a:spcPts val="0"/>
                        </a:spcBef>
                        <a:spcAft>
                          <a:spcPts val="1000"/>
                        </a:spcAft>
                      </a:pPr>
                      <a:r>
                        <a:rPr lang="en-US" sz="1600" b="1">
                          <a:solidFill>
                            <a:srgbClr val="C00000"/>
                          </a:solidFill>
                          <a:latin typeface="Calibri"/>
                          <a:ea typeface="Times New Roman"/>
                          <a:cs typeface="Times New Roman"/>
                        </a:rPr>
                        <a:t>Rule 2:   </a:t>
                      </a:r>
                      <a:endParaRPr lang="en-US" sz="1600">
                        <a:latin typeface="Calibri"/>
                        <a:ea typeface="Times New Roman"/>
                        <a:cs typeface="Times New Roman"/>
                      </a:endParaRPr>
                    </a:p>
                  </a:txBody>
                  <a:tcPr marL="16874" marR="16874" marT="16874" marB="16874">
                    <a:lnL>
                      <a:noFill/>
                    </a:lnL>
                    <a:lnR>
                      <a:noFill/>
                    </a:lnR>
                    <a:lnT>
                      <a:noFill/>
                    </a:lnT>
                    <a:lnB>
                      <a:noFill/>
                    </a:lnB>
                  </a:tcPr>
                </a:tc>
                <a:tc>
                  <a:txBody>
                    <a:bodyPr/>
                    <a:lstStyle/>
                    <a:p>
                      <a:pPr marL="0" marR="0" algn="just">
                        <a:lnSpc>
                          <a:spcPct val="150000"/>
                        </a:lnSpc>
                        <a:spcBef>
                          <a:spcPts val="0"/>
                        </a:spcBef>
                        <a:spcAft>
                          <a:spcPts val="1000"/>
                        </a:spcAft>
                      </a:pPr>
                      <a:r>
                        <a:rPr lang="en-US" sz="1600" dirty="0">
                          <a:solidFill>
                            <a:srgbClr val="C00000"/>
                          </a:solidFill>
                          <a:latin typeface="Times New Roman"/>
                          <a:ea typeface="Times New Roman"/>
                          <a:cs typeface="Times New Roman"/>
                        </a:rPr>
                        <a:t>Next perform all multiplications and divisions, working from left to right.</a:t>
                      </a:r>
                      <a:endParaRPr lang="en-US" sz="1600" dirty="0">
                        <a:latin typeface="Calibri"/>
                        <a:ea typeface="Times New Roman"/>
                        <a:cs typeface="Times New Roman"/>
                      </a:endParaRPr>
                    </a:p>
                  </a:txBody>
                  <a:tcPr marL="16874" marR="16874" marT="16874" marB="16874">
                    <a:lnL>
                      <a:noFill/>
                    </a:lnL>
                    <a:lnR>
                      <a:noFill/>
                    </a:lnR>
                    <a:lnT>
                      <a:noFill/>
                    </a:lnT>
                    <a:lnB>
                      <a:noFill/>
                    </a:lnB>
                  </a:tcPr>
                </a:tc>
              </a:tr>
              <a:tr h="1045829">
                <a:tc>
                  <a:txBody>
                    <a:bodyPr/>
                    <a:lstStyle/>
                    <a:p>
                      <a:pPr marL="0" marR="0" algn="just">
                        <a:lnSpc>
                          <a:spcPct val="150000"/>
                        </a:lnSpc>
                        <a:spcBef>
                          <a:spcPts val="0"/>
                        </a:spcBef>
                        <a:spcAft>
                          <a:spcPts val="1000"/>
                        </a:spcAft>
                      </a:pPr>
                      <a:r>
                        <a:rPr lang="en-US" sz="1600" b="1">
                          <a:solidFill>
                            <a:srgbClr val="C00000"/>
                          </a:solidFill>
                          <a:latin typeface="Calibri"/>
                          <a:ea typeface="Times New Roman"/>
                          <a:cs typeface="Times New Roman"/>
                        </a:rPr>
                        <a:t>Rule 3:   </a:t>
                      </a:r>
                      <a:endParaRPr lang="en-US" sz="1600">
                        <a:latin typeface="Calibri"/>
                        <a:ea typeface="Times New Roman"/>
                        <a:cs typeface="Times New Roman"/>
                      </a:endParaRPr>
                    </a:p>
                  </a:txBody>
                  <a:tcPr marL="16874" marR="16874" marT="16874" marB="16874">
                    <a:lnL>
                      <a:noFill/>
                    </a:lnL>
                    <a:lnR>
                      <a:noFill/>
                    </a:lnR>
                    <a:lnT>
                      <a:noFill/>
                    </a:lnT>
                    <a:lnB>
                      <a:noFill/>
                    </a:lnB>
                  </a:tcPr>
                </a:tc>
                <a:tc>
                  <a:txBody>
                    <a:bodyPr/>
                    <a:lstStyle/>
                    <a:p>
                      <a:pPr marL="0" marR="0" algn="just">
                        <a:lnSpc>
                          <a:spcPct val="150000"/>
                        </a:lnSpc>
                        <a:spcBef>
                          <a:spcPts val="0"/>
                        </a:spcBef>
                        <a:spcAft>
                          <a:spcPts val="1000"/>
                        </a:spcAft>
                      </a:pPr>
                      <a:r>
                        <a:rPr lang="en-US" sz="1600" dirty="0">
                          <a:solidFill>
                            <a:srgbClr val="C00000"/>
                          </a:solidFill>
                          <a:latin typeface="Times New Roman"/>
                          <a:ea typeface="Times New Roman"/>
                          <a:cs typeface="Times New Roman"/>
                        </a:rPr>
                        <a:t>Lastly, perform all additions and subtractions, working from left to right.</a:t>
                      </a:r>
                      <a:endParaRPr lang="en-US" sz="1600" dirty="0">
                        <a:latin typeface="Calibri"/>
                        <a:ea typeface="Times New Roman"/>
                        <a:cs typeface="Times New Roman"/>
                      </a:endParaRPr>
                    </a:p>
                  </a:txBody>
                  <a:tcPr marL="16874" marR="16874" marT="16874" marB="16874">
                    <a:lnL>
                      <a:noFill/>
                    </a:lnL>
                    <a:lnR>
                      <a:noFill/>
                    </a:lnR>
                    <a:lnT>
                      <a:noFill/>
                    </a:lnT>
                    <a:lnB>
                      <a:noFill/>
                    </a:lnB>
                  </a:tcPr>
                </a:tc>
              </a:tr>
            </a:tbl>
          </a:graphicData>
        </a:graphic>
      </p:graphicFrame>
      <p:sp>
        <p:nvSpPr>
          <p:cNvPr id="3079" name="AutoShape 7"/>
          <p:cNvSpPr>
            <a:spLocks noChangeArrowheads="1"/>
          </p:cNvSpPr>
          <p:nvPr/>
        </p:nvSpPr>
        <p:spPr bwMode="auto">
          <a:xfrm>
            <a:off x="609600" y="228600"/>
            <a:ext cx="6018213" cy="2286000"/>
          </a:xfrm>
          <a:prstGeom prst="wedgeEllipseCallout">
            <a:avLst>
              <a:gd name="adj1" fmla="val 61951"/>
              <a:gd name="adj2" fmla="val 14467"/>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pPr indent="457200" algn="just" eaLnBrk="0" hangingPunct="0">
              <a:defRPr/>
            </a:pPr>
            <a:r>
              <a:rPr lang="en-US" sz="1200" dirty="0">
                <a:solidFill>
                  <a:srgbClr val="7030A0"/>
                </a:solidFill>
                <a:latin typeface="Times New Roman" pitchFamily="18" charset="0"/>
                <a:ea typeface="Times New Roman" pitchFamily="18" charset="0"/>
                <a:cs typeface="Times New Roman" pitchFamily="18" charset="0"/>
              </a:rPr>
              <a:t>It seems that each student interpreted the problem differently, resulting in two different answers. Student 1 performed the operation of addition first, then multiplication; whereas student 2 performed multiplication first, then addition. When performing arithmetic operations there can be only one correct answer. We need a set of rules in order to avoid this kind of confusion. Mathematicians have devised a standard order of operations for calculations involving more than one arithmetic operation.</a:t>
            </a:r>
            <a:endParaRPr lang="en-US" sz="1200" dirty="0">
              <a:latin typeface="Times New Roman" pitchFamily="18" charset="0"/>
              <a:ea typeface="Times New Roman" pitchFamily="18" charset="0"/>
              <a:cs typeface="Times New Roman" pitchFamily="18" charset="0"/>
            </a:endParaRPr>
          </a:p>
          <a:p>
            <a:pPr indent="457200" eaLnBrk="0" hangingPunct="0">
              <a:defRPr/>
            </a:pPr>
            <a:endParaRPr lang="en-US" dirty="0">
              <a:latin typeface="Arial" pitchFamily="34" charset="0"/>
              <a:cs typeface="Arial" pitchFamily="34" charset="0"/>
            </a:endParaRPr>
          </a:p>
        </p:txBody>
      </p:sp>
      <p:pic>
        <p:nvPicPr>
          <p:cNvPr id="5136" name="Picture 4"/>
          <p:cNvPicPr>
            <a:picLocks noChangeAspect="1" noChangeArrowheads="1"/>
          </p:cNvPicPr>
          <p:nvPr/>
        </p:nvPicPr>
        <p:blipFill>
          <a:blip r:embed="rId4"/>
          <a:srcRect/>
          <a:stretch>
            <a:fillRect/>
          </a:stretch>
        </p:blipFill>
        <p:spPr bwMode="auto">
          <a:xfrm>
            <a:off x="7620000" y="2819400"/>
            <a:ext cx="1233488" cy="1198563"/>
          </a:xfrm>
          <a:prstGeom prst="rect">
            <a:avLst/>
          </a:prstGeom>
          <a:noFill/>
          <a:ln w="9525">
            <a:noFill/>
            <a:miter lim="800000"/>
            <a:headEnd/>
            <a:tailEnd/>
          </a:ln>
        </p:spPr>
      </p:pic>
      <p:pic>
        <p:nvPicPr>
          <p:cNvPr id="5137" name="Picture 1"/>
          <p:cNvPicPr>
            <a:picLocks noChangeAspect="1" noChangeArrowheads="1"/>
          </p:cNvPicPr>
          <p:nvPr/>
        </p:nvPicPr>
        <p:blipFill>
          <a:blip r:embed="rId5"/>
          <a:srcRect/>
          <a:stretch>
            <a:fillRect/>
          </a:stretch>
        </p:blipFill>
        <p:spPr bwMode="auto">
          <a:xfrm>
            <a:off x="7391400" y="1143000"/>
            <a:ext cx="1460500" cy="1282700"/>
          </a:xfrm>
          <a:prstGeom prst="rect">
            <a:avLst/>
          </a:prstGeom>
          <a:noFill/>
          <a:ln w="9525">
            <a:noFill/>
            <a:miter lim="800000"/>
            <a:headEnd/>
            <a:tailEnd/>
          </a:ln>
        </p:spPr>
      </p:pic>
      <p:sp>
        <p:nvSpPr>
          <p:cNvPr id="5138" name="AutoShape 4"/>
          <p:cNvSpPr>
            <a:spLocks noChangeArrowheads="1"/>
          </p:cNvSpPr>
          <p:nvPr/>
        </p:nvSpPr>
        <p:spPr bwMode="auto">
          <a:xfrm>
            <a:off x="5105400" y="4038600"/>
            <a:ext cx="1905000" cy="1981200"/>
          </a:xfrm>
          <a:prstGeom prst="wedgeRoundRectCallout">
            <a:avLst>
              <a:gd name="adj1" fmla="val 81125"/>
              <a:gd name="adj2" fmla="val -55569"/>
              <a:gd name="adj3" fmla="val 16667"/>
            </a:avLst>
          </a:prstGeom>
          <a:solidFill>
            <a:srgbClr val="FFFFFF"/>
          </a:solidFill>
          <a:ln w="63500" cmpd="thickThin">
            <a:solidFill>
              <a:srgbClr val="4BACC6"/>
            </a:solidFill>
            <a:miter lim="800000"/>
            <a:headEnd/>
            <a:tailEnd/>
          </a:ln>
        </p:spPr>
        <p:txBody>
          <a:bodyPr/>
          <a:lstStyle/>
          <a:p>
            <a:pPr indent="457200" eaLnBrk="0" hangingPunct="0"/>
            <a:r>
              <a:rPr lang="en-US" sz="1200">
                <a:latin typeface="Times New Roman" pitchFamily="18" charset="0"/>
                <a:cs typeface="Times New Roman" pitchFamily="18" charset="0"/>
              </a:rPr>
              <a:t>The above problem was solved correctly by Student 2 since she followed Rules 2 and 3. Let's look at some examples of solving arithmetic expressions using these rules.</a:t>
            </a:r>
          </a:p>
          <a:p>
            <a:pPr indent="457200" eaLnBrk="0" hangingPunct="0"/>
            <a:endParaRPr lang="en-US"/>
          </a:p>
        </p:txBody>
      </p:sp>
      <p:sp>
        <p:nvSpPr>
          <p:cNvPr id="513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5140" name="Rectangle 11"/>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indent="457200" eaLnBrk="0" hangingPunct="0"/>
            <a:r>
              <a:rPr lang="en-US" sz="1200">
                <a:solidFill>
                  <a:srgbClr val="C00000"/>
                </a:solidFill>
                <a:cs typeface="Times New Roman" pitchFamily="18" charset="0"/>
              </a:rPr>
              <a:t/>
            </a:r>
            <a:br>
              <a:rPr lang="en-US" sz="1200">
                <a:solidFill>
                  <a:srgbClr val="C00000"/>
                </a:solidFill>
                <a:cs typeface="Times New Roman" pitchFamily="18" charset="0"/>
              </a:rPr>
            </a:br>
            <a:endParaRPr lang="en-US" sz="1200">
              <a:cs typeface="Times New Roman" pitchFamily="18" charset="0"/>
            </a:endParaRPr>
          </a:p>
          <a:p>
            <a:pPr indent="457200" eaLnBrk="0" hangingPunct="0"/>
            <a:endParaRPr lang="en-US"/>
          </a:p>
        </p:txBody>
      </p:sp>
    </p:spTree>
    <p:extLst>
      <p:ext uri="{BB962C8B-B14F-4D97-AF65-F5344CB8AC3E}">
        <p14:creationId xmlns:p14="http://schemas.microsoft.com/office/powerpoint/2010/main" val="2961011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13">
            <a:hlinkClick r:id="rId2" action="ppaction://hlinksldjump"/>
          </p:cNvPr>
          <p:cNvSpPr txBox="1">
            <a:spLocks noChangeArrowheads="1"/>
          </p:cNvSpPr>
          <p:nvPr/>
        </p:nvSpPr>
        <p:spPr bwMode="auto">
          <a:xfrm>
            <a:off x="8305800" y="6400801"/>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Next</a:t>
            </a:r>
            <a:endParaRPr lang="en-US" b="1" dirty="0">
              <a:solidFill>
                <a:schemeClr val="tx1"/>
              </a:solidFill>
              <a:latin typeface="Times New Roman" pitchFamily="18" charset="0"/>
              <a:cs typeface="Times New Roman" pitchFamily="18" charset="0"/>
            </a:endParaRPr>
          </a:p>
        </p:txBody>
      </p:sp>
      <p:sp>
        <p:nvSpPr>
          <p:cNvPr id="2051" name="TextBox 13">
            <a:hlinkClick r:id="rId3" action="ppaction://hlinkpres?slideindex=1&amp;slidetitle="/>
          </p:cNvPr>
          <p:cNvSpPr txBox="1">
            <a:spLocks noChangeArrowheads="1"/>
          </p:cNvSpPr>
          <p:nvPr/>
        </p:nvSpPr>
        <p:spPr bwMode="auto">
          <a:xfrm>
            <a:off x="6400800" y="6400801"/>
            <a:ext cx="990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Contents</a:t>
            </a:r>
            <a:endParaRPr lang="en-US" b="1" dirty="0">
              <a:solidFill>
                <a:schemeClr val="tx1"/>
              </a:solidFill>
              <a:latin typeface="Times New Roman" pitchFamily="18" charset="0"/>
              <a:cs typeface="Times New Roman" pitchFamily="18" charset="0"/>
            </a:endParaRPr>
          </a:p>
        </p:txBody>
      </p:sp>
      <p:sp>
        <p:nvSpPr>
          <p:cNvPr id="2052" name="TextBox 13">
            <a:hlinkClick r:id="rId4" action="ppaction://hlinkpres?slideindex=1&amp;slidetitle="/>
          </p:cNvPr>
          <p:cNvSpPr txBox="1">
            <a:spLocks noChangeArrowheads="1"/>
          </p:cNvSpPr>
          <p:nvPr/>
        </p:nvSpPr>
        <p:spPr bwMode="auto">
          <a:xfrm>
            <a:off x="7543800" y="6397823"/>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sp>
        <p:nvSpPr>
          <p:cNvPr id="2059" name="AutoShape 11"/>
          <p:cNvSpPr>
            <a:spLocks noChangeArrowheads="1"/>
          </p:cNvSpPr>
          <p:nvPr/>
        </p:nvSpPr>
        <p:spPr bwMode="auto">
          <a:xfrm>
            <a:off x="1752600" y="538163"/>
            <a:ext cx="6553200" cy="2509837"/>
          </a:xfrm>
          <a:prstGeom prst="horizontalScroll">
            <a:avLst>
              <a:gd name="adj" fmla="val 12500"/>
            </a:avLst>
          </a:prstGeom>
          <a:solidFill>
            <a:srgbClr val="D6E3BC"/>
          </a:solidFill>
          <a:ln w="9525">
            <a:solidFill>
              <a:srgbClr val="000000"/>
            </a:solidFill>
            <a:round/>
            <a:headEnd/>
            <a:tailEnd/>
          </a:ln>
        </p:spPr>
        <p:txBody>
          <a:bodyPr/>
          <a:lstStyle/>
          <a:p>
            <a:endParaRPr lang="en-US"/>
          </a:p>
        </p:txBody>
      </p:sp>
      <p:sp>
        <p:nvSpPr>
          <p:cNvPr id="4106" name="AutoShape 10"/>
          <p:cNvSpPr>
            <a:spLocks noChangeArrowheads="1"/>
          </p:cNvSpPr>
          <p:nvPr/>
        </p:nvSpPr>
        <p:spPr bwMode="auto">
          <a:xfrm>
            <a:off x="152401" y="3271837"/>
            <a:ext cx="4953000" cy="1538287"/>
          </a:xfrm>
          <a:prstGeom prst="wedgeRoundRectCallout">
            <a:avLst>
              <a:gd name="adj1" fmla="val 83050"/>
              <a:gd name="adj2" fmla="val 33137"/>
              <a:gd name="adj3" fmla="val 16667"/>
            </a:avLst>
          </a:prstGeom>
          <a:gradFill rotWithShape="0">
            <a:gsLst>
              <a:gs pos="0">
                <a:srgbClr val="D99594"/>
              </a:gs>
              <a:gs pos="50000">
                <a:srgbClr val="F2DBDB"/>
              </a:gs>
              <a:gs pos="100000">
                <a:srgbClr val="D99594"/>
              </a:gs>
            </a:gsLst>
            <a:lin ang="189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pPr indent="457200" algn="just">
              <a:defRPr/>
            </a:pPr>
            <a:r>
              <a:rPr lang="en-US" dirty="0">
                <a:latin typeface="Times New Roman" pitchFamily="18" charset="0"/>
                <a:cs typeface="Times New Roman" pitchFamily="18" charset="0"/>
              </a:rPr>
              <a:t>The </a:t>
            </a:r>
            <a:r>
              <a:rPr lang="en-US" b="1" dirty="0">
                <a:latin typeface="Times New Roman" pitchFamily="18" charset="0"/>
                <a:cs typeface="Times New Roman" pitchFamily="18" charset="0"/>
              </a:rPr>
              <a:t>Integers</a:t>
            </a:r>
            <a:r>
              <a:rPr lang="en-US" dirty="0">
                <a:latin typeface="Times New Roman" pitchFamily="18" charset="0"/>
                <a:cs typeface="Times New Roman" pitchFamily="18" charset="0"/>
              </a:rPr>
              <a:t> are </a:t>
            </a:r>
            <a:r>
              <a:rPr lang="en-US" dirty="0">
                <a:latin typeface="Times New Roman" pitchFamily="18" charset="0"/>
                <a:cs typeface="Times New Roman" pitchFamily="18" charset="0"/>
                <a:hlinkClick r:id="rId5" tooltip="Natural numbers"/>
              </a:rPr>
              <a:t>natural numbers</a:t>
            </a:r>
            <a:r>
              <a:rPr lang="en-US" dirty="0">
                <a:latin typeface="Times New Roman" pitchFamily="18" charset="0"/>
                <a:cs typeface="Times New Roman" pitchFamily="18" charset="0"/>
              </a:rPr>
              <a:t> including 0 (</a:t>
            </a:r>
            <a:r>
              <a:rPr lang="en-US" dirty="0">
                <a:latin typeface="Times New Roman" pitchFamily="18" charset="0"/>
                <a:cs typeface="Times New Roman" pitchFamily="18" charset="0"/>
                <a:hlinkClick r:id="rId6" tooltip="0 (number)"/>
              </a:rPr>
              <a:t>0</a:t>
            </a:r>
            <a:r>
              <a:rPr lang="en-US" dirty="0">
                <a:latin typeface="Times New Roman" pitchFamily="18" charset="0"/>
                <a:cs typeface="Times New Roman" pitchFamily="18" charset="0"/>
              </a:rPr>
              <a:t>, </a:t>
            </a:r>
            <a:r>
              <a:rPr lang="en-US" dirty="0">
                <a:latin typeface="Times New Roman" pitchFamily="18" charset="0"/>
                <a:cs typeface="Times New Roman" pitchFamily="18" charset="0"/>
                <a:hlinkClick r:id="rId7" tooltip="1 (number)"/>
              </a:rPr>
              <a:t>1</a:t>
            </a:r>
            <a:r>
              <a:rPr lang="en-US" dirty="0">
                <a:latin typeface="Times New Roman" pitchFamily="18" charset="0"/>
                <a:cs typeface="Times New Roman" pitchFamily="18" charset="0"/>
              </a:rPr>
              <a:t>, </a:t>
            </a:r>
            <a:r>
              <a:rPr lang="en-US" dirty="0">
                <a:latin typeface="Times New Roman" pitchFamily="18" charset="0"/>
                <a:cs typeface="Times New Roman" pitchFamily="18" charset="0"/>
                <a:hlinkClick r:id="rId8" tooltip="2 (number)"/>
              </a:rPr>
              <a:t>2</a:t>
            </a:r>
            <a:r>
              <a:rPr lang="en-US" dirty="0">
                <a:latin typeface="Times New Roman" pitchFamily="18" charset="0"/>
                <a:cs typeface="Times New Roman" pitchFamily="18" charset="0"/>
              </a:rPr>
              <a:t>, </a:t>
            </a:r>
            <a:r>
              <a:rPr lang="en-US" dirty="0">
                <a:latin typeface="Times New Roman" pitchFamily="18" charset="0"/>
                <a:cs typeface="Times New Roman" pitchFamily="18" charset="0"/>
                <a:hlinkClick r:id="rId9" tooltip="3 (number)"/>
              </a:rPr>
              <a:t>3</a:t>
            </a:r>
            <a:r>
              <a:rPr lang="en-US" dirty="0">
                <a:latin typeface="Times New Roman" pitchFamily="18" charset="0"/>
                <a:cs typeface="Times New Roman" pitchFamily="18" charset="0"/>
              </a:rPr>
              <a:t>, ...) and their </a:t>
            </a:r>
            <a:r>
              <a:rPr lang="en-US" dirty="0">
                <a:latin typeface="Times New Roman" pitchFamily="18" charset="0"/>
                <a:cs typeface="Times New Roman" pitchFamily="18" charset="0"/>
                <a:hlinkClick r:id="rId10" tooltip="Negative and non-negative numbers"/>
              </a:rPr>
              <a:t>negatives</a:t>
            </a:r>
            <a:r>
              <a:rPr lang="en-US" dirty="0">
                <a:latin typeface="Times New Roman" pitchFamily="18" charset="0"/>
                <a:cs typeface="Times New Roman" pitchFamily="18" charset="0"/>
              </a:rPr>
              <a:t> (0, </a:t>
            </a:r>
            <a:r>
              <a:rPr lang="en-US" dirty="0">
                <a:latin typeface="Times New Roman" pitchFamily="18" charset="0"/>
                <a:cs typeface="Times New Roman" pitchFamily="18" charset="0"/>
                <a:hlinkClick r:id="rId11" tooltip="−1 (number)"/>
              </a:rPr>
              <a:t>−1</a:t>
            </a:r>
            <a:r>
              <a:rPr lang="en-US" dirty="0">
                <a:latin typeface="Times New Roman" pitchFamily="18" charset="0"/>
                <a:cs typeface="Times New Roman" pitchFamily="18" charset="0"/>
              </a:rPr>
              <a:t>, −2, −3, ...). They are numbers that can be written without a fractional or decimal component, and fall within the set {... −2, −1, 0, 1, 2 ...}.</a:t>
            </a:r>
            <a:endParaRPr lang="en-US" dirty="0"/>
          </a:p>
          <a:p>
            <a:pPr indent="457200" eaLnBrk="0" hangingPunct="0">
              <a:defRPr/>
            </a:pPr>
            <a:endParaRPr lang="en-US" dirty="0"/>
          </a:p>
        </p:txBody>
      </p:sp>
      <p:pic>
        <p:nvPicPr>
          <p:cNvPr id="2061" name="Picture 4"/>
          <p:cNvPicPr>
            <a:picLocks noChangeAspect="1" noChangeArrowheads="1"/>
          </p:cNvPicPr>
          <p:nvPr/>
        </p:nvPicPr>
        <p:blipFill>
          <a:blip r:embed="rId12"/>
          <a:srcRect/>
          <a:stretch>
            <a:fillRect/>
          </a:stretch>
        </p:blipFill>
        <p:spPr bwMode="auto">
          <a:xfrm>
            <a:off x="6400800" y="3886200"/>
            <a:ext cx="1128713" cy="923925"/>
          </a:xfrm>
          <a:prstGeom prst="rect">
            <a:avLst/>
          </a:prstGeom>
          <a:noFill/>
          <a:ln w="9525">
            <a:noFill/>
            <a:miter lim="800000"/>
            <a:headEnd/>
            <a:tailEnd/>
          </a:ln>
        </p:spPr>
      </p:pic>
      <p:sp>
        <p:nvSpPr>
          <p:cNvPr id="2062" name="AutoShape 8"/>
          <p:cNvSpPr>
            <a:spLocks noChangeArrowheads="1"/>
          </p:cNvSpPr>
          <p:nvPr/>
        </p:nvSpPr>
        <p:spPr bwMode="auto">
          <a:xfrm>
            <a:off x="385763" y="5192522"/>
            <a:ext cx="6167437" cy="1317625"/>
          </a:xfrm>
          <a:prstGeom prst="wedgeRoundRectCallout">
            <a:avLst>
              <a:gd name="adj1" fmla="val 67338"/>
              <a:gd name="adj2" fmla="val -71463"/>
              <a:gd name="adj3" fmla="val 16667"/>
            </a:avLst>
          </a:prstGeom>
          <a:solidFill>
            <a:srgbClr val="FFFFFF"/>
          </a:solidFill>
          <a:ln w="63500" cmpd="thickThin">
            <a:solidFill>
              <a:srgbClr val="4F81BD"/>
            </a:solidFill>
            <a:miter lim="800000"/>
            <a:headEnd/>
            <a:tailEnd/>
          </a:ln>
        </p:spPr>
        <p:txBody>
          <a:bodyPr/>
          <a:lstStyle/>
          <a:p>
            <a:pPr indent="457200" algn="just"/>
            <a:r>
              <a:rPr lang="en-US" sz="2000" dirty="0">
                <a:latin typeface="Times New Roman" pitchFamily="18" charset="0"/>
                <a:cs typeface="Times New Roman" pitchFamily="18" charset="0"/>
              </a:rPr>
              <a:t>Positive integers are all the whole numbers greater than zero: 1, 2, 3, 4, 5, ... . Negative integers are all the opposites of these whole numbers: -1, -2, -3, -4, -5, </a:t>
            </a:r>
            <a:r>
              <a:rPr lang="en-US" sz="2000" dirty="0">
                <a:latin typeface="Calibri" pitchFamily="34" charset="0"/>
                <a:cs typeface="Times New Roman" pitchFamily="18" charset="0"/>
              </a:rPr>
              <a:t>…</a:t>
            </a:r>
            <a:r>
              <a:rPr lang="en-US" sz="2000" dirty="0">
                <a:latin typeface="Times New Roman" pitchFamily="18" charset="0"/>
                <a:cs typeface="Times New Roman" pitchFamily="18" charset="0"/>
              </a:rPr>
              <a:t> . ]</a:t>
            </a:r>
            <a:endParaRPr lang="en-US" sz="2000" dirty="0"/>
          </a:p>
          <a:p>
            <a:pPr indent="457200" eaLnBrk="0" hangingPunct="0"/>
            <a:endParaRPr lang="en-US" dirty="0"/>
          </a:p>
        </p:txBody>
      </p:sp>
      <p:sp>
        <p:nvSpPr>
          <p:cNvPr id="2064" name="Rectangle 13"/>
          <p:cNvSpPr>
            <a:spLocks noChangeArrowheads="1"/>
          </p:cNvSpPr>
          <p:nvPr/>
        </p:nvSpPr>
        <p:spPr bwMode="auto">
          <a:xfrm>
            <a:off x="2209800" y="44053"/>
            <a:ext cx="6248399" cy="3077766"/>
          </a:xfrm>
          <a:prstGeom prst="rect">
            <a:avLst/>
          </a:prstGeom>
          <a:noFill/>
          <a:ln w="9525">
            <a:noFill/>
            <a:miter lim="800000"/>
            <a:headEnd/>
            <a:tailEnd/>
          </a:ln>
        </p:spPr>
        <p:txBody>
          <a:bodyPr wrap="square" anchor="ctr">
            <a:spAutoFit/>
          </a:bodyPr>
          <a:lstStyle/>
          <a:p>
            <a:r>
              <a:rPr lang="en-US" sz="1600" b="1" dirty="0">
                <a:latin typeface="Times New Roman" pitchFamily="18" charset="0"/>
                <a:cs typeface="Times New Roman" pitchFamily="18" charset="0"/>
              </a:rPr>
              <a:t>             WHAT ARE INTEGERS?</a:t>
            </a:r>
          </a:p>
          <a:p>
            <a:endParaRPr lang="en-US" sz="1600" b="1" dirty="0">
              <a:latin typeface="Times New Roman" pitchFamily="18" charset="0"/>
            </a:endParaRPr>
          </a:p>
          <a:p>
            <a:endParaRPr lang="en-US" dirty="0"/>
          </a:p>
          <a:p>
            <a:pPr eaLnBrk="0" hangingPunct="0"/>
            <a:r>
              <a:rPr lang="en-US" b="1" dirty="0">
                <a:latin typeface="Times New Roman" pitchFamily="18" charset="0"/>
                <a:cs typeface="Times New Roman" pitchFamily="18" charset="0"/>
              </a:rPr>
              <a:t>Objectives </a:t>
            </a:r>
          </a:p>
          <a:p>
            <a:pPr eaLnBrk="0" hangingPunct="0"/>
            <a:endParaRPr lang="en-US" dirty="0"/>
          </a:p>
          <a:p>
            <a:pPr lvl="1" eaLnBrk="0" hangingPunct="0"/>
            <a:r>
              <a:rPr lang="en-US" dirty="0">
                <a:latin typeface="Times New Roman" pitchFamily="18" charset="0"/>
                <a:cs typeface="Times New Roman" pitchFamily="18" charset="0"/>
              </a:rPr>
              <a:t>After this lesson, the students are expected to:</a:t>
            </a:r>
            <a:endParaRPr lang="en-US" dirty="0"/>
          </a:p>
          <a:p>
            <a:pPr lvl="1" eaLnBrk="0" hangingPunct="0">
              <a:buFontTx/>
              <a:buChar char="•"/>
            </a:pPr>
            <a:r>
              <a:rPr lang="en-US" dirty="0">
                <a:latin typeface="Times New Roman" pitchFamily="18" charset="0"/>
                <a:cs typeface="Times New Roman" pitchFamily="18" charset="0"/>
              </a:rPr>
              <a:t>define what integers are;</a:t>
            </a:r>
            <a:endParaRPr lang="en-US" dirty="0"/>
          </a:p>
          <a:p>
            <a:pPr lvl="1" eaLnBrk="0" hangingPunct="0">
              <a:buFontTx/>
              <a:buChar char="•"/>
            </a:pPr>
            <a:r>
              <a:rPr lang="en-US" dirty="0">
                <a:latin typeface="Times New Roman" pitchFamily="18" charset="0"/>
                <a:cs typeface="Times New Roman" pitchFamily="18" charset="0"/>
              </a:rPr>
              <a:t>explain the difference between positive, zero and negative integers;</a:t>
            </a:r>
            <a:endParaRPr lang="en-US" dirty="0"/>
          </a:p>
          <a:p>
            <a:pPr lvl="1" eaLnBrk="0" hangingPunct="0">
              <a:buFontTx/>
              <a:buChar char="•"/>
            </a:pPr>
            <a:r>
              <a:rPr lang="en-US" dirty="0">
                <a:latin typeface="Times New Roman" pitchFamily="18" charset="0"/>
                <a:cs typeface="Times New Roman" pitchFamily="18" charset="0"/>
              </a:rPr>
              <a:t>discuss the significance of integers.</a:t>
            </a:r>
            <a:endParaRPr lang="en-US" dirty="0"/>
          </a:p>
          <a:p>
            <a:pPr eaLnBrk="0" hangingPunct="0"/>
            <a:endParaRPr lang="en-US" dirty="0"/>
          </a:p>
        </p:txBody>
      </p:sp>
      <p:sp>
        <p:nvSpPr>
          <p:cNvPr id="2065" name="Rectangle 15"/>
          <p:cNvSpPr>
            <a:spLocks noChangeArrowheads="1"/>
          </p:cNvSpPr>
          <p:nvPr/>
        </p:nvSpPr>
        <p:spPr bwMode="auto">
          <a:xfrm>
            <a:off x="0" y="914400"/>
            <a:ext cx="9144000" cy="457200"/>
          </a:xfrm>
          <a:prstGeom prst="rect">
            <a:avLst/>
          </a:prstGeom>
          <a:noFill/>
          <a:ln w="9525">
            <a:noFill/>
            <a:miter lim="800000"/>
            <a:headEnd/>
            <a:tailEnd/>
          </a:ln>
        </p:spPr>
        <p:txBody>
          <a:bodyPr wrap="none" anchor="ctr">
            <a:spAutoFit/>
          </a:bodyPr>
          <a:lstStyle/>
          <a:p>
            <a:pPr indent="457200">
              <a:tabLst>
                <a:tab pos="4603750" algn="l"/>
              </a:tabLst>
            </a:pPr>
            <a:r>
              <a:rPr lang="en-US" dirty="0"/>
              <a:t/>
            </a:r>
            <a:br>
              <a:rPr lang="en-US" dirty="0"/>
            </a:br>
            <a:endParaRPr lang="en-US" dirty="0"/>
          </a:p>
          <a:p>
            <a:pPr indent="457200" eaLnBrk="0" hangingPunct="0">
              <a:tabLst>
                <a:tab pos="4603750" algn="l"/>
              </a:tabLst>
            </a:pPr>
            <a:r>
              <a:rPr lang="en-US" sz="1200" dirty="0">
                <a:latin typeface="Times New Roman" pitchFamily="18" charset="0"/>
                <a:cs typeface="Times New Roman" pitchFamily="18" charset="0"/>
              </a:rPr>
              <a:t>	</a:t>
            </a:r>
            <a:endParaRPr lang="en-US" sz="1100" dirty="0"/>
          </a:p>
          <a:p>
            <a:pPr indent="457200" eaLnBrk="0" hangingPunct="0">
              <a:tabLst>
                <a:tab pos="4603750" algn="l"/>
              </a:tabLst>
            </a:pPr>
            <a:endParaRPr lang="en-US" dirty="0"/>
          </a:p>
        </p:txBody>
      </p:sp>
      <p:sp>
        <p:nvSpPr>
          <p:cNvPr id="2066" name="Rectangle 16"/>
          <p:cNvSpPr>
            <a:spLocks noChangeArrowheads="1"/>
          </p:cNvSpPr>
          <p:nvPr/>
        </p:nvSpPr>
        <p:spPr bwMode="auto">
          <a:xfrm>
            <a:off x="0" y="1371600"/>
            <a:ext cx="9144000" cy="0"/>
          </a:xfrm>
          <a:prstGeom prst="rect">
            <a:avLst/>
          </a:prstGeom>
          <a:noFill/>
          <a:ln w="9525">
            <a:noFill/>
            <a:miter lim="800000"/>
            <a:headEnd/>
            <a:tailEnd/>
          </a:ln>
        </p:spPr>
        <p:txBody>
          <a:bodyPr wrap="none" anchor="ctr">
            <a:spAutoFit/>
          </a:bodyPr>
          <a:lstStyle/>
          <a:p>
            <a:pPr indent="457200"/>
            <a:endParaRPr lang="en-US"/>
          </a:p>
        </p:txBody>
      </p:sp>
      <p:sp>
        <p:nvSpPr>
          <p:cNvPr id="2067" name="Rectangle 18"/>
          <p:cNvSpPr>
            <a:spLocks noChangeArrowheads="1"/>
          </p:cNvSpPr>
          <p:nvPr/>
        </p:nvSpPr>
        <p:spPr bwMode="auto">
          <a:xfrm>
            <a:off x="3200400" y="2844820"/>
            <a:ext cx="4572000" cy="553998"/>
          </a:xfrm>
          <a:prstGeom prst="rect">
            <a:avLst/>
          </a:prstGeom>
          <a:noFill/>
          <a:ln w="9525">
            <a:noFill/>
            <a:miter lim="800000"/>
            <a:headEnd/>
            <a:tailEnd/>
          </a:ln>
        </p:spPr>
        <p:txBody>
          <a:bodyPr wrap="square" anchor="ctr">
            <a:spAutoFit/>
          </a:bodyPr>
          <a:lstStyle/>
          <a:p>
            <a:pPr indent="457200" algn="just">
              <a:tabLst>
                <a:tab pos="1520825" algn="l"/>
              </a:tabLst>
            </a:pPr>
            <a:r>
              <a:rPr lang="en-US" b="1" dirty="0">
                <a:solidFill>
                  <a:srgbClr val="C00000"/>
                </a:solidFill>
                <a:latin typeface="Times New Roman" pitchFamily="18" charset="0"/>
                <a:cs typeface="Times New Roman" pitchFamily="18" charset="0"/>
              </a:rPr>
              <a:t>Positive and Negative Integers</a:t>
            </a:r>
            <a:endParaRPr lang="en-US" dirty="0"/>
          </a:p>
          <a:p>
            <a:pPr indent="457200" algn="just" eaLnBrk="0" hangingPunct="0">
              <a:tabLst>
                <a:tab pos="1520825" algn="l"/>
              </a:tabLst>
            </a:pPr>
            <a:r>
              <a:rPr lang="en-US" sz="1200" dirty="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2962888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3">
            <a:hlinkClick r:id="rId2" action="ppaction://hlinksldjump"/>
          </p:cNvPr>
          <p:cNvSpPr txBox="1">
            <a:spLocks noChangeArrowheads="1"/>
          </p:cNvSpPr>
          <p:nvPr/>
        </p:nvSpPr>
        <p:spPr bwMode="auto">
          <a:xfrm>
            <a:off x="8305800" y="6324600"/>
            <a:ext cx="6096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Next</a:t>
            </a:r>
            <a:endParaRPr lang="en-US" b="1" dirty="0">
              <a:solidFill>
                <a:schemeClr val="tx1"/>
              </a:solidFill>
              <a:latin typeface="Times New Roman" pitchFamily="18" charset="0"/>
              <a:cs typeface="Times New Roman" pitchFamily="18" charset="0"/>
            </a:endParaRPr>
          </a:p>
        </p:txBody>
      </p:sp>
      <p:sp>
        <p:nvSpPr>
          <p:cNvPr id="6147" name="TextBox 13">
            <a:hlinkClick r:id="rId3" action="ppaction://hlinksldjump"/>
          </p:cNvPr>
          <p:cNvSpPr txBox="1">
            <a:spLocks noChangeArrowheads="1"/>
          </p:cNvSpPr>
          <p:nvPr/>
        </p:nvSpPr>
        <p:spPr bwMode="auto">
          <a:xfrm>
            <a:off x="7620000" y="6324600"/>
            <a:ext cx="6096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pic>
        <p:nvPicPr>
          <p:cNvPr id="6152" name="Picture 81" descr="  "/>
          <p:cNvPicPr>
            <a:picLocks noChangeAspect="1" noChangeArrowheads="1"/>
          </p:cNvPicPr>
          <p:nvPr/>
        </p:nvPicPr>
        <p:blipFill>
          <a:blip r:embed="rId4"/>
          <a:srcRect/>
          <a:stretch>
            <a:fillRect/>
          </a:stretch>
        </p:blipFill>
        <p:spPr bwMode="auto">
          <a:xfrm>
            <a:off x="0" y="0"/>
            <a:ext cx="95250" cy="28575"/>
          </a:xfrm>
          <a:prstGeom prst="rect">
            <a:avLst/>
          </a:prstGeom>
          <a:noFill/>
          <a:ln w="9525">
            <a:noFill/>
            <a:miter lim="800000"/>
            <a:headEnd/>
            <a:tailEnd/>
          </a:ln>
        </p:spPr>
      </p:pic>
      <p:pic>
        <p:nvPicPr>
          <p:cNvPr id="6153" name="Picture 82" descr="  "/>
          <p:cNvPicPr>
            <a:picLocks noChangeAspect="1" noChangeArrowheads="1"/>
          </p:cNvPicPr>
          <p:nvPr/>
        </p:nvPicPr>
        <p:blipFill>
          <a:blip r:embed="rId4"/>
          <a:srcRect/>
          <a:stretch>
            <a:fillRect/>
          </a:stretch>
        </p:blipFill>
        <p:spPr bwMode="auto">
          <a:xfrm>
            <a:off x="0" y="0"/>
            <a:ext cx="95250" cy="28575"/>
          </a:xfrm>
          <a:prstGeom prst="rect">
            <a:avLst/>
          </a:prstGeom>
          <a:noFill/>
          <a:ln w="9525">
            <a:noFill/>
            <a:miter lim="800000"/>
            <a:headEnd/>
            <a:tailEnd/>
          </a:ln>
        </p:spPr>
      </p:pic>
      <p:sp>
        <p:nvSpPr>
          <p:cNvPr id="6154" name="Rectangle 4"/>
          <p:cNvSpPr>
            <a:spLocks noChangeArrowheads="1"/>
          </p:cNvSpPr>
          <p:nvPr/>
        </p:nvSpPr>
        <p:spPr bwMode="auto">
          <a:xfrm>
            <a:off x="288924" y="148323"/>
            <a:ext cx="8169275" cy="646331"/>
          </a:xfrm>
          <a:prstGeom prst="rect">
            <a:avLst/>
          </a:prstGeom>
          <a:noFill/>
          <a:ln w="9525">
            <a:noFill/>
            <a:miter lim="800000"/>
            <a:headEnd/>
            <a:tailEnd/>
          </a:ln>
        </p:spPr>
        <p:txBody>
          <a:bodyPr wrap="square" anchor="ctr">
            <a:spAutoFit/>
          </a:bodyPr>
          <a:lstStyle/>
          <a:p>
            <a:pPr indent="457200" eaLnBrk="0" hangingPunct="0"/>
            <a:r>
              <a:rPr lang="en-US" dirty="0">
                <a:latin typeface="Times New Roman" pitchFamily="18" charset="0"/>
                <a:cs typeface="Times New Roman" pitchFamily="18" charset="0"/>
              </a:rPr>
              <a:t>In Example 1, each problem involved only 2 operations. </a:t>
            </a:r>
            <a:r>
              <a:rPr lang="en-US" dirty="0" smtClean="0">
                <a:latin typeface="Times New Roman" pitchFamily="18" charset="0"/>
                <a:cs typeface="Times New Roman" pitchFamily="18" charset="0"/>
              </a:rPr>
              <a:t>Let's </a:t>
            </a:r>
            <a:r>
              <a:rPr lang="en-US" dirty="0">
                <a:latin typeface="Times New Roman" pitchFamily="18" charset="0"/>
                <a:cs typeface="Times New Roman" pitchFamily="18" charset="0"/>
              </a:rPr>
              <a:t>look at some examples that involve more than two operations.</a:t>
            </a:r>
          </a:p>
        </p:txBody>
      </p:sp>
      <p:graphicFrame>
        <p:nvGraphicFramePr>
          <p:cNvPr id="13" name="Table 12"/>
          <p:cNvGraphicFramePr>
            <a:graphicFrameLocks noGrp="1"/>
          </p:cNvGraphicFramePr>
          <p:nvPr>
            <p:extLst>
              <p:ext uri="{D42A27DB-BD31-4B8C-83A1-F6EECF244321}">
                <p14:modId xmlns:p14="http://schemas.microsoft.com/office/powerpoint/2010/main" val="3457430757"/>
              </p:ext>
            </p:extLst>
          </p:nvPr>
        </p:nvGraphicFramePr>
        <p:xfrm>
          <a:off x="533400" y="1012825"/>
          <a:ext cx="7086599" cy="5210850"/>
        </p:xfrm>
        <a:graphic>
          <a:graphicData uri="http://schemas.openxmlformats.org/drawingml/2006/table">
            <a:tbl>
              <a:tblPr/>
              <a:tblGrid>
                <a:gridCol w="1540565"/>
                <a:gridCol w="2927074"/>
                <a:gridCol w="2618960"/>
              </a:tblGrid>
              <a:tr h="150813">
                <a:tc gridSpan="3">
                  <a:txBody>
                    <a:bodyPr/>
                    <a:lstStyle/>
                    <a:p>
                      <a:pPr marL="0" marR="0" lvl="0" indent="457200" algn="ctr"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Order of Operations</a:t>
                      </a:r>
                      <a:endParaRPr kumimoji="0" lang="en-US" sz="2400" b="0" i="0" u="none" strike="noStrike" cap="none" normalizeH="0" baseline="0" dirty="0" smtClean="0">
                        <a:ln>
                          <a:noFill/>
                        </a:ln>
                        <a:solidFill>
                          <a:schemeClr val="tx1"/>
                        </a:solidFill>
                        <a:effectLst/>
                        <a:latin typeface="Calibri" pitchFamily="34" charset="0"/>
                        <a:cs typeface="Times New Roman" pitchFamily="18" charset="0"/>
                      </a:endParaRPr>
                    </a:p>
                  </a:txBody>
                  <a:tcPr marL="11538" marR="11538" marT="11538" marB="11538" anchor="ctr"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003397"/>
                    </a:solidFill>
                  </a:tcPr>
                </a:tc>
                <a:tc hMerge="1">
                  <a:txBody>
                    <a:bodyPr/>
                    <a:lstStyle/>
                    <a:p>
                      <a:endParaRPr lang="en-US"/>
                    </a:p>
                  </a:txBody>
                  <a:tcPr/>
                </a:tc>
                <a:tc hMerge="1">
                  <a:txBody>
                    <a:bodyPr/>
                    <a:lstStyle/>
                    <a:p>
                      <a:endParaRPr lang="en-US"/>
                    </a:p>
                  </a:txBody>
                  <a:tcPr/>
                </a:tc>
              </a:tr>
              <a:tr h="45085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Times New Roman" pitchFamily="18" charset="0"/>
                        </a:rPr>
                        <a:t>Expression</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Times New Roman" pitchFamily="18" charset="0"/>
                        </a:rPr>
                        <a:t>Evaluation</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Calibri" pitchFamily="34" charset="0"/>
                          <a:cs typeface="Times New Roman" pitchFamily="18" charset="0"/>
                        </a:rPr>
                        <a:t>Operation</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r>
              <a:tr h="150813">
                <a:tc rowSpan="4">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6 + 7 x 8</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6 + </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7 x 8</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Multiplication</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r>
              <a:tr h="139700">
                <a:tc v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Calibri" pitchFamily="34" charset="0"/>
                        <a:cs typeface="Arial"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Calibri" pitchFamily="34" charset="0"/>
                        <a:cs typeface="Arial"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r>
              <a:tr h="150813">
                <a:tc v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6 + 56</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Addition</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r>
              <a:tr h="219075">
                <a:tc v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62</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45720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r>
              <a:tr h="150813">
                <a:tc rowSpan="3">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16 </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t>
                      </a: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8 - 2</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16 ÷ 8</a:t>
                      </a: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- 2</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Division</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r>
              <a:tr h="150813">
                <a:tc v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2 - 2</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Subtraction</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r>
              <a:tr h="485775">
                <a:tc v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0</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45720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r>
              <a:tr h="150813">
                <a:tc rowSpan="3">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(25 - 11) x 3</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(25 - 11)</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x 3</a:t>
                      </a:r>
                      <a:endParaRPr kumimoji="0" lang="en-US" sz="2000" b="0" i="0" u="none" strike="noStrike" cap="none" normalizeH="0" baseline="0" dirty="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Parentheses</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r>
              <a:tr h="150813">
                <a:tc v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14 x 3</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Multiplication</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r>
              <a:tr h="868363">
                <a:tc v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42</a:t>
                      </a:r>
                      <a:endParaRPr kumimoji="0" lang="en-US" sz="2000" b="0" i="0" u="none" strike="noStrike" cap="none" normalizeH="0" baseline="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c>
                  <a:txBody>
                    <a:bodyPr/>
                    <a:lstStyle/>
                    <a:p>
                      <a:pPr marL="0" marR="0" lvl="0" indent="457200" algn="ctr"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Calibri" pitchFamily="34" charset="0"/>
                        <a:cs typeface="Times New Roman" pitchFamily="18" charset="0"/>
                      </a:endParaRPr>
                    </a:p>
                  </a:txBody>
                  <a:tcPr marL="11538" marR="11538" marT="11538" marB="11538" horzOverflow="overflow">
                    <a:lnL w="12700" cap="flat" cmpd="sng" algn="ctr">
                      <a:solidFill>
                        <a:srgbClr val="003397"/>
                      </a:solidFill>
                      <a:prstDash val="solid"/>
                      <a:round/>
                      <a:headEnd type="none" w="med" len="med"/>
                      <a:tailEnd type="none" w="med" len="med"/>
                    </a:lnL>
                    <a:lnR w="12700" cap="flat" cmpd="sng" algn="ctr">
                      <a:solidFill>
                        <a:srgbClr val="003397"/>
                      </a:solidFill>
                      <a:prstDash val="solid"/>
                      <a:round/>
                      <a:headEnd type="none" w="med" len="med"/>
                      <a:tailEnd type="none" w="med" len="med"/>
                    </a:lnR>
                    <a:lnT w="12700" cap="flat" cmpd="sng" algn="ctr">
                      <a:solidFill>
                        <a:srgbClr val="003397"/>
                      </a:solidFill>
                      <a:prstDash val="solid"/>
                      <a:round/>
                      <a:headEnd type="none" w="med" len="med"/>
                      <a:tailEnd type="none" w="med" len="med"/>
                    </a:lnT>
                    <a:lnB w="12700" cap="flat" cmpd="sng" algn="ctr">
                      <a:solidFill>
                        <a:srgbClr val="003397"/>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21466085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3">
            <a:hlinkClick r:id="rId2" action="ppaction://hlinksldjump"/>
          </p:cNvPr>
          <p:cNvSpPr txBox="1">
            <a:spLocks noChangeArrowheads="1"/>
          </p:cNvSpPr>
          <p:nvPr/>
        </p:nvSpPr>
        <p:spPr bwMode="auto">
          <a:xfrm>
            <a:off x="8305800" y="6324600"/>
            <a:ext cx="609600" cy="30638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7171" name="TextBox 13">
            <a:hlinkClick r:id="rId3" action="ppaction://hlinksldjump"/>
          </p:cNvPr>
          <p:cNvSpPr txBox="1">
            <a:spLocks noChangeArrowheads="1"/>
          </p:cNvSpPr>
          <p:nvPr/>
        </p:nvSpPr>
        <p:spPr bwMode="auto">
          <a:xfrm>
            <a:off x="7543800" y="6324600"/>
            <a:ext cx="609600" cy="30638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434418702"/>
              </p:ext>
            </p:extLst>
          </p:nvPr>
        </p:nvGraphicFramePr>
        <p:xfrm>
          <a:off x="457200" y="2667000"/>
          <a:ext cx="8229599" cy="3224214"/>
        </p:xfrm>
        <a:graphic>
          <a:graphicData uri="http://schemas.openxmlformats.org/drawingml/2006/table">
            <a:tbl>
              <a:tblPr>
                <a:tableStyleId>{3C2FFA5D-87B4-456A-9821-1D502468CF0F}</a:tableStyleId>
              </a:tblPr>
              <a:tblGrid>
                <a:gridCol w="1128886"/>
                <a:gridCol w="2197528"/>
                <a:gridCol w="992686"/>
                <a:gridCol w="1885841"/>
                <a:gridCol w="2024658"/>
              </a:tblGrid>
              <a:tr h="765175">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dirty="0" smtClean="0">
                          <a:ln>
                            <a:noFill/>
                          </a:ln>
                          <a:effectLst/>
                        </a:rPr>
                        <a:t>Step 1: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dirty="0" smtClean="0">
                          <a:ln>
                            <a:noFill/>
                          </a:ln>
                          <a:effectLst/>
                        </a:rPr>
                        <a:t>3 + 6 x (5 + 4) ÷ 3 - 7</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 =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dirty="0" smtClean="0">
                          <a:ln>
                            <a:noFill/>
                          </a:ln>
                          <a:effectLst/>
                        </a:rPr>
                        <a:t>3 + 6 x 9 ÷ 3 - 7</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Parentheses</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r>
              <a:tr h="914400">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Step 2: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3 + 6 x 9 ÷- 7</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dirty="0" smtClean="0">
                          <a:ln>
                            <a:noFill/>
                          </a:ln>
                          <a:effectLst/>
                        </a:rPr>
                        <a:t> =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3 + 54 ÷ 3 - 7</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Multiplication</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r>
              <a:tr h="46513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Step 3: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3 + 54 ÷ 3 - 7</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 =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3 + 18 - 7</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Division</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r>
              <a:tr h="465138">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Step 4: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3 + 18 - 7</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 =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21 - 7</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Addition</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r>
              <a:tr h="6143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Step 5: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21 - 7</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smtClean="0">
                          <a:ln>
                            <a:noFill/>
                          </a:ln>
                          <a:effectLst/>
                        </a:rPr>
                        <a:t>14</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000" u="none" strike="noStrike" cap="none" normalizeH="0" baseline="0" dirty="0" smtClean="0">
                          <a:ln>
                            <a:noFill/>
                          </a:ln>
                          <a:effectLst/>
                        </a:rPr>
                        <a:t>Subtraction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10650" marR="10650" marT="10650" marB="10650" horzOverflow="overflow"/>
                </a:tc>
              </a:tr>
            </a:tbl>
          </a:graphicData>
        </a:graphic>
      </p:graphicFrame>
      <p:pic>
        <p:nvPicPr>
          <p:cNvPr id="7203" name="Picture 82" descr="  "/>
          <p:cNvPicPr>
            <a:picLocks noChangeAspect="1" noChangeArrowheads="1"/>
          </p:cNvPicPr>
          <p:nvPr/>
        </p:nvPicPr>
        <p:blipFill>
          <a:blip r:embed="rId4"/>
          <a:srcRect/>
          <a:stretch>
            <a:fillRect/>
          </a:stretch>
        </p:blipFill>
        <p:spPr bwMode="auto">
          <a:xfrm>
            <a:off x="-69850" y="-26988"/>
            <a:ext cx="95250" cy="28576"/>
          </a:xfrm>
          <a:prstGeom prst="rect">
            <a:avLst/>
          </a:prstGeom>
          <a:noFill/>
          <a:ln w="9525">
            <a:noFill/>
            <a:miter lim="800000"/>
            <a:headEnd/>
            <a:tailEnd/>
          </a:ln>
        </p:spPr>
      </p:pic>
      <p:graphicFrame>
        <p:nvGraphicFramePr>
          <p:cNvPr id="14" name="Table 13"/>
          <p:cNvGraphicFramePr>
            <a:graphicFrameLocks noGrp="1"/>
          </p:cNvGraphicFramePr>
          <p:nvPr>
            <p:extLst>
              <p:ext uri="{D42A27DB-BD31-4B8C-83A1-F6EECF244321}">
                <p14:modId xmlns:p14="http://schemas.microsoft.com/office/powerpoint/2010/main" val="2168921018"/>
              </p:ext>
            </p:extLst>
          </p:nvPr>
        </p:nvGraphicFramePr>
        <p:xfrm>
          <a:off x="381000" y="990600"/>
          <a:ext cx="8229600" cy="722340"/>
        </p:xfrm>
        <a:graphic>
          <a:graphicData uri="http://schemas.openxmlformats.org/drawingml/2006/table">
            <a:tbl>
              <a:tblPr/>
              <a:tblGrid>
                <a:gridCol w="1484591"/>
                <a:gridCol w="6745009"/>
              </a:tblGrid>
              <a:tr h="31591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Example 2:  </a:t>
                      </a:r>
                    </a:p>
                  </a:txBody>
                  <a:tcPr marL="10650" marR="10650" marT="10650" marB="10650" horzOverflow="overflow">
                    <a:lnL>
                      <a:noFill/>
                    </a:lnL>
                    <a:lnR>
                      <a:noFill/>
                    </a:lnR>
                    <a:lnT>
                      <a:noFill/>
                    </a:lnT>
                    <a:lnB>
                      <a:noFill/>
                    </a:lnB>
                    <a:lnTlToBr>
                      <a:noFill/>
                    </a:lnTlToBr>
                    <a:lnBlToTr>
                      <a:noFill/>
                    </a:lnBlToTr>
                    <a:noFill/>
                  </a:tcPr>
                </a:tc>
                <a:tc>
                  <a:txBody>
                    <a:bodyPr/>
                    <a:lstStyle/>
                    <a:p>
                      <a:pPr marL="0" marR="0" lvl="0" indent="457200" algn="ctr"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Evaluate 3 + 6 x (5 + 4) ÷ 3 - 7 using the order of operations.</a:t>
                      </a:r>
                    </a:p>
                  </a:txBody>
                  <a:tcPr marL="10650" marR="10650" marT="10650" marB="10650"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1841747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3">
            <a:hlinkClick r:id="rId2" action="ppaction://hlinksldjump"/>
          </p:cNvPr>
          <p:cNvSpPr txBox="1">
            <a:spLocks noChangeArrowheads="1"/>
          </p:cNvSpPr>
          <p:nvPr/>
        </p:nvSpPr>
        <p:spPr bwMode="auto">
          <a:xfrm>
            <a:off x="8305800" y="6324600"/>
            <a:ext cx="6096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Next</a:t>
            </a:r>
            <a:endParaRPr lang="en-US" b="1" dirty="0">
              <a:solidFill>
                <a:schemeClr val="tx1"/>
              </a:solidFill>
              <a:latin typeface="Times New Roman" pitchFamily="18" charset="0"/>
              <a:cs typeface="Times New Roman" pitchFamily="18" charset="0"/>
            </a:endParaRPr>
          </a:p>
        </p:txBody>
      </p:sp>
      <p:sp>
        <p:nvSpPr>
          <p:cNvPr id="8195" name="TextBox 13">
            <a:hlinkClick r:id="rId3" action="ppaction://hlinksldjump"/>
          </p:cNvPr>
          <p:cNvSpPr txBox="1">
            <a:spLocks noChangeArrowheads="1"/>
          </p:cNvSpPr>
          <p:nvPr/>
        </p:nvSpPr>
        <p:spPr bwMode="auto">
          <a:xfrm>
            <a:off x="7543800" y="6324600"/>
            <a:ext cx="6096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83258423"/>
              </p:ext>
            </p:extLst>
          </p:nvPr>
        </p:nvGraphicFramePr>
        <p:xfrm>
          <a:off x="290945" y="2057400"/>
          <a:ext cx="8001000" cy="2522273"/>
        </p:xfrm>
        <a:graphic>
          <a:graphicData uri="http://schemas.openxmlformats.org/drawingml/2006/table">
            <a:tbl>
              <a:tblPr>
                <a:tableStyleId>{3C2FFA5D-87B4-456A-9821-1D502468CF0F}</a:tableStyleId>
              </a:tblPr>
              <a:tblGrid>
                <a:gridCol w="1600200"/>
                <a:gridCol w="2223655"/>
                <a:gridCol w="685800"/>
                <a:gridCol w="1891145"/>
                <a:gridCol w="1600200"/>
              </a:tblGrid>
              <a:tr h="323112">
                <a:tc>
                  <a:txBody>
                    <a:bodyPr/>
                    <a:lstStyle/>
                    <a:p>
                      <a:pPr marL="0" marR="0">
                        <a:lnSpc>
                          <a:spcPct val="115000"/>
                        </a:lnSpc>
                        <a:spcBef>
                          <a:spcPts val="0"/>
                        </a:spcBef>
                        <a:spcAft>
                          <a:spcPts val="1000"/>
                        </a:spcAft>
                      </a:pPr>
                      <a:r>
                        <a:rPr lang="en-US" sz="2000" dirty="0"/>
                        <a:t>Solution:  </a:t>
                      </a:r>
                      <a:endParaRPr lang="en-US" sz="2000" dirty="0">
                        <a:latin typeface="Calibri"/>
                        <a:ea typeface="Times New Roman"/>
                        <a:cs typeface="Times New Roman"/>
                      </a:endParaRPr>
                    </a:p>
                  </a:txBody>
                  <a:tcPr marL="19050" marR="19050" marT="19050" marB="19050"/>
                </a:tc>
                <a:tc>
                  <a:txBody>
                    <a:bodyPr/>
                    <a:lstStyle/>
                    <a:p>
                      <a:endParaRPr lang="en-US" sz="2000"/>
                    </a:p>
                  </a:txBody>
                  <a:tcPr marL="19050" marR="19050" marT="19050" marB="19050"/>
                </a:tc>
                <a:tc>
                  <a:txBody>
                    <a:bodyPr/>
                    <a:lstStyle/>
                    <a:p>
                      <a:endParaRPr lang="en-US" sz="2000"/>
                    </a:p>
                  </a:txBody>
                  <a:tcPr/>
                </a:tc>
                <a:tc>
                  <a:txBody>
                    <a:bodyPr/>
                    <a:lstStyle/>
                    <a:p>
                      <a:endParaRPr lang="en-US" sz="2000"/>
                    </a:p>
                  </a:txBody>
                  <a:tcPr/>
                </a:tc>
                <a:tc>
                  <a:txBody>
                    <a:bodyPr/>
                    <a:lstStyle/>
                    <a:p>
                      <a:endParaRPr lang="en-US" sz="2000"/>
                    </a:p>
                  </a:txBody>
                  <a:tcPr/>
                </a:tc>
              </a:tr>
              <a:tr h="435304">
                <a:tc>
                  <a:txBody>
                    <a:bodyPr/>
                    <a:lstStyle/>
                    <a:p>
                      <a:pPr marL="0" marR="0">
                        <a:lnSpc>
                          <a:spcPct val="115000"/>
                        </a:lnSpc>
                        <a:spcBef>
                          <a:spcPts val="0"/>
                        </a:spcBef>
                        <a:spcAft>
                          <a:spcPts val="1000"/>
                        </a:spcAft>
                      </a:pPr>
                      <a:r>
                        <a:rPr lang="en-US" sz="2000" dirty="0"/>
                        <a:t>Step 1:    </a:t>
                      </a:r>
                      <a:endParaRPr lang="en-US" sz="2000" dirty="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9 - 5 ÷ (8 - 3) x 2 + 6</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dirty="0"/>
                        <a:t> = </a:t>
                      </a:r>
                      <a:endParaRPr lang="en-US" sz="2000" dirty="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9 - 5 ÷ 5 x 2 + 6</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Parentheses</a:t>
                      </a:r>
                      <a:endParaRPr lang="en-US" sz="2000">
                        <a:latin typeface="Calibri"/>
                        <a:ea typeface="Times New Roman"/>
                        <a:cs typeface="Times New Roman"/>
                      </a:endParaRPr>
                    </a:p>
                  </a:txBody>
                  <a:tcPr marL="19050" marR="19050" marT="19050" marB="19050"/>
                </a:tc>
              </a:tr>
              <a:tr h="418475">
                <a:tc>
                  <a:txBody>
                    <a:bodyPr/>
                    <a:lstStyle/>
                    <a:p>
                      <a:pPr marL="0" marR="0">
                        <a:lnSpc>
                          <a:spcPct val="115000"/>
                        </a:lnSpc>
                        <a:spcBef>
                          <a:spcPts val="0"/>
                        </a:spcBef>
                        <a:spcAft>
                          <a:spcPts val="1000"/>
                        </a:spcAft>
                      </a:pPr>
                      <a:r>
                        <a:rPr lang="en-US" sz="2000"/>
                        <a:t>Step 2:  </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9 - 5 ÷ 5 x 2 + 6</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 = </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9 - 1 x 2 + 6</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Division</a:t>
                      </a:r>
                      <a:endParaRPr lang="en-US" sz="2000">
                        <a:latin typeface="Calibri"/>
                        <a:ea typeface="Times New Roman"/>
                        <a:cs typeface="Times New Roman"/>
                      </a:endParaRPr>
                    </a:p>
                  </a:txBody>
                  <a:tcPr marL="19050" marR="19050" marT="19050" marB="19050"/>
                </a:tc>
              </a:tr>
              <a:tr h="435304">
                <a:tc>
                  <a:txBody>
                    <a:bodyPr/>
                    <a:lstStyle/>
                    <a:p>
                      <a:pPr marL="0" marR="0">
                        <a:lnSpc>
                          <a:spcPct val="115000"/>
                        </a:lnSpc>
                        <a:spcBef>
                          <a:spcPts val="0"/>
                        </a:spcBef>
                        <a:spcAft>
                          <a:spcPts val="1000"/>
                        </a:spcAft>
                      </a:pPr>
                      <a:r>
                        <a:rPr lang="en-US" sz="2000"/>
                        <a:t>Step 3:  </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9 - 1 x 2 + 6</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 = </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9 - 2 + 6</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Multiplication</a:t>
                      </a:r>
                      <a:endParaRPr lang="en-US" sz="2000">
                        <a:latin typeface="Calibri"/>
                        <a:ea typeface="Times New Roman"/>
                        <a:cs typeface="Times New Roman"/>
                      </a:endParaRPr>
                    </a:p>
                  </a:txBody>
                  <a:tcPr marL="19050" marR="19050" marT="19050" marB="19050"/>
                </a:tc>
              </a:tr>
              <a:tr h="418475">
                <a:tc>
                  <a:txBody>
                    <a:bodyPr/>
                    <a:lstStyle/>
                    <a:p>
                      <a:pPr marL="0" marR="0">
                        <a:lnSpc>
                          <a:spcPct val="115000"/>
                        </a:lnSpc>
                        <a:spcBef>
                          <a:spcPts val="0"/>
                        </a:spcBef>
                        <a:spcAft>
                          <a:spcPts val="1000"/>
                        </a:spcAft>
                      </a:pPr>
                      <a:r>
                        <a:rPr lang="en-US" sz="2000"/>
                        <a:t>Step 4:  </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9 - 2 + 6</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 = </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7 + 6</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Subtraction</a:t>
                      </a:r>
                      <a:endParaRPr lang="en-US" sz="2000">
                        <a:latin typeface="Calibri"/>
                        <a:ea typeface="Times New Roman"/>
                        <a:cs typeface="Times New Roman"/>
                      </a:endParaRPr>
                    </a:p>
                  </a:txBody>
                  <a:tcPr marL="19050" marR="19050" marT="19050" marB="19050"/>
                </a:tc>
              </a:tr>
              <a:tr h="418475">
                <a:tc>
                  <a:txBody>
                    <a:bodyPr/>
                    <a:lstStyle/>
                    <a:p>
                      <a:pPr marL="0" marR="0">
                        <a:lnSpc>
                          <a:spcPct val="115000"/>
                        </a:lnSpc>
                        <a:spcBef>
                          <a:spcPts val="0"/>
                        </a:spcBef>
                        <a:spcAft>
                          <a:spcPts val="1000"/>
                        </a:spcAft>
                      </a:pPr>
                      <a:r>
                        <a:rPr lang="en-US" sz="2000"/>
                        <a:t>Step 5:  </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7 + 6</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 = </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a:t>13</a:t>
                      </a:r>
                      <a:endParaRPr lang="en-US" sz="2000">
                        <a:latin typeface="Calibri"/>
                        <a:ea typeface="Times New Roman"/>
                        <a:cs typeface="Times New Roman"/>
                      </a:endParaRPr>
                    </a:p>
                  </a:txBody>
                  <a:tcPr marL="19050" marR="19050" marT="19050" marB="19050"/>
                </a:tc>
                <a:tc>
                  <a:txBody>
                    <a:bodyPr/>
                    <a:lstStyle/>
                    <a:p>
                      <a:pPr marL="0" marR="0">
                        <a:lnSpc>
                          <a:spcPct val="115000"/>
                        </a:lnSpc>
                        <a:spcBef>
                          <a:spcPts val="0"/>
                        </a:spcBef>
                        <a:spcAft>
                          <a:spcPts val="1000"/>
                        </a:spcAft>
                      </a:pPr>
                      <a:r>
                        <a:rPr lang="en-US" sz="2000" dirty="0"/>
                        <a:t>Addition</a:t>
                      </a:r>
                      <a:endParaRPr lang="en-US" sz="2000" dirty="0">
                        <a:latin typeface="Calibri"/>
                        <a:ea typeface="Times New Roman"/>
                        <a:cs typeface="Times New Roman"/>
                      </a:endParaRPr>
                    </a:p>
                  </a:txBody>
                  <a:tcPr marL="19050" marR="19050" marT="19050" marB="19050"/>
                </a:tc>
              </a:tr>
            </a:tbl>
          </a:graphicData>
        </a:graphic>
      </p:graphicFrame>
      <p:pic>
        <p:nvPicPr>
          <p:cNvPr id="8240" name="Picture 84" descr="  "/>
          <p:cNvPicPr>
            <a:picLocks noChangeAspect="1" noChangeArrowheads="1"/>
          </p:cNvPicPr>
          <p:nvPr/>
        </p:nvPicPr>
        <p:blipFill>
          <a:blip r:embed="rId4"/>
          <a:srcRect/>
          <a:stretch>
            <a:fillRect/>
          </a:stretch>
        </p:blipFill>
        <p:spPr bwMode="auto">
          <a:xfrm>
            <a:off x="0" y="0"/>
            <a:ext cx="95250" cy="28575"/>
          </a:xfrm>
          <a:prstGeom prst="rect">
            <a:avLst/>
          </a:prstGeom>
          <a:noFill/>
          <a:ln w="9525">
            <a:noFill/>
            <a:miter lim="800000"/>
            <a:headEnd/>
            <a:tailEnd/>
          </a:ln>
        </p:spPr>
      </p:pic>
      <p:graphicFrame>
        <p:nvGraphicFramePr>
          <p:cNvPr id="8" name="Table 7"/>
          <p:cNvGraphicFramePr>
            <a:graphicFrameLocks noGrp="1"/>
          </p:cNvGraphicFramePr>
          <p:nvPr>
            <p:extLst>
              <p:ext uri="{D42A27DB-BD31-4B8C-83A1-F6EECF244321}">
                <p14:modId xmlns:p14="http://schemas.microsoft.com/office/powerpoint/2010/main" val="1355727466"/>
              </p:ext>
            </p:extLst>
          </p:nvPr>
        </p:nvGraphicFramePr>
        <p:xfrm>
          <a:off x="200025" y="990600"/>
          <a:ext cx="8610600" cy="388620"/>
        </p:xfrm>
        <a:graphic>
          <a:graphicData uri="http://schemas.openxmlformats.org/drawingml/2006/table">
            <a:tbl>
              <a:tblPr/>
              <a:tblGrid>
                <a:gridCol w="1399222"/>
                <a:gridCol w="7211378"/>
              </a:tblGrid>
              <a:tr h="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Example 3:  </a:t>
                      </a:r>
                      <a:endParaRPr kumimoji="0" lang="en-US" sz="2000" b="1" i="0" u="none" strike="noStrike" cap="none" normalizeH="0" baseline="0" dirty="0" smtClean="0">
                        <a:ln>
                          <a:noFill/>
                        </a:ln>
                        <a:solidFill>
                          <a:srgbClr val="FF0000"/>
                        </a:solidFill>
                        <a:effectLst/>
                        <a:latin typeface="Calibri" pitchFamily="34" charset="0"/>
                        <a:cs typeface="Times New Roman" pitchFamily="18" charset="0"/>
                      </a:endParaRPr>
                    </a:p>
                  </a:txBody>
                  <a:tcPr marL="19050" marR="19050" marT="19050" marB="1905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cs typeface="Times New Roman" pitchFamily="18" charset="0"/>
                        </a:rPr>
                        <a:t>Evaluate 9 - 5 ÷ (8 - 3) x 2 + 6 using the order of operations.</a:t>
                      </a:r>
                      <a:endParaRPr kumimoji="0" lang="en-US" sz="2000" b="1" i="0" u="none" strike="noStrike" cap="none" normalizeH="0" baseline="0" dirty="0" smtClean="0">
                        <a:ln>
                          <a:noFill/>
                        </a:ln>
                        <a:solidFill>
                          <a:srgbClr val="FF0000"/>
                        </a:solidFill>
                        <a:effectLst/>
                        <a:latin typeface="Calibri" pitchFamily="34" charset="0"/>
                        <a:cs typeface="Times New Roman" pitchFamily="18" charset="0"/>
                      </a:endParaRPr>
                    </a:p>
                  </a:txBody>
                  <a:tcPr marL="19050" marR="19050" marT="19050" marB="19050" horzOverflow="overflow">
                    <a:lnL>
                      <a:noFill/>
                    </a:lnL>
                    <a:lnR>
                      <a:noFill/>
                    </a:lnR>
                    <a:lnT>
                      <a:noFill/>
                    </a:lnT>
                    <a:lnB>
                      <a:noFill/>
                    </a:lnB>
                    <a:lnTlToBr>
                      <a:noFill/>
                    </a:lnTlToBr>
                    <a:lnBlToTr>
                      <a:noFill/>
                    </a:lnBlToTr>
                    <a:noFill/>
                  </a:tcPr>
                </a:tc>
              </a:tr>
            </a:tbl>
          </a:graphicData>
        </a:graphic>
      </p:graphicFrame>
      <p:sp>
        <p:nvSpPr>
          <p:cNvPr id="8244" name="Rectangle 8"/>
          <p:cNvSpPr>
            <a:spLocks noChangeArrowheads="1"/>
          </p:cNvSpPr>
          <p:nvPr/>
        </p:nvSpPr>
        <p:spPr bwMode="auto">
          <a:xfrm>
            <a:off x="95250" y="5029200"/>
            <a:ext cx="8820150" cy="1200329"/>
          </a:xfrm>
          <a:prstGeom prst="rect">
            <a:avLst/>
          </a:prstGeom>
          <a:noFill/>
          <a:ln w="9525">
            <a:noFill/>
            <a:miter lim="800000"/>
            <a:headEnd/>
            <a:tailEnd/>
          </a:ln>
        </p:spPr>
        <p:txBody>
          <a:bodyPr wrap="square">
            <a:spAutoFit/>
          </a:bodyPr>
          <a:lstStyle/>
          <a:p>
            <a:r>
              <a:rPr lang="en-US" dirty="0">
                <a:latin typeface="Times New Roman" pitchFamily="18" charset="0"/>
                <a:cs typeface="Times New Roman" pitchFamily="18" charset="0"/>
              </a:rPr>
              <a:t>In Examples 2 and 3, you will notice that multiplication and division were evaluated from left to right according to </a:t>
            </a:r>
          </a:p>
          <a:p>
            <a:r>
              <a:rPr lang="en-US" dirty="0">
                <a:latin typeface="Times New Roman" pitchFamily="18" charset="0"/>
                <a:cs typeface="Times New Roman" pitchFamily="18" charset="0"/>
              </a:rPr>
              <a:t>Rule 2. Similarly, addition and subtraction were evaluated from left to right, according to Rule 3.</a:t>
            </a:r>
          </a:p>
        </p:txBody>
      </p:sp>
    </p:spTree>
    <p:extLst>
      <p:ext uri="{BB962C8B-B14F-4D97-AF65-F5344CB8AC3E}">
        <p14:creationId xmlns:p14="http://schemas.microsoft.com/office/powerpoint/2010/main" val="3515744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3">
            <a:hlinkClick r:id="rId2" action="ppaction://hlinksldjump"/>
          </p:cNvPr>
          <p:cNvSpPr txBox="1">
            <a:spLocks noChangeArrowheads="1"/>
          </p:cNvSpPr>
          <p:nvPr/>
        </p:nvSpPr>
        <p:spPr bwMode="auto">
          <a:xfrm>
            <a:off x="8229599" y="6324601"/>
            <a:ext cx="685801"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9219" name="TextBox 13">
            <a:hlinkClick r:id="rId3" action="ppaction://hlinksldjump"/>
          </p:cNvPr>
          <p:cNvSpPr txBox="1">
            <a:spLocks noChangeArrowheads="1"/>
          </p:cNvSpPr>
          <p:nvPr/>
        </p:nvSpPr>
        <p:spPr bwMode="auto">
          <a:xfrm>
            <a:off x="7467600" y="6324600"/>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64306394"/>
              </p:ext>
            </p:extLst>
          </p:nvPr>
        </p:nvGraphicFramePr>
        <p:xfrm>
          <a:off x="380999" y="2743200"/>
          <a:ext cx="8458202" cy="3092729"/>
        </p:xfrm>
        <a:graphic>
          <a:graphicData uri="http://schemas.openxmlformats.org/drawingml/2006/table">
            <a:tbl>
              <a:tblPr>
                <a:tableStyleId>{3C2FFA5D-87B4-456A-9821-1D502468CF0F}</a:tableStyleId>
              </a:tblPr>
              <a:tblGrid>
                <a:gridCol w="1276710"/>
                <a:gridCol w="2314035"/>
                <a:gridCol w="398972"/>
                <a:gridCol w="2030084"/>
                <a:gridCol w="2438401"/>
              </a:tblGrid>
              <a:tr h="730397">
                <a:tc>
                  <a:txBody>
                    <a:bodyPr/>
                    <a:lstStyle/>
                    <a:p>
                      <a:pPr marL="0" marR="0">
                        <a:lnSpc>
                          <a:spcPct val="115000"/>
                        </a:lnSpc>
                        <a:spcBef>
                          <a:spcPts val="0"/>
                        </a:spcBef>
                        <a:spcAft>
                          <a:spcPts val="1000"/>
                        </a:spcAft>
                      </a:pPr>
                      <a:r>
                        <a:rPr lang="en-US" sz="2000" dirty="0"/>
                        <a:t>Solution:  </a:t>
                      </a:r>
                      <a:endParaRPr lang="en-US" sz="2000" dirty="0">
                        <a:latin typeface="Times New Roman" pitchFamily="18" charset="0"/>
                        <a:ea typeface="Times New Roman"/>
                        <a:cs typeface="Times New Roman" pitchFamily="18" charset="0"/>
                      </a:endParaRPr>
                    </a:p>
                  </a:txBody>
                  <a:tcPr marL="14828" marR="14828" marT="14828" marB="14828"/>
                </a:tc>
                <a:tc>
                  <a:txBody>
                    <a:bodyPr/>
                    <a:lstStyle/>
                    <a:p>
                      <a:endParaRPr lang="en-US" dirty="0"/>
                    </a:p>
                  </a:txBody>
                  <a:tcPr marL="14828" marR="14828" marT="14828" marB="14828"/>
                </a:tc>
                <a:tc>
                  <a:txBody>
                    <a:bodyPr/>
                    <a:lstStyle/>
                    <a:p>
                      <a:endParaRPr lang="en-US" sz="2000" dirty="0">
                        <a:latin typeface="Times New Roman" pitchFamily="18" charset="0"/>
                        <a:cs typeface="Times New Roman" pitchFamily="18" charset="0"/>
                      </a:endParaRPr>
                    </a:p>
                  </a:txBody>
                  <a:tcPr marL="71173" marR="71173" marT="35587" marB="35587"/>
                </a:tc>
                <a:tc>
                  <a:txBody>
                    <a:bodyPr/>
                    <a:lstStyle/>
                    <a:p>
                      <a:endParaRPr lang="en-US" sz="2000">
                        <a:latin typeface="Times New Roman" pitchFamily="18" charset="0"/>
                        <a:cs typeface="Times New Roman" pitchFamily="18" charset="0"/>
                      </a:endParaRPr>
                    </a:p>
                  </a:txBody>
                  <a:tcPr marL="71173" marR="71173" marT="35587" marB="35587"/>
                </a:tc>
                <a:tc>
                  <a:txBody>
                    <a:bodyPr/>
                    <a:lstStyle/>
                    <a:p>
                      <a:endParaRPr lang="en-US" sz="2000">
                        <a:latin typeface="Times New Roman" pitchFamily="18" charset="0"/>
                        <a:cs typeface="Times New Roman" pitchFamily="18" charset="0"/>
                      </a:endParaRPr>
                    </a:p>
                  </a:txBody>
                  <a:tcPr marL="71173" marR="71173" marT="35587" marB="35587"/>
                </a:tc>
              </a:tr>
              <a:tr h="690934">
                <a:tc>
                  <a:txBody>
                    <a:bodyPr/>
                    <a:lstStyle/>
                    <a:p>
                      <a:pPr marL="0" marR="0">
                        <a:lnSpc>
                          <a:spcPct val="115000"/>
                        </a:lnSpc>
                        <a:spcBef>
                          <a:spcPts val="0"/>
                        </a:spcBef>
                        <a:spcAft>
                          <a:spcPts val="1000"/>
                        </a:spcAft>
                      </a:pPr>
                      <a:r>
                        <a:rPr lang="en-US" sz="2000"/>
                        <a:t>Step 1:  </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150 ÷ (6 + 3 x 8) - 5</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 = </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150 ÷ (6 + 24) - 5</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Multiplication inside Parentheses</a:t>
                      </a:r>
                      <a:endParaRPr lang="en-US" sz="2000">
                        <a:latin typeface="Times New Roman" pitchFamily="18" charset="0"/>
                        <a:ea typeface="Times New Roman"/>
                        <a:cs typeface="Times New Roman" pitchFamily="18" charset="0"/>
                      </a:endParaRPr>
                    </a:p>
                  </a:txBody>
                  <a:tcPr marL="14828" marR="14828" marT="14828" marB="14828"/>
                </a:tc>
              </a:tr>
              <a:tr h="656998">
                <a:tc>
                  <a:txBody>
                    <a:bodyPr/>
                    <a:lstStyle/>
                    <a:p>
                      <a:pPr marL="0" marR="0">
                        <a:lnSpc>
                          <a:spcPct val="115000"/>
                        </a:lnSpc>
                        <a:spcBef>
                          <a:spcPts val="0"/>
                        </a:spcBef>
                        <a:spcAft>
                          <a:spcPts val="1000"/>
                        </a:spcAft>
                      </a:pPr>
                      <a:r>
                        <a:rPr lang="en-US" sz="2000"/>
                        <a:t>Step 2:  </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150 ÷ (6 + 24) - 5</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 = </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150 ÷ 30 - 5</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Addition inside Parentheses</a:t>
                      </a:r>
                      <a:endParaRPr lang="en-US" sz="2000">
                        <a:latin typeface="Times New Roman" pitchFamily="18" charset="0"/>
                        <a:ea typeface="Times New Roman"/>
                        <a:cs typeface="Times New Roman" pitchFamily="18" charset="0"/>
                      </a:endParaRPr>
                    </a:p>
                  </a:txBody>
                  <a:tcPr marL="14828" marR="14828" marT="14828" marB="14828"/>
                </a:tc>
              </a:tr>
              <a:tr h="450470">
                <a:tc>
                  <a:txBody>
                    <a:bodyPr/>
                    <a:lstStyle/>
                    <a:p>
                      <a:pPr marL="0" marR="0">
                        <a:lnSpc>
                          <a:spcPct val="115000"/>
                        </a:lnSpc>
                        <a:spcBef>
                          <a:spcPts val="0"/>
                        </a:spcBef>
                        <a:spcAft>
                          <a:spcPts val="1000"/>
                        </a:spcAft>
                      </a:pPr>
                      <a:r>
                        <a:rPr lang="en-US" sz="2000"/>
                        <a:t>Step 3:  </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150 ÷ 30 - 5</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 = </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5 - 5</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Division</a:t>
                      </a:r>
                      <a:endParaRPr lang="en-US" sz="2000">
                        <a:latin typeface="Times New Roman" pitchFamily="18" charset="0"/>
                        <a:ea typeface="Times New Roman"/>
                        <a:cs typeface="Times New Roman" pitchFamily="18" charset="0"/>
                      </a:endParaRPr>
                    </a:p>
                  </a:txBody>
                  <a:tcPr marL="14828" marR="14828" marT="14828" marB="14828"/>
                </a:tc>
              </a:tr>
              <a:tr h="450470">
                <a:tc>
                  <a:txBody>
                    <a:bodyPr/>
                    <a:lstStyle/>
                    <a:p>
                      <a:pPr marL="0" marR="0">
                        <a:lnSpc>
                          <a:spcPct val="115000"/>
                        </a:lnSpc>
                        <a:spcBef>
                          <a:spcPts val="0"/>
                        </a:spcBef>
                        <a:spcAft>
                          <a:spcPts val="1000"/>
                        </a:spcAft>
                      </a:pPr>
                      <a:r>
                        <a:rPr lang="en-US" sz="2000"/>
                        <a:t>Step 4:  </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5 - 5</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a:t> = </a:t>
                      </a:r>
                      <a:endParaRPr lang="en-US" sz="200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dirty="0"/>
                        <a:t>0</a:t>
                      </a:r>
                      <a:endParaRPr lang="en-US" sz="2000" dirty="0">
                        <a:latin typeface="Times New Roman" pitchFamily="18" charset="0"/>
                        <a:ea typeface="Times New Roman"/>
                        <a:cs typeface="Times New Roman" pitchFamily="18" charset="0"/>
                      </a:endParaRPr>
                    </a:p>
                  </a:txBody>
                  <a:tcPr marL="14828" marR="14828" marT="14828" marB="14828"/>
                </a:tc>
                <a:tc>
                  <a:txBody>
                    <a:bodyPr/>
                    <a:lstStyle/>
                    <a:p>
                      <a:pPr marL="0" marR="0">
                        <a:lnSpc>
                          <a:spcPct val="115000"/>
                        </a:lnSpc>
                        <a:spcBef>
                          <a:spcPts val="0"/>
                        </a:spcBef>
                        <a:spcAft>
                          <a:spcPts val="1000"/>
                        </a:spcAft>
                      </a:pPr>
                      <a:r>
                        <a:rPr lang="en-US" sz="2000" dirty="0"/>
                        <a:t>Subtraction</a:t>
                      </a:r>
                      <a:endParaRPr lang="en-US" sz="2000" dirty="0">
                        <a:latin typeface="Times New Roman" pitchFamily="18" charset="0"/>
                        <a:ea typeface="Times New Roman"/>
                        <a:cs typeface="Times New Roman" pitchFamily="18" charset="0"/>
                      </a:endParaRPr>
                    </a:p>
                  </a:txBody>
                  <a:tcPr marL="14828" marR="14828" marT="14828" marB="14828"/>
                </a:tc>
              </a:tr>
            </a:tbl>
          </a:graphicData>
        </a:graphic>
      </p:graphicFrame>
      <p:sp>
        <p:nvSpPr>
          <p:cNvPr id="9259" name="Rectangle 2"/>
          <p:cNvSpPr>
            <a:spLocks noChangeArrowheads="1"/>
          </p:cNvSpPr>
          <p:nvPr/>
        </p:nvSpPr>
        <p:spPr bwMode="auto">
          <a:xfrm>
            <a:off x="304800" y="360254"/>
            <a:ext cx="8610600" cy="646331"/>
          </a:xfrm>
          <a:prstGeom prst="rect">
            <a:avLst/>
          </a:prstGeom>
          <a:noFill/>
          <a:ln w="9525">
            <a:noFill/>
            <a:miter lim="800000"/>
            <a:headEnd/>
            <a:tailEnd/>
          </a:ln>
        </p:spPr>
        <p:txBody>
          <a:bodyPr wrap="square" anchor="ctr">
            <a:spAutoFit/>
          </a:bodyPr>
          <a:lstStyle/>
          <a:p>
            <a:pPr indent="457200" algn="just" eaLnBrk="0" hangingPunct="0"/>
            <a:r>
              <a:rPr lang="en-US" dirty="0">
                <a:latin typeface="Times New Roman" pitchFamily="18" charset="0"/>
                <a:cs typeface="Times New Roman" pitchFamily="18" charset="0"/>
              </a:rPr>
              <a:t>When two or more operations occur inside a set of parentheses, these operations should be evaluated according to Rules 2 and 3. This is done in Example 4 below</a:t>
            </a:r>
            <a:r>
              <a:rPr lang="en-US" sz="1200"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9260" name="Picture 85" descr="  "/>
          <p:cNvPicPr>
            <a:picLocks noChangeAspect="1" noChangeArrowheads="1"/>
          </p:cNvPicPr>
          <p:nvPr/>
        </p:nvPicPr>
        <p:blipFill>
          <a:blip r:embed="rId4"/>
          <a:srcRect/>
          <a:stretch>
            <a:fillRect/>
          </a:stretch>
        </p:blipFill>
        <p:spPr bwMode="auto">
          <a:xfrm>
            <a:off x="0" y="0"/>
            <a:ext cx="95250" cy="28575"/>
          </a:xfrm>
          <a:prstGeom prst="rect">
            <a:avLst/>
          </a:prstGeom>
          <a:noFill/>
          <a:ln w="9525">
            <a:noFill/>
            <a:miter lim="800000"/>
            <a:headEnd/>
            <a:tailEnd/>
          </a:ln>
        </p:spPr>
      </p:pic>
      <p:graphicFrame>
        <p:nvGraphicFramePr>
          <p:cNvPr id="7" name="Table 6"/>
          <p:cNvGraphicFramePr>
            <a:graphicFrameLocks noGrp="1"/>
          </p:cNvGraphicFramePr>
          <p:nvPr>
            <p:extLst>
              <p:ext uri="{D42A27DB-BD31-4B8C-83A1-F6EECF244321}">
                <p14:modId xmlns:p14="http://schemas.microsoft.com/office/powerpoint/2010/main" val="2882046779"/>
              </p:ext>
            </p:extLst>
          </p:nvPr>
        </p:nvGraphicFramePr>
        <p:xfrm>
          <a:off x="304800" y="1676400"/>
          <a:ext cx="8458200" cy="609600"/>
        </p:xfrm>
        <a:graphic>
          <a:graphicData uri="http://schemas.openxmlformats.org/drawingml/2006/table">
            <a:tbl>
              <a:tblPr/>
              <a:tblGrid>
                <a:gridCol w="2180336"/>
                <a:gridCol w="6277864"/>
              </a:tblGrid>
              <a:tr h="60960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cs typeface="Times New Roman" pitchFamily="18" charset="0"/>
                        </a:rPr>
                        <a:t>Example 4:  </a:t>
                      </a:r>
                    </a:p>
                  </a:txBody>
                  <a:tcPr marL="14828" marR="14828" marT="14828" marB="1482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smtClean="0">
                          <a:ln>
                            <a:noFill/>
                          </a:ln>
                          <a:solidFill>
                            <a:srgbClr val="FF0000"/>
                          </a:solidFill>
                          <a:effectLst/>
                          <a:latin typeface="Times New Roman" pitchFamily="18" charset="0"/>
                          <a:cs typeface="Times New Roman" pitchFamily="18" charset="0"/>
                        </a:rPr>
                        <a:t>Evaluate 150 ÷ (6 + 3 x 8) - 5 using the order of operations.</a:t>
                      </a:r>
                    </a:p>
                  </a:txBody>
                  <a:tcPr marL="14828" marR="14828" marT="14828" marB="14828"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2984335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3">
            <a:hlinkClick r:id="rId2" action="ppaction://hlinksldjump"/>
          </p:cNvPr>
          <p:cNvSpPr txBox="1">
            <a:spLocks noChangeArrowheads="1"/>
          </p:cNvSpPr>
          <p:nvPr/>
        </p:nvSpPr>
        <p:spPr bwMode="auto">
          <a:xfrm>
            <a:off x="8229600" y="6324601"/>
            <a:ext cx="6858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Next</a:t>
            </a:r>
            <a:endParaRPr lang="en-US" b="1" dirty="0">
              <a:solidFill>
                <a:schemeClr val="tx1"/>
              </a:solidFill>
              <a:latin typeface="Times New Roman" pitchFamily="18" charset="0"/>
              <a:cs typeface="Times New Roman" pitchFamily="18" charset="0"/>
            </a:endParaRPr>
          </a:p>
        </p:txBody>
      </p:sp>
      <p:sp>
        <p:nvSpPr>
          <p:cNvPr id="10243" name="TextBox 13">
            <a:hlinkClick r:id="rId3" action="ppaction://hlinksldjump"/>
          </p:cNvPr>
          <p:cNvSpPr txBox="1">
            <a:spLocks noChangeArrowheads="1"/>
          </p:cNvSpPr>
          <p:nvPr/>
        </p:nvSpPr>
        <p:spPr bwMode="auto">
          <a:xfrm>
            <a:off x="7391400" y="6324600"/>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563230368"/>
              </p:ext>
            </p:extLst>
          </p:nvPr>
        </p:nvGraphicFramePr>
        <p:xfrm>
          <a:off x="381000" y="533400"/>
          <a:ext cx="8191500" cy="4906965"/>
        </p:xfrm>
        <a:graphic>
          <a:graphicData uri="http://schemas.openxmlformats.org/drawingml/2006/table">
            <a:tbl>
              <a:tblPr/>
              <a:tblGrid>
                <a:gridCol w="1364704"/>
                <a:gridCol w="6826796"/>
              </a:tblGrid>
              <a:tr h="253050">
                <a:tc>
                  <a:txBody>
                    <a:bodyPr/>
                    <a:lstStyle/>
                    <a:p>
                      <a:pPr marL="0" marR="0">
                        <a:lnSpc>
                          <a:spcPct val="115000"/>
                        </a:lnSpc>
                        <a:spcBef>
                          <a:spcPts val="0"/>
                        </a:spcBef>
                        <a:spcAft>
                          <a:spcPts val="1000"/>
                        </a:spcAft>
                      </a:pPr>
                      <a:r>
                        <a:rPr lang="en-US" sz="2000" dirty="0">
                          <a:latin typeface="Times New Roman"/>
                          <a:ea typeface="Times New Roman"/>
                          <a:cs typeface="Times New Roman"/>
                        </a:rPr>
                        <a:t>Example 5:  </a:t>
                      </a:r>
                      <a:endParaRPr lang="en-US" sz="2000" dirty="0">
                        <a:latin typeface="Calibri"/>
                        <a:ea typeface="Times New Roman"/>
                        <a:cs typeface="Times New Roman"/>
                      </a:endParaRPr>
                    </a:p>
                  </a:txBody>
                  <a:tcPr marL="19050" marR="19050" marT="19050" marB="19050">
                    <a:lnL>
                      <a:noFill/>
                    </a:lnL>
                    <a:lnR>
                      <a:noFill/>
                    </a:lnR>
                    <a:lnT>
                      <a:noFill/>
                    </a:lnT>
                    <a:lnB>
                      <a:noFill/>
                    </a:lnB>
                  </a:tcPr>
                </a:tc>
                <a:tc>
                  <a:txBody>
                    <a:bodyPr/>
                    <a:lstStyle/>
                    <a:p>
                      <a:pPr marL="0" marR="0">
                        <a:lnSpc>
                          <a:spcPct val="115000"/>
                        </a:lnSpc>
                        <a:spcBef>
                          <a:spcPts val="0"/>
                        </a:spcBef>
                        <a:spcAft>
                          <a:spcPts val="1000"/>
                        </a:spcAft>
                      </a:pPr>
                      <a:r>
                        <a:rPr lang="en-US" sz="2000" dirty="0">
                          <a:latin typeface="Times New Roman"/>
                          <a:ea typeface="Times New Roman"/>
                          <a:cs typeface="Times New Roman"/>
                        </a:rPr>
                        <a:t>Evaluate the arithmetic expression below:</a:t>
                      </a:r>
                      <a:endParaRPr lang="en-US" sz="2000" dirty="0">
                        <a:latin typeface="Calibri"/>
                        <a:ea typeface="Times New Roman"/>
                        <a:cs typeface="Times New Roman"/>
                      </a:endParaRPr>
                    </a:p>
                  </a:txBody>
                  <a:tcPr marL="19050" marR="19050" marT="19050" marB="19050">
                    <a:lnL>
                      <a:noFill/>
                    </a:lnL>
                    <a:lnR>
                      <a:noFill/>
                    </a:lnR>
                    <a:lnT>
                      <a:noFill/>
                    </a:lnT>
                    <a:lnB>
                      <a:noFill/>
                    </a:lnB>
                  </a:tcPr>
                </a:tc>
              </a:tr>
              <a:tr h="253050">
                <a:tc>
                  <a:txBody>
                    <a:bodyPr/>
                    <a:lstStyle/>
                    <a:p>
                      <a:pPr marL="0" marR="0">
                        <a:lnSpc>
                          <a:spcPct val="115000"/>
                        </a:lnSpc>
                        <a:spcBef>
                          <a:spcPts val="0"/>
                        </a:spcBef>
                        <a:spcAft>
                          <a:spcPts val="1000"/>
                        </a:spcAft>
                      </a:pPr>
                      <a:r>
                        <a:rPr lang="en-US" sz="2000">
                          <a:latin typeface="Times New Roman"/>
                          <a:ea typeface="Times New Roman"/>
                          <a:cs typeface="Times New Roman"/>
                        </a:rPr>
                        <a:t> </a:t>
                      </a:r>
                      <a:endParaRPr lang="en-US" sz="2000">
                        <a:latin typeface="Calibri"/>
                        <a:ea typeface="Times New Roman"/>
                        <a:cs typeface="Times New Roman"/>
                      </a:endParaRPr>
                    </a:p>
                  </a:txBody>
                  <a:tcPr marL="19050" marR="19050" marT="19050" marB="19050">
                    <a:lnL>
                      <a:noFill/>
                    </a:lnL>
                    <a:lnR>
                      <a:noFill/>
                    </a:lnR>
                    <a:lnT>
                      <a:noFill/>
                    </a:lnT>
                    <a:lnB>
                      <a:noFill/>
                    </a:lnB>
                  </a:tcPr>
                </a:tc>
                <a:tc>
                  <a:txBody>
                    <a:bodyPr/>
                    <a:lstStyle/>
                    <a:p>
                      <a:pPr marL="0" marR="0">
                        <a:lnSpc>
                          <a:spcPct val="115000"/>
                        </a:lnSpc>
                        <a:spcBef>
                          <a:spcPts val="0"/>
                        </a:spcBef>
                        <a:spcAft>
                          <a:spcPts val="1000"/>
                        </a:spcAft>
                      </a:pPr>
                      <a:endParaRPr lang="en-US" sz="2000" dirty="0">
                        <a:latin typeface="Times New Roman"/>
                        <a:ea typeface="Times New Roman"/>
                        <a:cs typeface="Times New Roman"/>
                      </a:endParaRPr>
                    </a:p>
                  </a:txBody>
                  <a:tcPr marL="19050" marR="19050" marT="19050" marB="19050">
                    <a:lnL>
                      <a:noFill/>
                    </a:lnL>
                    <a:lnR>
                      <a:noFill/>
                    </a:lnR>
                    <a:lnT>
                      <a:noFill/>
                    </a:lnT>
                    <a:lnB>
                      <a:noFill/>
                    </a:lnB>
                  </a:tcPr>
                </a:tc>
              </a:tr>
              <a:tr h="253050">
                <a:tc gridSpan="2">
                  <a:txBody>
                    <a:bodyPr/>
                    <a:lstStyle/>
                    <a:p>
                      <a:pPr marL="0" marR="0">
                        <a:lnSpc>
                          <a:spcPct val="115000"/>
                        </a:lnSpc>
                        <a:spcBef>
                          <a:spcPts val="0"/>
                        </a:spcBef>
                        <a:spcAft>
                          <a:spcPts val="1000"/>
                        </a:spcAft>
                      </a:pPr>
                      <a:endParaRPr lang="en-US" sz="2000">
                        <a:latin typeface="Times New Roman"/>
                        <a:ea typeface="Times New Roman"/>
                        <a:cs typeface="Times New Roman"/>
                      </a:endParaRPr>
                    </a:p>
                  </a:txBody>
                  <a:tcPr marL="19050" marR="19050" marT="19050" marB="19050" anchor="ctr">
                    <a:lnL>
                      <a:noFill/>
                    </a:lnL>
                    <a:lnR>
                      <a:noFill/>
                    </a:lnR>
                    <a:lnT>
                      <a:noFill/>
                    </a:lnT>
                    <a:lnB>
                      <a:noFill/>
                    </a:lnB>
                  </a:tcPr>
                </a:tc>
                <a:tc hMerge="1">
                  <a:txBody>
                    <a:bodyPr/>
                    <a:lstStyle/>
                    <a:p>
                      <a:endParaRPr lang="en-US"/>
                    </a:p>
                  </a:txBody>
                  <a:tcPr/>
                </a:tc>
              </a:tr>
              <a:tr h="1156580">
                <a:tc>
                  <a:txBody>
                    <a:bodyPr/>
                    <a:lstStyle/>
                    <a:p>
                      <a:pPr marL="0" marR="0">
                        <a:lnSpc>
                          <a:spcPct val="150000"/>
                        </a:lnSpc>
                        <a:spcBef>
                          <a:spcPts val="0"/>
                        </a:spcBef>
                        <a:spcAft>
                          <a:spcPts val="1000"/>
                        </a:spcAft>
                      </a:pPr>
                      <a:r>
                        <a:rPr lang="en-US" sz="2000">
                          <a:latin typeface="Times New Roman"/>
                          <a:ea typeface="Times New Roman"/>
                          <a:cs typeface="Times New Roman"/>
                        </a:rPr>
                        <a:t>Solution:   </a:t>
                      </a:r>
                      <a:endParaRPr lang="en-US" sz="2000">
                        <a:latin typeface="Calibri"/>
                        <a:ea typeface="Times New Roman"/>
                        <a:cs typeface="Times New Roman"/>
                      </a:endParaRPr>
                    </a:p>
                  </a:txBody>
                  <a:tcPr marL="19050" marR="19050" marT="19050" marB="19050">
                    <a:lnL>
                      <a:noFill/>
                    </a:lnL>
                    <a:lnR>
                      <a:noFill/>
                    </a:lnR>
                    <a:lnT>
                      <a:noFill/>
                    </a:lnT>
                    <a:lnB>
                      <a:noFill/>
                    </a:lnB>
                  </a:tcPr>
                </a:tc>
                <a:tc>
                  <a:txBody>
                    <a:bodyPr/>
                    <a:lstStyle/>
                    <a:p>
                      <a:pPr marL="0" marR="0" algn="just">
                        <a:lnSpc>
                          <a:spcPct val="150000"/>
                        </a:lnSpc>
                        <a:spcBef>
                          <a:spcPts val="0"/>
                        </a:spcBef>
                        <a:spcAft>
                          <a:spcPts val="1000"/>
                        </a:spcAft>
                      </a:pPr>
                      <a:r>
                        <a:rPr lang="en-US" sz="2000">
                          <a:latin typeface="Times New Roman"/>
                          <a:ea typeface="Times New Roman"/>
                          <a:cs typeface="Times New Roman"/>
                        </a:rPr>
                        <a:t>This problem includes a </a:t>
                      </a:r>
                      <a:r>
                        <a:rPr lang="en-US" sz="2000" u="sng">
                          <a:solidFill>
                            <a:srgbClr val="0000FF"/>
                          </a:solidFill>
                          <a:latin typeface="Times New Roman"/>
                          <a:ea typeface="Times New Roman"/>
                          <a:cs typeface="Times New Roman"/>
                        </a:rPr>
                        <a:t>fraction bar</a:t>
                      </a:r>
                      <a:r>
                        <a:rPr lang="en-US" sz="2000">
                          <a:latin typeface="Times New Roman"/>
                          <a:ea typeface="Times New Roman"/>
                          <a:cs typeface="Times New Roman"/>
                        </a:rPr>
                        <a:t> (also called a vinculum), which means we must divide the numerator by the denominator. However, we must first perform all calculations above and below the fraction bar BEFORE dividing. </a:t>
                      </a:r>
                      <a:endParaRPr lang="en-US" sz="2000">
                        <a:latin typeface="Calibri"/>
                        <a:ea typeface="Times New Roman"/>
                        <a:cs typeface="Times New Roman"/>
                      </a:endParaRPr>
                    </a:p>
                  </a:txBody>
                  <a:tcPr marL="19050" marR="19050" marT="19050" marB="19050" anchor="ctr">
                    <a:lnL>
                      <a:noFill/>
                    </a:lnL>
                    <a:lnR>
                      <a:noFill/>
                    </a:lnR>
                    <a:lnT>
                      <a:noFill/>
                    </a:lnT>
                    <a:lnB>
                      <a:noFill/>
                    </a:lnB>
                  </a:tcPr>
                </a:tc>
              </a:tr>
              <a:tr h="318254">
                <a:tc>
                  <a:txBody>
                    <a:bodyPr/>
                    <a:lstStyle/>
                    <a:p>
                      <a:pPr marL="0" marR="0">
                        <a:lnSpc>
                          <a:spcPct val="115000"/>
                        </a:lnSpc>
                        <a:spcBef>
                          <a:spcPts val="0"/>
                        </a:spcBef>
                        <a:spcAft>
                          <a:spcPts val="1000"/>
                        </a:spcAft>
                      </a:pPr>
                      <a:r>
                        <a:rPr lang="en-US" sz="2000">
                          <a:latin typeface="Times New Roman"/>
                          <a:ea typeface="Times New Roman"/>
                          <a:cs typeface="Times New Roman"/>
                        </a:rPr>
                        <a:t> </a:t>
                      </a:r>
                      <a:endParaRPr lang="en-US" sz="2000">
                        <a:latin typeface="Calibri"/>
                        <a:ea typeface="Times New Roman"/>
                        <a:cs typeface="Times New Roman"/>
                      </a:endParaRPr>
                    </a:p>
                  </a:txBody>
                  <a:tcPr marL="19050" marR="19050" marT="19050" marB="19050">
                    <a:lnL>
                      <a:noFill/>
                    </a:lnL>
                    <a:lnR>
                      <a:noFill/>
                    </a:lnR>
                    <a:lnT>
                      <a:noFill/>
                    </a:lnT>
                    <a:lnB>
                      <a:noFill/>
                    </a:lnB>
                  </a:tcPr>
                </a:tc>
                <a:tc>
                  <a:txBody>
                    <a:bodyPr/>
                    <a:lstStyle/>
                    <a:p>
                      <a:endParaRPr lang="en-US" sz="2000" dirty="0"/>
                    </a:p>
                  </a:txBody>
                  <a:tcPr marL="19050" marR="19050" marT="19050" marB="19050" anchor="ctr">
                    <a:lnL>
                      <a:noFill/>
                    </a:lnL>
                    <a:lnR>
                      <a:noFill/>
                    </a:lnR>
                    <a:lnT>
                      <a:noFill/>
                    </a:lnT>
                    <a:lnB>
                      <a:noFill/>
                    </a:lnB>
                  </a:tcPr>
                </a:tc>
              </a:tr>
              <a:tr h="253050">
                <a:tc>
                  <a:txBody>
                    <a:bodyPr/>
                    <a:lstStyle/>
                    <a:p>
                      <a:pPr marL="0" marR="0">
                        <a:lnSpc>
                          <a:spcPct val="115000"/>
                        </a:lnSpc>
                        <a:spcBef>
                          <a:spcPts val="0"/>
                        </a:spcBef>
                        <a:spcAft>
                          <a:spcPts val="1000"/>
                        </a:spcAft>
                      </a:pPr>
                      <a:endParaRPr lang="en-US" sz="2000" dirty="0" smtClean="0">
                        <a:latin typeface="Times New Roman"/>
                        <a:ea typeface="Times New Roman"/>
                        <a:cs typeface="Times New Roman"/>
                      </a:endParaRPr>
                    </a:p>
                    <a:p>
                      <a:pPr marL="0" marR="0">
                        <a:lnSpc>
                          <a:spcPct val="115000"/>
                        </a:lnSpc>
                        <a:spcBef>
                          <a:spcPts val="0"/>
                        </a:spcBef>
                        <a:spcAft>
                          <a:spcPts val="1000"/>
                        </a:spcAft>
                      </a:pPr>
                      <a:r>
                        <a:rPr lang="en-US" sz="2000" dirty="0" smtClean="0">
                          <a:latin typeface="Times New Roman"/>
                          <a:ea typeface="Times New Roman"/>
                          <a:cs typeface="Times New Roman"/>
                        </a:rPr>
                        <a:t>Thus</a:t>
                      </a:r>
                      <a:endParaRPr lang="en-US" sz="2000" dirty="0">
                        <a:latin typeface="Calibri"/>
                        <a:ea typeface="Times New Roman"/>
                        <a:cs typeface="Times New Roman"/>
                      </a:endParaRPr>
                    </a:p>
                  </a:txBody>
                  <a:tcPr marL="19050" marR="19050" marT="19050" marB="19050" anchor="ctr">
                    <a:lnL>
                      <a:noFill/>
                    </a:lnL>
                    <a:lnR>
                      <a:noFill/>
                    </a:lnR>
                    <a:lnT>
                      <a:noFill/>
                    </a:lnT>
                    <a:lnB>
                      <a:noFill/>
                    </a:lnB>
                  </a:tcPr>
                </a:tc>
                <a:tc>
                  <a:txBody>
                    <a:bodyPr/>
                    <a:lstStyle/>
                    <a:p>
                      <a:pPr marL="0" marR="0">
                        <a:lnSpc>
                          <a:spcPct val="115000"/>
                        </a:lnSpc>
                        <a:spcBef>
                          <a:spcPts val="0"/>
                        </a:spcBef>
                        <a:spcAft>
                          <a:spcPts val="1000"/>
                        </a:spcAft>
                      </a:pPr>
                      <a:endParaRPr lang="en-US" sz="2000" dirty="0">
                        <a:latin typeface="Times New Roman"/>
                        <a:ea typeface="Times New Roman"/>
                        <a:cs typeface="Times New Roman"/>
                      </a:endParaRPr>
                    </a:p>
                  </a:txBody>
                  <a:tcPr marL="19050" marR="19050" marT="19050" marB="19050" anchor="b">
                    <a:lnL>
                      <a:noFill/>
                    </a:lnL>
                    <a:lnR>
                      <a:noFill/>
                    </a:lnR>
                    <a:lnT>
                      <a:noFill/>
                    </a:lnT>
                    <a:lnB>
                      <a:noFill/>
                    </a:lnB>
                  </a:tcPr>
                </a:tc>
              </a:tr>
              <a:tr h="253050">
                <a:tc>
                  <a:txBody>
                    <a:bodyPr/>
                    <a:lstStyle/>
                    <a:p>
                      <a:pPr marL="0" marR="0">
                        <a:lnSpc>
                          <a:spcPct val="115000"/>
                        </a:lnSpc>
                        <a:spcBef>
                          <a:spcPts val="0"/>
                        </a:spcBef>
                        <a:spcAft>
                          <a:spcPts val="1000"/>
                        </a:spcAft>
                      </a:pPr>
                      <a:r>
                        <a:rPr lang="en-US" sz="2000">
                          <a:latin typeface="Times New Roman"/>
                          <a:ea typeface="Times New Roman"/>
                          <a:cs typeface="Times New Roman"/>
                        </a:rPr>
                        <a:t> </a:t>
                      </a:r>
                      <a:endParaRPr lang="en-US" sz="2000">
                        <a:latin typeface="Calibri"/>
                        <a:ea typeface="Times New Roman"/>
                        <a:cs typeface="Times New Roman"/>
                      </a:endParaRPr>
                    </a:p>
                  </a:txBody>
                  <a:tcPr marL="19050" marR="19050" marT="19050" marB="19050">
                    <a:lnL>
                      <a:noFill/>
                    </a:lnL>
                    <a:lnR>
                      <a:noFill/>
                    </a:lnR>
                    <a:lnT>
                      <a:noFill/>
                    </a:lnT>
                    <a:lnB>
                      <a:noFill/>
                    </a:lnB>
                  </a:tcPr>
                </a:tc>
                <a:tc>
                  <a:txBody>
                    <a:bodyPr/>
                    <a:lstStyle/>
                    <a:p>
                      <a:pPr marL="0" marR="0">
                        <a:lnSpc>
                          <a:spcPct val="115000"/>
                        </a:lnSpc>
                        <a:spcBef>
                          <a:spcPts val="0"/>
                        </a:spcBef>
                        <a:spcAft>
                          <a:spcPts val="1000"/>
                        </a:spcAft>
                      </a:pPr>
                      <a:r>
                        <a:rPr lang="en-US" sz="2000" dirty="0">
                          <a:latin typeface="Times New Roman"/>
                          <a:ea typeface="Times New Roman"/>
                          <a:cs typeface="Times New Roman"/>
                        </a:rPr>
                        <a:t>Evaluating this expression, we get:</a:t>
                      </a:r>
                      <a:endParaRPr lang="en-US" sz="2000" dirty="0">
                        <a:latin typeface="Calibri"/>
                        <a:ea typeface="Times New Roman"/>
                        <a:cs typeface="Times New Roman"/>
                      </a:endParaRPr>
                    </a:p>
                  </a:txBody>
                  <a:tcPr marL="19050" marR="19050" marT="19050" marB="19050" anchor="ctr">
                    <a:lnL>
                      <a:noFill/>
                    </a:lnL>
                    <a:lnR>
                      <a:noFill/>
                    </a:lnR>
                    <a:lnT>
                      <a:noFill/>
                    </a:lnT>
                    <a:lnB>
                      <a:noFill/>
                    </a:lnB>
                  </a:tcPr>
                </a:tc>
              </a:tr>
              <a:tr h="253050">
                <a:tc>
                  <a:txBody>
                    <a:bodyPr/>
                    <a:lstStyle/>
                    <a:p>
                      <a:pPr marL="0" marR="0">
                        <a:lnSpc>
                          <a:spcPct val="115000"/>
                        </a:lnSpc>
                        <a:spcBef>
                          <a:spcPts val="0"/>
                        </a:spcBef>
                        <a:spcAft>
                          <a:spcPts val="1000"/>
                        </a:spcAft>
                      </a:pPr>
                      <a:r>
                        <a:rPr lang="en-US" sz="1200">
                          <a:latin typeface="Times New Roman"/>
                          <a:ea typeface="Times New Roman"/>
                          <a:cs typeface="Times New Roman"/>
                        </a:rPr>
                        <a:t> </a:t>
                      </a:r>
                      <a:endParaRPr lang="en-US" sz="1100">
                        <a:latin typeface="Calibri"/>
                        <a:ea typeface="Times New Roman"/>
                        <a:cs typeface="Times New Roman"/>
                      </a:endParaRPr>
                    </a:p>
                  </a:txBody>
                  <a:tcPr marL="19050" marR="19050" marT="19050" marB="19050">
                    <a:lnL>
                      <a:noFill/>
                    </a:lnL>
                    <a:lnR>
                      <a:noFill/>
                    </a:lnR>
                    <a:lnT>
                      <a:noFill/>
                    </a:lnT>
                    <a:lnB>
                      <a:noFill/>
                    </a:lnB>
                  </a:tcPr>
                </a:tc>
                <a:tc>
                  <a:txBody>
                    <a:bodyPr/>
                    <a:lstStyle/>
                    <a:p>
                      <a:pPr marL="0" marR="0">
                        <a:lnSpc>
                          <a:spcPct val="115000"/>
                        </a:lnSpc>
                        <a:spcBef>
                          <a:spcPts val="0"/>
                        </a:spcBef>
                        <a:spcAft>
                          <a:spcPts val="1000"/>
                        </a:spcAft>
                      </a:pPr>
                      <a:endParaRPr lang="en-US" sz="1200" dirty="0">
                        <a:latin typeface="Times New Roman"/>
                        <a:ea typeface="Times New Roman"/>
                        <a:cs typeface="Times New Roman"/>
                      </a:endParaRPr>
                    </a:p>
                  </a:txBody>
                  <a:tcPr marL="19050" marR="19050" marT="19050" marB="19050">
                    <a:lnL>
                      <a:noFill/>
                    </a:lnL>
                    <a:lnR>
                      <a:noFill/>
                    </a:lnR>
                    <a:lnT>
                      <a:noFill/>
                    </a:lnT>
                    <a:lnB>
                      <a:noFill/>
                    </a:lnB>
                  </a:tcPr>
                </a:tc>
              </a:tr>
            </a:tbl>
          </a:graphicData>
        </a:graphic>
      </p:graphicFrame>
      <p:pic>
        <p:nvPicPr>
          <p:cNvPr id="10264" name="Picture 86" descr="http://www.mathgoodies.com/LESSONS/VOL7/images/ops_example5.gif"/>
          <p:cNvPicPr>
            <a:picLocks noChangeAspect="1" noChangeArrowheads="1"/>
          </p:cNvPicPr>
          <p:nvPr/>
        </p:nvPicPr>
        <p:blipFill>
          <a:blip r:embed="rId4"/>
          <a:srcRect/>
          <a:stretch>
            <a:fillRect/>
          </a:stretch>
        </p:blipFill>
        <p:spPr bwMode="auto">
          <a:xfrm>
            <a:off x="2790825" y="914400"/>
            <a:ext cx="1171575" cy="685800"/>
          </a:xfrm>
          <a:prstGeom prst="rect">
            <a:avLst/>
          </a:prstGeom>
          <a:noFill/>
          <a:ln w="9525">
            <a:noFill/>
            <a:miter lim="800000"/>
            <a:headEnd/>
            <a:tailEnd/>
          </a:ln>
        </p:spPr>
      </p:pic>
      <p:pic>
        <p:nvPicPr>
          <p:cNvPr id="10265" name="Picture 87" descr="  "/>
          <p:cNvPicPr>
            <a:picLocks noChangeAspect="1" noChangeArrowheads="1"/>
          </p:cNvPicPr>
          <p:nvPr/>
        </p:nvPicPr>
        <p:blipFill>
          <a:blip r:embed="rId5"/>
          <a:srcRect/>
          <a:stretch>
            <a:fillRect/>
          </a:stretch>
        </p:blipFill>
        <p:spPr bwMode="auto">
          <a:xfrm>
            <a:off x="0" y="0"/>
            <a:ext cx="95250" cy="28575"/>
          </a:xfrm>
          <a:prstGeom prst="rect">
            <a:avLst/>
          </a:prstGeom>
          <a:noFill/>
          <a:ln w="9525">
            <a:noFill/>
            <a:miter lim="800000"/>
            <a:headEnd/>
            <a:tailEnd/>
          </a:ln>
        </p:spPr>
      </p:pic>
      <p:pic>
        <p:nvPicPr>
          <p:cNvPr id="10266" name="Picture 88" descr="http://www.mathgoodies.com/LESSONS/VOL7/images/ops_example5_step2.gif"/>
          <p:cNvPicPr>
            <a:picLocks noChangeAspect="1" noChangeArrowheads="1"/>
          </p:cNvPicPr>
          <p:nvPr/>
        </p:nvPicPr>
        <p:blipFill>
          <a:blip r:embed="rId6"/>
          <a:srcRect/>
          <a:stretch>
            <a:fillRect/>
          </a:stretch>
        </p:blipFill>
        <p:spPr bwMode="auto">
          <a:xfrm>
            <a:off x="3221182" y="3728168"/>
            <a:ext cx="1808018" cy="767632"/>
          </a:xfrm>
          <a:prstGeom prst="rect">
            <a:avLst/>
          </a:prstGeom>
          <a:noFill/>
          <a:ln w="9525">
            <a:noFill/>
            <a:miter lim="800000"/>
            <a:headEnd/>
            <a:tailEnd/>
          </a:ln>
        </p:spPr>
      </p:pic>
      <p:pic>
        <p:nvPicPr>
          <p:cNvPr id="10267" name="Picture 89" descr="http://www.mathgoodies.com/LESSONS/VOL7/images/ops_example5_step5.gif"/>
          <p:cNvPicPr>
            <a:picLocks noChangeAspect="1" noChangeArrowheads="1"/>
          </p:cNvPicPr>
          <p:nvPr/>
        </p:nvPicPr>
        <p:blipFill>
          <a:blip r:embed="rId7"/>
          <a:srcRect/>
          <a:stretch>
            <a:fillRect/>
          </a:stretch>
        </p:blipFill>
        <p:spPr bwMode="auto">
          <a:xfrm>
            <a:off x="5467350" y="4876800"/>
            <a:ext cx="2228850" cy="838200"/>
          </a:xfrm>
          <a:prstGeom prst="rect">
            <a:avLst/>
          </a:prstGeom>
          <a:noFill/>
          <a:ln w="9525">
            <a:noFill/>
            <a:miter lim="800000"/>
            <a:headEnd/>
            <a:tailEnd/>
          </a:ln>
        </p:spPr>
      </p:pic>
    </p:spTree>
    <p:extLst>
      <p:ext uri="{BB962C8B-B14F-4D97-AF65-F5344CB8AC3E}">
        <p14:creationId xmlns:p14="http://schemas.microsoft.com/office/powerpoint/2010/main" val="5904540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AutoShape 5"/>
          <p:cNvSpPr>
            <a:spLocks noChangeArrowheads="1"/>
          </p:cNvSpPr>
          <p:nvPr/>
        </p:nvSpPr>
        <p:spPr bwMode="auto">
          <a:xfrm>
            <a:off x="381000" y="4194175"/>
            <a:ext cx="7010400" cy="2438400"/>
          </a:xfrm>
          <a:prstGeom prst="wedgeRectCallout">
            <a:avLst>
              <a:gd name="adj1" fmla="val 41213"/>
              <a:gd name="adj2" fmla="val -80875"/>
            </a:avLst>
          </a:prstGeom>
          <a:solidFill>
            <a:srgbClr val="FDE9D9"/>
          </a:solidFill>
          <a:ln w="63500" cmpd="thickThin">
            <a:solidFill>
              <a:srgbClr val="C0504D"/>
            </a:solidFill>
            <a:miter lim="800000"/>
            <a:headEnd/>
            <a:tailEnd/>
          </a:ln>
        </p:spPr>
        <p:txBody>
          <a:bodyPr/>
          <a:lstStyle/>
          <a:p>
            <a:pPr>
              <a:spcAft>
                <a:spcPts val="1000"/>
              </a:spcAft>
            </a:pPr>
            <a:endParaRPr lang="en-US" sz="1100">
              <a:latin typeface="Times New Roman" pitchFamily="18" charset="0"/>
            </a:endParaRPr>
          </a:p>
          <a:p>
            <a:endParaRPr lang="en-US"/>
          </a:p>
        </p:txBody>
      </p:sp>
      <p:sp>
        <p:nvSpPr>
          <p:cNvPr id="1029" name="TextBox 13">
            <a:hlinkClick r:id="rId3" action="ppaction://hlinksldjump"/>
          </p:cNvPr>
          <p:cNvSpPr txBox="1">
            <a:spLocks noChangeArrowheads="1"/>
          </p:cNvSpPr>
          <p:nvPr/>
        </p:nvSpPr>
        <p:spPr bwMode="auto">
          <a:xfrm>
            <a:off x="7467600" y="6327775"/>
            <a:ext cx="6858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72328754"/>
              </p:ext>
            </p:extLst>
          </p:nvPr>
        </p:nvGraphicFramePr>
        <p:xfrm>
          <a:off x="228600" y="304800"/>
          <a:ext cx="8343900" cy="3528822"/>
        </p:xfrm>
        <a:graphic>
          <a:graphicData uri="http://schemas.openxmlformats.org/drawingml/2006/table">
            <a:tbl>
              <a:tblPr>
                <a:tableStyleId>{2D5ABB26-0587-4C30-8999-92F81FD0307C}</a:tableStyleId>
              </a:tblPr>
              <a:tblGrid>
                <a:gridCol w="1056190"/>
                <a:gridCol w="211238"/>
                <a:gridCol w="485172"/>
                <a:gridCol w="6591300"/>
              </a:tblGrid>
              <a:tr h="851397">
                <a:tc gridSpan="3">
                  <a:txBody>
                    <a:bodyPr/>
                    <a:lstStyle/>
                    <a:p>
                      <a:pPr marL="0" marR="0" algn="just">
                        <a:lnSpc>
                          <a:spcPct val="115000"/>
                        </a:lnSpc>
                        <a:spcBef>
                          <a:spcPts val="0"/>
                        </a:spcBef>
                        <a:spcAft>
                          <a:spcPts val="1000"/>
                        </a:spcAft>
                      </a:pPr>
                      <a:r>
                        <a:rPr lang="en-US" sz="2000" dirty="0"/>
                        <a:t>Example 6:   </a:t>
                      </a:r>
                      <a:endParaRPr lang="en-US" sz="2000" dirty="0">
                        <a:latin typeface="Calibri"/>
                        <a:ea typeface="Times New Roman"/>
                        <a:cs typeface="Times New Roman"/>
                      </a:endParaRPr>
                    </a:p>
                  </a:txBody>
                  <a:tcPr marL="19050" marR="19050" marT="19050" marB="19050"/>
                </a:tc>
                <a:tc hMerge="1">
                  <a:txBody>
                    <a:bodyPr/>
                    <a:lstStyle/>
                    <a:p>
                      <a:pPr marL="0" marR="0" algn="just">
                        <a:lnSpc>
                          <a:spcPct val="150000"/>
                        </a:lnSpc>
                        <a:spcBef>
                          <a:spcPts val="0"/>
                        </a:spcBef>
                        <a:spcAft>
                          <a:spcPts val="1000"/>
                        </a:spcAft>
                      </a:pPr>
                      <a:endParaRPr lang="en-US" sz="1100" dirty="0">
                        <a:latin typeface="Times New Roman" pitchFamily="18" charset="0"/>
                        <a:ea typeface="Times New Roman"/>
                        <a:cs typeface="Times New Roman" pitchFamily="18" charset="0"/>
                      </a:endParaRPr>
                    </a:p>
                  </a:txBody>
                  <a:tcPr marL="19050" marR="19050" marT="19050" marB="19050"/>
                </a:tc>
                <a:tc hMerge="1">
                  <a:txBody>
                    <a:bodyPr/>
                    <a:lstStyle/>
                    <a:p>
                      <a:pPr marL="0" marR="0" algn="just">
                        <a:lnSpc>
                          <a:spcPct val="150000"/>
                        </a:lnSpc>
                        <a:spcBef>
                          <a:spcPts val="0"/>
                        </a:spcBef>
                        <a:spcAft>
                          <a:spcPts val="1000"/>
                        </a:spcAft>
                      </a:pPr>
                      <a:endParaRPr lang="en-US" sz="2000" dirty="0">
                        <a:latin typeface="Times New Roman" pitchFamily="18" charset="0"/>
                        <a:ea typeface="Times New Roman"/>
                        <a:cs typeface="Times New Roman" pitchFamily="18" charset="0"/>
                      </a:endParaRPr>
                    </a:p>
                  </a:txBody>
                  <a:tcPr marL="19050" marR="19050" marT="19050" marB="19050"/>
                </a:tc>
                <a:tc>
                  <a:txBody>
                    <a:bodyPr/>
                    <a:lstStyle/>
                    <a:p>
                      <a:pPr marL="0" marR="0" algn="just">
                        <a:lnSpc>
                          <a:spcPct val="150000"/>
                        </a:lnSpc>
                        <a:spcBef>
                          <a:spcPts val="0"/>
                        </a:spcBef>
                        <a:spcAft>
                          <a:spcPts val="1000"/>
                        </a:spcAft>
                      </a:pPr>
                      <a:r>
                        <a:rPr lang="en-US" sz="2000" dirty="0">
                          <a:latin typeface="Times New Roman" pitchFamily="18" charset="0"/>
                          <a:cs typeface="Times New Roman" pitchFamily="18" charset="0"/>
                        </a:rPr>
                        <a:t>Write an arithmetic expression for this problem. Then evaluate the expression using the order of operations. </a:t>
                      </a:r>
                      <a:endParaRPr lang="en-US" sz="2000" dirty="0">
                        <a:latin typeface="Times New Roman" pitchFamily="18" charset="0"/>
                        <a:ea typeface="Times New Roman"/>
                        <a:cs typeface="Times New Roman" pitchFamily="18" charset="0"/>
                      </a:endParaRPr>
                    </a:p>
                  </a:txBody>
                  <a:tcPr marL="19050" marR="19050" marT="19050" marB="19050"/>
                </a:tc>
              </a:tr>
              <a:tr h="1260067">
                <a:tc gridSpan="3">
                  <a:txBody>
                    <a:bodyPr/>
                    <a:lstStyle/>
                    <a:p>
                      <a:pPr marL="0" marR="0" algn="just">
                        <a:lnSpc>
                          <a:spcPct val="115000"/>
                        </a:lnSpc>
                        <a:spcBef>
                          <a:spcPts val="0"/>
                        </a:spcBef>
                        <a:spcAft>
                          <a:spcPts val="1000"/>
                        </a:spcAft>
                      </a:pPr>
                      <a:r>
                        <a:rPr lang="en-US" sz="2000">
                          <a:solidFill>
                            <a:srgbClr val="FF0000"/>
                          </a:solidFill>
                        </a:rPr>
                        <a:t> </a:t>
                      </a:r>
                      <a:endParaRPr lang="en-US" sz="2000">
                        <a:solidFill>
                          <a:srgbClr val="FF0000"/>
                        </a:solidFill>
                        <a:latin typeface="Calibri"/>
                        <a:ea typeface="Times New Roman"/>
                        <a:cs typeface="Times New Roman"/>
                      </a:endParaRPr>
                    </a:p>
                  </a:txBody>
                  <a:tcPr marL="19050" marR="19050" marT="19050" marB="19050"/>
                </a:tc>
                <a:tc hMerge="1">
                  <a:txBody>
                    <a:bodyPr/>
                    <a:lstStyle/>
                    <a:p>
                      <a:pPr marL="0" marR="0" algn="just">
                        <a:lnSpc>
                          <a:spcPct val="150000"/>
                        </a:lnSpc>
                        <a:spcBef>
                          <a:spcPts val="0"/>
                        </a:spcBef>
                        <a:spcAft>
                          <a:spcPts val="1000"/>
                        </a:spcAft>
                      </a:pPr>
                      <a:endParaRPr lang="en-US" sz="1100">
                        <a:latin typeface="Calibri"/>
                        <a:ea typeface="Times New Roman"/>
                        <a:cs typeface="Times New Roman"/>
                      </a:endParaRPr>
                    </a:p>
                  </a:txBody>
                  <a:tcPr marL="19050" marR="19050" marT="19050" marB="19050"/>
                </a:tc>
                <a:tc hMerge="1">
                  <a:txBody>
                    <a:bodyPr/>
                    <a:lstStyle/>
                    <a:p>
                      <a:pPr marL="0" marR="0" algn="just">
                        <a:lnSpc>
                          <a:spcPct val="150000"/>
                        </a:lnSpc>
                        <a:spcBef>
                          <a:spcPts val="0"/>
                        </a:spcBef>
                        <a:spcAft>
                          <a:spcPts val="1000"/>
                        </a:spcAft>
                      </a:pPr>
                      <a:endParaRPr lang="en-US" sz="2000" dirty="0">
                        <a:latin typeface="Calibri"/>
                        <a:ea typeface="Times New Roman"/>
                        <a:cs typeface="Times New Roman"/>
                      </a:endParaRPr>
                    </a:p>
                  </a:txBody>
                  <a:tcPr marL="19050" marR="19050" marT="19050" marB="19050"/>
                </a:tc>
                <a:tc>
                  <a:txBody>
                    <a:bodyPr/>
                    <a:lstStyle/>
                    <a:p>
                      <a:pPr marL="0" marR="0" algn="just">
                        <a:lnSpc>
                          <a:spcPct val="150000"/>
                        </a:lnSpc>
                        <a:spcBef>
                          <a:spcPts val="0"/>
                        </a:spcBef>
                        <a:spcAft>
                          <a:spcPts val="1000"/>
                        </a:spcAft>
                      </a:pPr>
                      <a:r>
                        <a:rPr lang="en-US" sz="2000" dirty="0">
                          <a:solidFill>
                            <a:srgbClr val="FF0000"/>
                          </a:solidFill>
                        </a:rPr>
                        <a:t>Mr. Smith charged Jill $32 for parts and $15 per hour for labor to repair her bicycle. If he spent 3 hours repairing her bike, how much does Jill owe him? </a:t>
                      </a:r>
                      <a:endParaRPr lang="en-US" sz="2000" dirty="0">
                        <a:solidFill>
                          <a:srgbClr val="FF0000"/>
                        </a:solidFill>
                        <a:latin typeface="Calibri"/>
                        <a:ea typeface="Times New Roman"/>
                        <a:cs typeface="Times New Roman"/>
                      </a:endParaRPr>
                    </a:p>
                  </a:txBody>
                  <a:tcPr marL="19050" marR="19050" marT="19050" marB="19050"/>
                </a:tc>
              </a:tr>
              <a:tr h="660684">
                <a:tc>
                  <a:txBody>
                    <a:bodyPr/>
                    <a:lstStyle/>
                    <a:p>
                      <a:pPr marL="0" marR="0">
                        <a:lnSpc>
                          <a:spcPct val="115000"/>
                        </a:lnSpc>
                        <a:spcBef>
                          <a:spcPts val="0"/>
                        </a:spcBef>
                        <a:spcAft>
                          <a:spcPts val="1000"/>
                        </a:spcAft>
                      </a:pPr>
                      <a:r>
                        <a:rPr lang="en-US" sz="2000" dirty="0"/>
                        <a:t>Solution:  </a:t>
                      </a:r>
                      <a:endParaRPr lang="en-US" sz="2000" dirty="0">
                        <a:latin typeface="Calibri"/>
                        <a:ea typeface="Times New Roman"/>
                        <a:cs typeface="Times New Roman"/>
                      </a:endParaRPr>
                    </a:p>
                  </a:txBody>
                  <a:tcPr marL="19050" marR="19050" marT="19050" marB="19050"/>
                </a:tc>
                <a:tc gridSpan="3">
                  <a:txBody>
                    <a:bodyPr/>
                    <a:lstStyle/>
                    <a:p>
                      <a:pPr marL="0" marR="0">
                        <a:lnSpc>
                          <a:spcPct val="150000"/>
                        </a:lnSpc>
                        <a:spcBef>
                          <a:spcPts val="0"/>
                        </a:spcBef>
                        <a:spcAft>
                          <a:spcPts val="1000"/>
                        </a:spcAft>
                      </a:pPr>
                      <a:r>
                        <a:rPr lang="en-US" sz="2000" dirty="0"/>
                        <a:t>32 + 3 x 15   =   32 + 3 x 15    =   32 + 45 =   77 </a:t>
                      </a:r>
                      <a:endParaRPr lang="en-US" sz="2000" dirty="0">
                        <a:latin typeface="Calibri"/>
                        <a:ea typeface="Times New Roman"/>
                        <a:cs typeface="Times New Roman"/>
                      </a:endParaRPr>
                    </a:p>
                  </a:txBody>
                  <a:tcPr marL="19050" marR="19050" marT="19050" marB="19050"/>
                </a:tc>
                <a:tc hMerge="1">
                  <a:txBody>
                    <a:bodyPr/>
                    <a:lstStyle/>
                    <a:p>
                      <a:endParaRPr lang="en-US"/>
                    </a:p>
                  </a:txBody>
                  <a:tcPr/>
                </a:tc>
                <a:tc hMerge="1">
                  <a:txBody>
                    <a:bodyPr/>
                    <a:lstStyle/>
                    <a:p>
                      <a:endParaRPr lang="en-US"/>
                    </a:p>
                  </a:txBody>
                  <a:tcPr/>
                </a:tc>
              </a:tr>
              <a:tr h="442726">
                <a:tc gridSpan="2">
                  <a:txBody>
                    <a:bodyPr/>
                    <a:lstStyle/>
                    <a:p>
                      <a:pPr marL="0" marR="0">
                        <a:lnSpc>
                          <a:spcPct val="115000"/>
                        </a:lnSpc>
                        <a:spcBef>
                          <a:spcPts val="0"/>
                        </a:spcBef>
                        <a:spcAft>
                          <a:spcPts val="1000"/>
                        </a:spcAft>
                      </a:pPr>
                      <a:r>
                        <a:rPr lang="en-US" sz="2000" dirty="0"/>
                        <a:t> </a:t>
                      </a:r>
                      <a:endParaRPr lang="en-US" sz="2000" dirty="0">
                        <a:latin typeface="Calibri"/>
                        <a:ea typeface="Times New Roman"/>
                        <a:cs typeface="Times New Roman"/>
                      </a:endParaRPr>
                    </a:p>
                  </a:txBody>
                  <a:tcPr marL="19050" marR="19050" marT="19050" marB="19050"/>
                </a:tc>
                <a:tc hMerge="1">
                  <a:txBody>
                    <a:bodyPr/>
                    <a:lstStyle/>
                    <a:p>
                      <a:endParaRPr lang="en-US"/>
                    </a:p>
                  </a:txBody>
                  <a:tcPr/>
                </a:tc>
                <a:tc gridSpan="2">
                  <a:txBody>
                    <a:bodyPr/>
                    <a:lstStyle/>
                    <a:p>
                      <a:pPr marL="0" marR="0">
                        <a:lnSpc>
                          <a:spcPct val="150000"/>
                        </a:lnSpc>
                        <a:spcBef>
                          <a:spcPts val="0"/>
                        </a:spcBef>
                        <a:spcAft>
                          <a:spcPts val="1000"/>
                        </a:spcAft>
                      </a:pPr>
                      <a:r>
                        <a:rPr lang="en-US" sz="2000" dirty="0" smtClean="0"/>
                        <a:t>Jill owes Mr. Smith $77. </a:t>
                      </a:r>
                      <a:endParaRPr lang="en-US" sz="2000" dirty="0">
                        <a:latin typeface="Calibri"/>
                        <a:ea typeface="Times New Roman"/>
                        <a:cs typeface="Times New Roman"/>
                      </a:endParaRPr>
                    </a:p>
                  </a:txBody>
                  <a:tcPr marL="19050" marR="19050" marT="19050" marB="19050"/>
                </a:tc>
                <a:tc hMerge="1">
                  <a:txBody>
                    <a:bodyPr/>
                    <a:lstStyle/>
                    <a:p>
                      <a:endParaRPr lang="en-US"/>
                    </a:p>
                  </a:txBody>
                  <a:tcPr/>
                </a:tc>
              </a:tr>
            </a:tbl>
          </a:graphicData>
        </a:graphic>
      </p:graphicFrame>
      <p:pic>
        <p:nvPicPr>
          <p:cNvPr id="1044" name="Picture 90" descr="  "/>
          <p:cNvPicPr>
            <a:picLocks noChangeAspect="1" noChangeArrowheads="1"/>
          </p:cNvPicPr>
          <p:nvPr/>
        </p:nvPicPr>
        <p:blipFill>
          <a:blip r:embed="rId4"/>
          <a:srcRect/>
          <a:stretch>
            <a:fillRect/>
          </a:stretch>
        </p:blipFill>
        <p:spPr bwMode="auto">
          <a:xfrm>
            <a:off x="0" y="0"/>
            <a:ext cx="95250" cy="28575"/>
          </a:xfrm>
          <a:prstGeom prst="rect">
            <a:avLst/>
          </a:prstGeom>
          <a:noFill/>
          <a:ln w="9525">
            <a:noFill/>
            <a:miter lim="800000"/>
            <a:headEnd/>
            <a:tailEnd/>
          </a:ln>
        </p:spPr>
      </p:pic>
      <p:pic>
        <p:nvPicPr>
          <p:cNvPr id="1045" name="Picture 91" descr="  "/>
          <p:cNvPicPr>
            <a:picLocks noChangeAspect="1" noChangeArrowheads="1"/>
          </p:cNvPicPr>
          <p:nvPr/>
        </p:nvPicPr>
        <p:blipFill>
          <a:blip r:embed="rId4"/>
          <a:srcRect/>
          <a:stretch>
            <a:fillRect/>
          </a:stretch>
        </p:blipFill>
        <p:spPr bwMode="auto">
          <a:xfrm>
            <a:off x="0" y="0"/>
            <a:ext cx="95250" cy="28575"/>
          </a:xfrm>
          <a:prstGeom prst="rect">
            <a:avLst/>
          </a:prstGeom>
          <a:noFill/>
          <a:ln w="9525">
            <a:noFill/>
            <a:miter lim="800000"/>
            <a:headEnd/>
            <a:tailEnd/>
          </a:ln>
        </p:spPr>
      </p:pic>
      <p:graphicFrame>
        <p:nvGraphicFramePr>
          <p:cNvPr id="8" name="Table 7"/>
          <p:cNvGraphicFramePr>
            <a:graphicFrameLocks noGrp="1"/>
          </p:cNvGraphicFramePr>
          <p:nvPr>
            <p:extLst>
              <p:ext uri="{D42A27DB-BD31-4B8C-83A1-F6EECF244321}">
                <p14:modId xmlns:p14="http://schemas.microsoft.com/office/powerpoint/2010/main" val="2836929018"/>
              </p:ext>
            </p:extLst>
          </p:nvPr>
        </p:nvGraphicFramePr>
        <p:xfrm>
          <a:off x="381000" y="4214957"/>
          <a:ext cx="7010400" cy="2265218"/>
        </p:xfrm>
        <a:graphic>
          <a:graphicData uri="http://schemas.openxmlformats.org/drawingml/2006/table">
            <a:tbl>
              <a:tblPr/>
              <a:tblGrid>
                <a:gridCol w="990600"/>
                <a:gridCol w="6019800"/>
              </a:tblGrid>
              <a:tr h="2265218">
                <a:tc>
                  <a:txBody>
                    <a:bodyPr/>
                    <a:lstStyle/>
                    <a:p>
                      <a:pPr marL="0" marR="0" algn="l">
                        <a:lnSpc>
                          <a:spcPct val="150000"/>
                        </a:lnSpc>
                        <a:spcBef>
                          <a:spcPts val="0"/>
                        </a:spcBef>
                        <a:spcAft>
                          <a:spcPts val="0"/>
                        </a:spcAft>
                      </a:pPr>
                      <a:r>
                        <a:rPr lang="en-US" sz="1200" b="1" dirty="0">
                          <a:solidFill>
                            <a:srgbClr val="943634"/>
                          </a:solidFill>
                          <a:latin typeface="Times New Roman"/>
                          <a:ea typeface="Times New Roman"/>
                          <a:cs typeface="Times New Roman"/>
                        </a:rPr>
                        <a:t>         </a:t>
                      </a:r>
                      <a:endParaRPr lang="en-US" sz="1200" b="1" dirty="0" smtClean="0">
                        <a:solidFill>
                          <a:srgbClr val="943634"/>
                        </a:solidFill>
                        <a:latin typeface="Times New Roman"/>
                        <a:ea typeface="Times New Roman"/>
                        <a:cs typeface="Times New Roman"/>
                      </a:endParaRPr>
                    </a:p>
                    <a:p>
                      <a:pPr marL="0" marR="0" algn="l">
                        <a:lnSpc>
                          <a:spcPct val="150000"/>
                        </a:lnSpc>
                        <a:spcBef>
                          <a:spcPts val="0"/>
                        </a:spcBef>
                        <a:spcAft>
                          <a:spcPts val="0"/>
                        </a:spcAft>
                      </a:pPr>
                      <a:r>
                        <a:rPr lang="en-US" sz="1200" b="1" dirty="0" smtClean="0">
                          <a:solidFill>
                            <a:srgbClr val="C00000"/>
                          </a:solidFill>
                          <a:latin typeface="Times New Roman"/>
                          <a:ea typeface="Times New Roman"/>
                          <a:cs typeface="Times New Roman"/>
                        </a:rPr>
                        <a:t>SUMMARY</a:t>
                      </a:r>
                      <a:r>
                        <a:rPr lang="en-US" sz="1200" b="1" dirty="0">
                          <a:solidFill>
                            <a:srgbClr val="C00000"/>
                          </a:solidFill>
                          <a:latin typeface="Times New Roman"/>
                          <a:ea typeface="Times New Roman"/>
                          <a:cs typeface="Times New Roman"/>
                        </a:rPr>
                        <a:t>:  </a:t>
                      </a:r>
                      <a:endParaRPr lang="en-US" sz="1100" dirty="0">
                        <a:solidFill>
                          <a:srgbClr val="943634"/>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just">
                        <a:lnSpc>
                          <a:spcPct val="150000"/>
                        </a:lnSpc>
                        <a:spcBef>
                          <a:spcPts val="0"/>
                        </a:spcBef>
                        <a:spcAft>
                          <a:spcPts val="0"/>
                        </a:spcAft>
                      </a:pPr>
                      <a:r>
                        <a:rPr lang="en-US" sz="1600" b="1" dirty="0" smtClean="0">
                          <a:solidFill>
                            <a:srgbClr val="943634"/>
                          </a:solidFill>
                          <a:latin typeface="Times New Roman"/>
                          <a:ea typeface="Times New Roman"/>
                          <a:cs typeface="Times New Roman"/>
                        </a:rPr>
                        <a:t>When </a:t>
                      </a:r>
                      <a:r>
                        <a:rPr lang="en-US" sz="1600" b="1" dirty="0">
                          <a:solidFill>
                            <a:srgbClr val="943634"/>
                          </a:solidFill>
                          <a:latin typeface="Times New Roman"/>
                          <a:ea typeface="Times New Roman"/>
                          <a:cs typeface="Times New Roman"/>
                        </a:rPr>
                        <a:t>evaluating arithmetic expressions, the order of operations is:</a:t>
                      </a:r>
                      <a:endParaRPr lang="en-US" sz="1600" dirty="0">
                        <a:solidFill>
                          <a:srgbClr val="943634"/>
                        </a:solidFill>
                        <a:latin typeface="Calibri"/>
                        <a:ea typeface="Times New Roman"/>
                        <a:cs typeface="Times New Roman"/>
                      </a:endParaRPr>
                    </a:p>
                    <a:p>
                      <a:pPr marL="342900" marR="0" lvl="0" indent="-342900" algn="just">
                        <a:lnSpc>
                          <a:spcPct val="150000"/>
                        </a:lnSpc>
                        <a:spcBef>
                          <a:spcPts val="0"/>
                        </a:spcBef>
                        <a:spcAft>
                          <a:spcPts val="0"/>
                        </a:spcAft>
                        <a:buFont typeface="+mj-lt"/>
                        <a:buAutoNum type="arabicPeriod"/>
                      </a:pPr>
                      <a:r>
                        <a:rPr lang="en-US" sz="1600" b="1" dirty="0">
                          <a:solidFill>
                            <a:srgbClr val="943634"/>
                          </a:solidFill>
                          <a:latin typeface="Times New Roman"/>
                          <a:ea typeface="Times New Roman"/>
                          <a:cs typeface="Times New Roman"/>
                        </a:rPr>
                        <a:t>Simplify all operations inside parentheses.</a:t>
                      </a:r>
                      <a:endParaRPr lang="en-US" sz="1600" dirty="0">
                        <a:solidFill>
                          <a:srgbClr val="943634"/>
                        </a:solidFill>
                        <a:latin typeface="Times New Roman"/>
                        <a:ea typeface="Times New Roman"/>
                        <a:cs typeface="Times New Roman"/>
                      </a:endParaRPr>
                    </a:p>
                    <a:p>
                      <a:pPr marL="342900" marR="0" lvl="0" indent="-342900" algn="just">
                        <a:lnSpc>
                          <a:spcPct val="150000"/>
                        </a:lnSpc>
                        <a:spcBef>
                          <a:spcPts val="0"/>
                        </a:spcBef>
                        <a:spcAft>
                          <a:spcPts val="0"/>
                        </a:spcAft>
                        <a:buFont typeface="+mj-lt"/>
                        <a:buAutoNum type="arabicPeriod"/>
                      </a:pPr>
                      <a:r>
                        <a:rPr lang="en-US" sz="1600" b="1" dirty="0" smtClean="0">
                          <a:solidFill>
                            <a:srgbClr val="943634"/>
                          </a:solidFill>
                          <a:latin typeface="Times New Roman"/>
                          <a:ea typeface="Times New Roman"/>
                          <a:cs typeface="Times New Roman"/>
                        </a:rPr>
                        <a:t>Perform all multiplications and divisions, working from left to right.</a:t>
                      </a:r>
                      <a:endParaRPr lang="en-US" sz="1600" dirty="0" smtClean="0">
                        <a:solidFill>
                          <a:srgbClr val="943634"/>
                        </a:solidFill>
                        <a:latin typeface="Times New Roman"/>
                        <a:ea typeface="Times New Roman"/>
                        <a:cs typeface="Times New Roman"/>
                      </a:endParaRPr>
                    </a:p>
                    <a:p>
                      <a:pPr marL="342900" marR="0" lvl="0" indent="-342900" algn="just">
                        <a:lnSpc>
                          <a:spcPct val="150000"/>
                        </a:lnSpc>
                        <a:spcBef>
                          <a:spcPts val="0"/>
                        </a:spcBef>
                        <a:spcAft>
                          <a:spcPts val="1000"/>
                        </a:spcAft>
                        <a:buFont typeface="+mj-lt"/>
                        <a:buAutoNum type="arabicPeriod"/>
                      </a:pPr>
                      <a:r>
                        <a:rPr lang="en-US" sz="1600" b="1" dirty="0" smtClean="0">
                          <a:solidFill>
                            <a:srgbClr val="943634"/>
                          </a:solidFill>
                          <a:latin typeface="Times New Roman"/>
                          <a:ea typeface="Times New Roman"/>
                          <a:cs typeface="Times New Roman"/>
                        </a:rPr>
                        <a:t>Perform </a:t>
                      </a:r>
                      <a:r>
                        <a:rPr lang="en-US" sz="1600" b="1" dirty="0">
                          <a:solidFill>
                            <a:srgbClr val="943634"/>
                          </a:solidFill>
                          <a:latin typeface="Times New Roman"/>
                          <a:ea typeface="Times New Roman"/>
                          <a:cs typeface="Times New Roman"/>
                        </a:rPr>
                        <a:t>all additions and subtractions, working from left to right.</a:t>
                      </a:r>
                      <a:endParaRPr lang="en-US" sz="1600" dirty="0">
                        <a:solidFill>
                          <a:srgbClr val="943634"/>
                        </a:solidFill>
                        <a:latin typeface="Times New Roman"/>
                        <a:ea typeface="Times New Roman"/>
                        <a:cs typeface="Times New Roman"/>
                      </a:endParaRPr>
                    </a:p>
                  </a:txBody>
                  <a:tcPr marL="68580" marR="68580" marT="0" marB="0">
                    <a:lnL>
                      <a:noFill/>
                    </a:lnL>
                    <a:lnR>
                      <a:noFill/>
                    </a:lnR>
                    <a:lnT>
                      <a:noFill/>
                    </a:lnT>
                    <a:lnB>
                      <a:noFill/>
                    </a:lnB>
                  </a:tcPr>
                </a:tc>
              </a:tr>
            </a:tbl>
          </a:graphicData>
        </a:graphic>
      </p:graphicFrame>
      <p:graphicFrame>
        <p:nvGraphicFramePr>
          <p:cNvPr id="1026" name="Object 6"/>
          <p:cNvGraphicFramePr>
            <a:graphicFrameLocks/>
          </p:cNvGraphicFramePr>
          <p:nvPr/>
        </p:nvGraphicFramePr>
        <p:xfrm>
          <a:off x="7327900" y="2057400"/>
          <a:ext cx="1282700" cy="990600"/>
        </p:xfrm>
        <a:graphic>
          <a:graphicData uri="http://schemas.openxmlformats.org/presentationml/2006/ole">
            <mc:AlternateContent xmlns:mc="http://schemas.openxmlformats.org/markup-compatibility/2006">
              <mc:Choice xmlns:v="urn:schemas-microsoft-com:vml" Requires="v">
                <p:oleObj spid="_x0000_s2056" name="Picture" r:id="rId5" imgW="1142857" imgH="1234828" progId="StaticMetafile">
                  <p:embed/>
                </p:oleObj>
              </mc:Choice>
              <mc:Fallback>
                <p:oleObj name="Picture" r:id="rId5" imgW="1142857" imgH="1234828" progId="StaticMetafile">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7900" y="2057400"/>
                        <a:ext cx="1282700" cy="990600"/>
                      </a:xfrm>
                      <a:prstGeom prst="rect">
                        <a:avLst/>
                      </a:prstGeom>
                      <a:solidFill>
                        <a:srgbClr val="FFFFFF"/>
                      </a:solidFill>
                    </p:spPr>
                  </p:pic>
                </p:oleObj>
              </mc:Fallback>
            </mc:AlternateContent>
          </a:graphicData>
        </a:graphic>
      </p:graphicFrame>
      <p:sp>
        <p:nvSpPr>
          <p:cNvPr id="10" name="TextBox 13">
            <a:hlinkClick r:id="rId7" action="ppaction://hlinksldjump"/>
          </p:cNvPr>
          <p:cNvSpPr txBox="1">
            <a:spLocks noChangeArrowheads="1"/>
          </p:cNvSpPr>
          <p:nvPr/>
        </p:nvSpPr>
        <p:spPr bwMode="auto">
          <a:xfrm>
            <a:off x="8305800" y="6324601"/>
            <a:ext cx="6858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Next</a:t>
            </a:r>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353369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Box 13">
            <a:hlinkClick r:id="rId2" action="ppaction://hlinkpres?slideindex=1&amp;slidetitle="/>
          </p:cNvPr>
          <p:cNvSpPr txBox="1">
            <a:spLocks noChangeArrowheads="1"/>
          </p:cNvSpPr>
          <p:nvPr/>
        </p:nvSpPr>
        <p:spPr bwMode="auto">
          <a:xfrm>
            <a:off x="8229600" y="6400801"/>
            <a:ext cx="6858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2052" name="TextBox 13">
            <a:hlinkClick r:id="rId3" action="ppaction://hlinksldjump"/>
          </p:cNvPr>
          <p:cNvSpPr txBox="1">
            <a:spLocks noChangeArrowheads="1"/>
          </p:cNvSpPr>
          <p:nvPr/>
        </p:nvSpPr>
        <p:spPr bwMode="auto">
          <a:xfrm>
            <a:off x="7467600" y="6400800"/>
            <a:ext cx="6096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pic>
        <p:nvPicPr>
          <p:cNvPr id="2057" name="Picture 1"/>
          <p:cNvPicPr>
            <a:picLocks noChangeAspect="1" noChangeArrowheads="1"/>
          </p:cNvPicPr>
          <p:nvPr/>
        </p:nvPicPr>
        <p:blipFill>
          <a:blip r:embed="rId4"/>
          <a:srcRect/>
          <a:stretch>
            <a:fillRect/>
          </a:stretch>
        </p:blipFill>
        <p:spPr bwMode="auto">
          <a:xfrm rot="4588189" flipV="1">
            <a:off x="875506" y="207170"/>
            <a:ext cx="955675" cy="671512"/>
          </a:xfrm>
          <a:prstGeom prst="rect">
            <a:avLst/>
          </a:prstGeom>
          <a:noFill/>
          <a:ln w="9525">
            <a:noFill/>
            <a:miter lim="800000"/>
            <a:headEnd/>
            <a:tailEnd/>
          </a:ln>
        </p:spPr>
      </p:pic>
      <p:sp>
        <p:nvSpPr>
          <p:cNvPr id="2058" name="Text Box 4"/>
          <p:cNvSpPr txBox="1">
            <a:spLocks noChangeArrowheads="1"/>
          </p:cNvSpPr>
          <p:nvPr/>
        </p:nvSpPr>
        <p:spPr bwMode="auto">
          <a:xfrm>
            <a:off x="6496050" y="1600199"/>
            <a:ext cx="2419350" cy="4486275"/>
          </a:xfrm>
          <a:prstGeom prst="rect">
            <a:avLst/>
          </a:prstGeom>
          <a:solidFill>
            <a:srgbClr val="F4F4F4"/>
          </a:solidFill>
          <a:ln w="63500" cmpd="thickThin">
            <a:solidFill>
              <a:srgbClr val="C0504D"/>
            </a:solidFill>
            <a:miter lim="800000"/>
            <a:headEnd/>
            <a:tailEnd/>
          </a:ln>
        </p:spPr>
        <p:txBody>
          <a:bodyPr/>
          <a:lstStyle/>
          <a:p>
            <a:pPr algn="ctr" eaLnBrk="0" hangingPunct="0"/>
            <a:r>
              <a:rPr lang="en-US" sz="2000" b="1" dirty="0">
                <a:latin typeface="Times New Roman" pitchFamily="18" charset="0"/>
                <a:cs typeface="Times New Roman" pitchFamily="18" charset="0"/>
              </a:rPr>
              <a:t>Solution</a:t>
            </a:r>
            <a:endParaRPr lang="en-US" sz="2000" dirty="0"/>
          </a:p>
        </p:txBody>
      </p:sp>
      <p:sp>
        <p:nvSpPr>
          <p:cNvPr id="2059"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2060" name="Rectangle 7"/>
          <p:cNvSpPr>
            <a:spLocks noChangeArrowheads="1"/>
          </p:cNvSpPr>
          <p:nvPr/>
        </p:nvSpPr>
        <p:spPr bwMode="auto">
          <a:xfrm>
            <a:off x="1219200" y="19616"/>
            <a:ext cx="7543800" cy="1292662"/>
          </a:xfrm>
          <a:prstGeom prst="rect">
            <a:avLst/>
          </a:prstGeom>
          <a:noFill/>
          <a:ln w="9525">
            <a:noFill/>
            <a:miter lim="800000"/>
            <a:headEnd/>
            <a:tailEnd/>
          </a:ln>
        </p:spPr>
        <p:txBody>
          <a:bodyPr wrap="square" tIns="0" bIns="0" anchor="ctr">
            <a:spAutoFit/>
          </a:bodyPr>
          <a:lstStyle/>
          <a:p>
            <a:pPr algn="ctr" eaLnBrk="0" hangingPunct="0"/>
            <a:r>
              <a:rPr lang="en-US" sz="2000" b="1" dirty="0">
                <a:solidFill>
                  <a:srgbClr val="984806"/>
                </a:solidFill>
                <a:latin typeface="Times New Roman" pitchFamily="18" charset="0"/>
                <a:cs typeface="Times New Roman" pitchFamily="18" charset="0"/>
              </a:rPr>
              <a:t>WORKSHEET NO. </a:t>
            </a:r>
            <a:r>
              <a:rPr lang="en-US" sz="2000" b="1" dirty="0" smtClean="0">
                <a:solidFill>
                  <a:srgbClr val="984806"/>
                </a:solidFill>
                <a:latin typeface="Times New Roman" pitchFamily="18" charset="0"/>
                <a:cs typeface="Times New Roman" pitchFamily="18" charset="0"/>
              </a:rPr>
              <a:t>5</a:t>
            </a:r>
            <a:endParaRPr lang="en-US" sz="2000" b="1" dirty="0">
              <a:solidFill>
                <a:srgbClr val="984806"/>
              </a:solidFill>
              <a:latin typeface="Times New Roman" pitchFamily="18" charset="0"/>
              <a:cs typeface="Times New Roman" pitchFamily="18" charset="0"/>
            </a:endParaRPr>
          </a:p>
          <a:p>
            <a:pPr algn="ctr" eaLnBrk="0" hangingPunct="0"/>
            <a:endParaRPr lang="en-US" sz="1600" dirty="0"/>
          </a:p>
          <a:p>
            <a:pPr algn="ctr" eaLnBrk="0" hangingPunct="0"/>
            <a:r>
              <a:rPr lang="en-US" sz="1600" b="1" dirty="0">
                <a:solidFill>
                  <a:srgbClr val="3366FF"/>
                </a:solidFill>
                <a:latin typeface="Times New Roman" pitchFamily="18" charset="0"/>
                <a:cs typeface="Times New Roman" pitchFamily="18" charset="0"/>
              </a:rPr>
              <a:t>NAME: ___________________________________	DATE: _____________</a:t>
            </a:r>
            <a:r>
              <a:rPr lang="en-US" sz="1600" dirty="0">
                <a:latin typeface="Times New Roman" pitchFamily="18" charset="0"/>
                <a:cs typeface="Times New Roman" pitchFamily="18" charset="0"/>
              </a:rPr>
              <a:t> </a:t>
            </a:r>
          </a:p>
          <a:p>
            <a:pPr algn="ctr" eaLnBrk="0" hangingPunct="0"/>
            <a:endParaRPr lang="en-US" sz="1600" dirty="0"/>
          </a:p>
          <a:p>
            <a:pPr algn="ctr" eaLnBrk="0" hangingPunct="0"/>
            <a:r>
              <a:rPr lang="en-US" sz="1600" b="1" dirty="0">
                <a:solidFill>
                  <a:srgbClr val="3366FF"/>
                </a:solidFill>
                <a:latin typeface="Times New Roman" pitchFamily="18" charset="0"/>
                <a:cs typeface="Times New Roman" pitchFamily="18" charset="0"/>
              </a:rPr>
              <a:t>YEAR </a:t>
            </a:r>
            <a:r>
              <a:rPr lang="en-US" sz="1600" b="1" dirty="0" smtClean="0">
                <a:solidFill>
                  <a:srgbClr val="3366FF"/>
                </a:solidFill>
                <a:latin typeface="Times New Roman" pitchFamily="18" charset="0"/>
                <a:cs typeface="Times New Roman" pitchFamily="18" charset="0"/>
              </a:rPr>
              <a:t>: </a:t>
            </a:r>
            <a:r>
              <a:rPr lang="en-US" sz="1600" b="1" dirty="0">
                <a:solidFill>
                  <a:srgbClr val="3366FF"/>
                </a:solidFill>
                <a:latin typeface="Times New Roman" pitchFamily="18" charset="0"/>
                <a:cs typeface="Times New Roman" pitchFamily="18" charset="0"/>
              </a:rPr>
              <a:t>________________________</a:t>
            </a:r>
            <a:r>
              <a:rPr lang="en-US" sz="1200" b="1" dirty="0">
                <a:solidFill>
                  <a:srgbClr val="3366FF"/>
                </a:solidFill>
                <a:latin typeface="Times New Roman" pitchFamily="18" charset="0"/>
                <a:cs typeface="Times New Roman" pitchFamily="18" charset="0"/>
              </a:rPr>
              <a:t>	</a:t>
            </a:r>
            <a:endParaRPr lang="en-US" dirty="0"/>
          </a:p>
        </p:txBody>
      </p:sp>
      <p:sp>
        <p:nvSpPr>
          <p:cNvPr id="2061" name="Rectangle 9"/>
          <p:cNvSpPr>
            <a:spLocks noChangeArrowheads="1"/>
          </p:cNvSpPr>
          <p:nvPr/>
        </p:nvSpPr>
        <p:spPr bwMode="auto">
          <a:xfrm>
            <a:off x="914400" y="914400"/>
            <a:ext cx="9144000" cy="457200"/>
          </a:xfrm>
          <a:prstGeom prst="rect">
            <a:avLst/>
          </a:prstGeom>
          <a:noFill/>
          <a:ln w="9525">
            <a:noFill/>
            <a:miter lim="800000"/>
            <a:headEnd/>
            <a:tailEnd/>
          </a:ln>
        </p:spPr>
        <p:txBody>
          <a:bodyPr wrap="none" anchor="ctr">
            <a:spAutoFit/>
          </a:bodyPr>
          <a:lstStyle/>
          <a:p>
            <a:pPr eaLnBrk="0" hangingPunct="0"/>
            <a:r>
              <a:rPr lang="en-US" sz="1100"/>
              <a:t/>
            </a:r>
            <a:br>
              <a:rPr lang="en-US" sz="1100"/>
            </a:br>
            <a:endParaRPr lang="en-US"/>
          </a:p>
          <a:p>
            <a:pPr eaLnBrk="0" hangingPunct="0"/>
            <a:endParaRPr lang="en-US"/>
          </a:p>
        </p:txBody>
      </p:sp>
      <p:sp>
        <p:nvSpPr>
          <p:cNvPr id="2062" name="Rectangle 11"/>
          <p:cNvSpPr>
            <a:spLocks noChangeArrowheads="1"/>
          </p:cNvSpPr>
          <p:nvPr/>
        </p:nvSpPr>
        <p:spPr bwMode="auto">
          <a:xfrm>
            <a:off x="1565564" y="1754187"/>
            <a:ext cx="4606636" cy="6078587"/>
          </a:xfrm>
          <a:prstGeom prst="rect">
            <a:avLst/>
          </a:prstGeom>
          <a:noFill/>
          <a:ln w="9525">
            <a:noFill/>
            <a:miter lim="800000"/>
            <a:headEnd/>
            <a:tailEnd/>
          </a:ln>
        </p:spPr>
        <p:txBody>
          <a:bodyPr wrap="square" anchor="ctr">
            <a:spAutoFit/>
          </a:bodyPr>
          <a:lstStyle/>
          <a:p>
            <a:pPr marL="228600" indent="-228600" eaLnBrk="0" hangingPunct="0">
              <a:lnSpc>
                <a:spcPct val="200000"/>
              </a:lnSpc>
              <a:buFont typeface="Arial" charset="0"/>
              <a:buAutoNum type="arabicPeriod"/>
            </a:pPr>
            <a:r>
              <a:rPr lang="en-US" sz="1600" dirty="0" smtClean="0">
                <a:latin typeface="Times New Roman" pitchFamily="18" charset="0"/>
                <a:cs typeface="Times New Roman" pitchFamily="18" charset="0"/>
              </a:rPr>
              <a:t>23 x 3- 56 + 8 =______________</a:t>
            </a:r>
            <a:endParaRPr lang="en-US" sz="1600" dirty="0"/>
          </a:p>
          <a:p>
            <a:pPr marL="228600" indent="-228600" eaLnBrk="0" hangingPunct="0">
              <a:lnSpc>
                <a:spcPct val="200000"/>
              </a:lnSpc>
              <a:buFont typeface="Arial" charset="0"/>
              <a:buAutoNum type="arabicPeriod"/>
            </a:pP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136 – 56 + 65) ÷ 5</a:t>
            </a:r>
            <a:r>
              <a:rPr lang="en-US" sz="1600" dirty="0">
                <a:latin typeface="Times New Roman" pitchFamily="18" charset="0"/>
                <a:cs typeface="Times New Roman" pitchFamily="18" charset="0"/>
              </a:rPr>
              <a:t>=____________</a:t>
            </a:r>
            <a:endParaRPr lang="en-US" sz="1600" dirty="0"/>
          </a:p>
          <a:p>
            <a:pPr marL="228600" indent="-228600" eaLnBrk="0" hangingPunct="0">
              <a:lnSpc>
                <a:spcPct val="200000"/>
              </a:lnSpc>
              <a:buFont typeface="Arial" charset="0"/>
              <a:buAutoNum type="arabicPeriod"/>
            </a:pPr>
            <a:r>
              <a:rPr lang="en-US" sz="1600" dirty="0" smtClean="0">
                <a:latin typeface="Times New Roman" pitchFamily="18" charset="0"/>
                <a:cs typeface="Times New Roman" pitchFamily="18" charset="0"/>
              </a:rPr>
              <a:t>34 – 65 =___________________</a:t>
            </a:r>
            <a:endParaRPr lang="en-US" sz="1600" dirty="0"/>
          </a:p>
          <a:p>
            <a:pPr marL="228600" indent="-228600" eaLnBrk="0" hangingPunct="0">
              <a:lnSpc>
                <a:spcPct val="200000"/>
              </a:lnSpc>
              <a:buFont typeface="Arial" charset="0"/>
              <a:buAutoNum type="arabicPeriod"/>
            </a:pPr>
            <a:r>
              <a:rPr lang="en-US" sz="1600" dirty="0" smtClean="0">
                <a:latin typeface="Times New Roman" pitchFamily="18" charset="0"/>
                <a:cs typeface="Times New Roman" pitchFamily="18" charset="0"/>
              </a:rPr>
              <a:t>123 + (-</a:t>
            </a:r>
            <a:r>
              <a:rPr lang="en-US" sz="1600" dirty="0">
                <a:latin typeface="Times New Roman" pitchFamily="18" charset="0"/>
                <a:cs typeface="Times New Roman" pitchFamily="18" charset="0"/>
              </a:rPr>
              <a:t>87</a:t>
            </a:r>
            <a:r>
              <a:rPr lang="en-US" sz="1600" dirty="0" smtClean="0">
                <a:latin typeface="Times New Roman" pitchFamily="18" charset="0"/>
                <a:cs typeface="Times New Roman" pitchFamily="18" charset="0"/>
              </a:rPr>
              <a:t>) x 8 =______________</a:t>
            </a:r>
            <a:endParaRPr lang="en-US" sz="1600" dirty="0"/>
          </a:p>
          <a:p>
            <a:pPr marL="228600" indent="-228600" eaLnBrk="0" hangingPunct="0">
              <a:lnSpc>
                <a:spcPct val="200000"/>
              </a:lnSpc>
              <a:buFont typeface="Arial" charset="0"/>
              <a:buAutoNum type="arabicPeriod"/>
            </a:pPr>
            <a:r>
              <a:rPr lang="en-US" sz="1600" dirty="0" smtClean="0">
                <a:latin typeface="Times New Roman" pitchFamily="18" charset="0"/>
                <a:cs typeface="Times New Roman" pitchFamily="18" charset="0"/>
              </a:rPr>
              <a:t>84 – 8 + 54 (6) = </a:t>
            </a:r>
            <a:r>
              <a:rPr lang="en-US" sz="1600" dirty="0">
                <a:latin typeface="Times New Roman" pitchFamily="18" charset="0"/>
                <a:cs typeface="Times New Roman" pitchFamily="18" charset="0"/>
              </a:rPr>
              <a:t>_______________</a:t>
            </a:r>
            <a:endParaRPr lang="en-US" sz="1600" dirty="0"/>
          </a:p>
          <a:p>
            <a:pPr marL="228600" indent="-228600" eaLnBrk="0" hangingPunct="0">
              <a:lnSpc>
                <a:spcPct val="200000"/>
              </a:lnSpc>
              <a:buFont typeface="Arial" charset="0"/>
              <a:buAutoNum type="arabicPeriod"/>
            </a:pPr>
            <a:r>
              <a:rPr lang="en-US" sz="1600" dirty="0" smtClean="0">
                <a:latin typeface="Times New Roman" pitchFamily="18" charset="0"/>
                <a:cs typeface="Times New Roman" pitchFamily="18" charset="0"/>
              </a:rPr>
              <a:t>463 – 870 =_________________</a:t>
            </a:r>
            <a:endParaRPr lang="en-US" sz="1600" dirty="0">
              <a:latin typeface="Times New Roman" pitchFamily="18" charset="0"/>
              <a:cs typeface="Times New Roman" pitchFamily="18" charset="0"/>
            </a:endParaRPr>
          </a:p>
          <a:p>
            <a:pPr marL="228600" indent="-228600" eaLnBrk="0" hangingPunct="0">
              <a:lnSpc>
                <a:spcPct val="200000"/>
              </a:lnSpc>
              <a:buFont typeface="Arial" charset="0"/>
              <a:buAutoNum type="arabicPeriod"/>
            </a:pPr>
            <a:r>
              <a:rPr lang="en-US" sz="1600" dirty="0" smtClean="0">
                <a:latin typeface="Times New Roman" pitchFamily="18" charset="0"/>
                <a:cs typeface="Times New Roman" pitchFamily="18" charset="0"/>
              </a:rPr>
              <a:t>543 + (-</a:t>
            </a:r>
            <a:r>
              <a:rPr lang="en-US" sz="1600" dirty="0">
                <a:latin typeface="Times New Roman" pitchFamily="18" charset="0"/>
                <a:cs typeface="Times New Roman" pitchFamily="18" charset="0"/>
              </a:rPr>
              <a:t>8</a:t>
            </a:r>
            <a:r>
              <a:rPr lang="en-US" sz="1600" dirty="0" smtClean="0">
                <a:latin typeface="Times New Roman" pitchFamily="18" charset="0"/>
                <a:cs typeface="Times New Roman" pitchFamily="18" charset="0"/>
              </a:rPr>
              <a:t>) + (-</a:t>
            </a:r>
            <a:r>
              <a:rPr lang="en-US" sz="1600" dirty="0">
                <a:latin typeface="Times New Roman" pitchFamily="18" charset="0"/>
                <a:cs typeface="Times New Roman" pitchFamily="18" charset="0"/>
              </a:rPr>
              <a:t>78</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8</a:t>
            </a:r>
            <a:r>
              <a:rPr lang="en-US" sz="1600" dirty="0" smtClean="0">
                <a:latin typeface="Times New Roman" pitchFamily="18" charset="0"/>
                <a:cs typeface="Times New Roman" pitchFamily="18" charset="0"/>
              </a:rPr>
              <a:t>) = </a:t>
            </a:r>
            <a:r>
              <a:rPr lang="en-US" sz="1600" dirty="0">
                <a:latin typeface="Times New Roman" pitchFamily="18" charset="0"/>
                <a:cs typeface="Times New Roman" pitchFamily="18" charset="0"/>
              </a:rPr>
              <a:t>__________</a:t>
            </a:r>
          </a:p>
          <a:p>
            <a:pPr marL="228600" indent="-228600" eaLnBrk="0" hangingPunct="0">
              <a:lnSpc>
                <a:spcPct val="200000"/>
              </a:lnSpc>
              <a:buFont typeface="Arial" charset="0"/>
              <a:buAutoNum type="arabicPeriod"/>
            </a:pPr>
            <a:r>
              <a:rPr lang="en-US" sz="1600" dirty="0" smtClean="0">
                <a:latin typeface="Times New Roman" pitchFamily="18" charset="0"/>
                <a:cs typeface="Times New Roman" pitchFamily="18" charset="0"/>
              </a:rPr>
              <a:t>43 + 576 – 57 =______________</a:t>
            </a:r>
            <a:endParaRPr lang="en-US" sz="1600" dirty="0"/>
          </a:p>
          <a:p>
            <a:pPr marL="228600" indent="-228600" eaLnBrk="0" hangingPunct="0">
              <a:lnSpc>
                <a:spcPct val="200000"/>
              </a:lnSpc>
              <a:buFont typeface="Arial" charset="0"/>
              <a:buAutoNum type="arabicPeriod"/>
            </a:pP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6754 – 65 + 64 ) (</a:t>
            </a:r>
            <a:r>
              <a:rPr lang="en-US" sz="1600" dirty="0">
                <a:latin typeface="Times New Roman" pitchFamily="18" charset="0"/>
                <a:cs typeface="Times New Roman" pitchFamily="18" charset="0"/>
              </a:rPr>
              <a:t>7</a:t>
            </a:r>
            <a:r>
              <a:rPr lang="en-US" sz="1600" dirty="0" smtClean="0">
                <a:latin typeface="Times New Roman" pitchFamily="18" charset="0"/>
                <a:cs typeface="Times New Roman" pitchFamily="18" charset="0"/>
              </a:rPr>
              <a:t>) =___________</a:t>
            </a:r>
            <a:endParaRPr lang="en-US" sz="1600" dirty="0"/>
          </a:p>
          <a:p>
            <a:pPr marL="228600" indent="-228600" eaLnBrk="0" hangingPunct="0">
              <a:lnSpc>
                <a:spcPct val="200000"/>
              </a:lnSpc>
              <a:buFont typeface="Arial" charset="0"/>
              <a:buAutoNum type="arabicPeriod"/>
            </a:pPr>
            <a:r>
              <a:rPr lang="en-US" sz="1600" dirty="0" smtClean="0">
                <a:latin typeface="Times New Roman" pitchFamily="18" charset="0"/>
                <a:cs typeface="Times New Roman" pitchFamily="18" charset="0"/>
              </a:rPr>
              <a:t>78 ÷ 39 + 5 – 65 =______________</a:t>
            </a:r>
            <a:endParaRPr lang="en-US" sz="1600" dirty="0"/>
          </a:p>
          <a:p>
            <a:pPr marL="228600" indent="-228600" eaLnBrk="0" hangingPunct="0"/>
            <a:endParaRPr lang="en-US" sz="1400" dirty="0"/>
          </a:p>
          <a:p>
            <a:pPr marL="228600" indent="-228600" eaLnBrk="0" hangingPunct="0"/>
            <a:endParaRPr lang="en-US" sz="1000" dirty="0"/>
          </a:p>
          <a:p>
            <a:pPr marL="228600" indent="-228600" eaLnBrk="0" hangingPunct="0"/>
            <a:endParaRPr lang="en-US" sz="1600" dirty="0"/>
          </a:p>
          <a:p>
            <a:pPr marL="228600" indent="-228600" eaLnBrk="0" hangingPunct="0"/>
            <a:endParaRPr lang="en-US" sz="1100" dirty="0"/>
          </a:p>
          <a:p>
            <a:pPr marL="228600" indent="-228600" eaLnBrk="0" hangingPunct="0"/>
            <a:endParaRPr lang="en-US" dirty="0"/>
          </a:p>
        </p:txBody>
      </p:sp>
      <p:sp>
        <p:nvSpPr>
          <p:cNvPr id="2063" name="Rectangle 16"/>
          <p:cNvSpPr>
            <a:spLocks noChangeArrowheads="1"/>
          </p:cNvSpPr>
          <p:nvPr/>
        </p:nvSpPr>
        <p:spPr bwMode="auto">
          <a:xfrm>
            <a:off x="1900238" y="1292225"/>
            <a:ext cx="3362325" cy="307975"/>
          </a:xfrm>
          <a:prstGeom prst="rect">
            <a:avLst/>
          </a:prstGeom>
          <a:noFill/>
          <a:ln w="9525">
            <a:noFill/>
            <a:miter lim="800000"/>
            <a:headEnd/>
            <a:tailEnd/>
          </a:ln>
        </p:spPr>
        <p:txBody>
          <a:bodyPr wrap="none">
            <a:spAutoFit/>
          </a:bodyPr>
          <a:lstStyle/>
          <a:p>
            <a:pPr eaLnBrk="0" hangingPunct="0"/>
            <a:r>
              <a:rPr lang="en-US" sz="1400" b="1">
                <a:latin typeface="Times New Roman" pitchFamily="18" charset="0"/>
                <a:cs typeface="Times New Roman" pitchFamily="18" charset="0"/>
              </a:rPr>
              <a:t>A. Try to solve the following then explain.</a:t>
            </a:r>
            <a:endParaRPr lang="en-US" sz="1200"/>
          </a:p>
        </p:txBody>
      </p:sp>
      <p:pic>
        <p:nvPicPr>
          <p:cNvPr id="2064" name="Picture 568" descr="BD14769_"/>
          <p:cNvPicPr>
            <a:picLocks noChangeAspect="1" noChangeArrowheads="1"/>
          </p:cNvPicPr>
          <p:nvPr/>
        </p:nvPicPr>
        <p:blipFill>
          <a:blip r:embed="rId5"/>
          <a:srcRect/>
          <a:stretch>
            <a:fillRect/>
          </a:stretch>
        </p:blipFill>
        <p:spPr bwMode="auto">
          <a:xfrm>
            <a:off x="1295400" y="304800"/>
            <a:ext cx="92075" cy="6400800"/>
          </a:xfrm>
          <a:prstGeom prst="rect">
            <a:avLst/>
          </a:prstGeom>
          <a:noFill/>
          <a:ln w="9525">
            <a:noFill/>
            <a:miter lim="800000"/>
            <a:headEnd/>
            <a:tailEnd/>
          </a:ln>
        </p:spPr>
      </p:pic>
    </p:spTree>
    <p:extLst>
      <p:ext uri="{BB962C8B-B14F-4D97-AF65-F5344CB8AC3E}">
        <p14:creationId xmlns:p14="http://schemas.microsoft.com/office/powerpoint/2010/main" val="897958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10"/>
          <p:cNvSpPr>
            <a:spLocks noChangeArrowheads="1"/>
          </p:cNvSpPr>
          <p:nvPr/>
        </p:nvSpPr>
        <p:spPr bwMode="auto">
          <a:xfrm>
            <a:off x="1066800" y="1890713"/>
            <a:ext cx="1905000" cy="1690687"/>
          </a:xfrm>
          <a:prstGeom prst="cloudCallout">
            <a:avLst>
              <a:gd name="adj1" fmla="val 16778"/>
              <a:gd name="adj2" fmla="val 94347"/>
            </a:avLst>
          </a:prstGeom>
          <a:solidFill>
            <a:srgbClr val="FFFFFF"/>
          </a:solidFill>
          <a:ln w="9525">
            <a:solidFill>
              <a:srgbClr val="C00000"/>
            </a:solidFill>
            <a:round/>
            <a:headEnd/>
            <a:tailEnd/>
          </a:ln>
        </p:spPr>
        <p:txBody>
          <a:bodyPr/>
          <a:lstStyle/>
          <a:p>
            <a:endParaRPr lang="en-US"/>
          </a:p>
        </p:txBody>
      </p:sp>
      <p:sp>
        <p:nvSpPr>
          <p:cNvPr id="4105" name="AutoShape 9"/>
          <p:cNvSpPr>
            <a:spLocks noChangeArrowheads="1"/>
          </p:cNvSpPr>
          <p:nvPr/>
        </p:nvSpPr>
        <p:spPr bwMode="auto">
          <a:xfrm>
            <a:off x="3733800" y="2209800"/>
            <a:ext cx="2241550" cy="1143000"/>
          </a:xfrm>
          <a:prstGeom prst="wedgeRectCallout">
            <a:avLst>
              <a:gd name="adj1" fmla="val -44688"/>
              <a:gd name="adj2" fmla="val 128549"/>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indent="457200">
              <a:defRPr/>
            </a:pPr>
            <a:r>
              <a:rPr lang="en-US" sz="1200" b="1" dirty="0">
                <a:latin typeface="Times New Roman" pitchFamily="18" charset="0"/>
                <a:ea typeface="Times New Roman" pitchFamily="18" charset="0"/>
                <a:cs typeface="Arial" pitchFamily="34" charset="0"/>
              </a:rPr>
              <a:t>We can use these digits to make a word in the calculator. Let</a:t>
            </a:r>
            <a:r>
              <a:rPr lang="en-US" sz="1200" b="1" dirty="0">
                <a:latin typeface="Calibri"/>
                <a:ea typeface="Times New Roman" pitchFamily="18" charset="0"/>
                <a:cs typeface="Arial" pitchFamily="34" charset="0"/>
              </a:rPr>
              <a:t>’</a:t>
            </a:r>
            <a:r>
              <a:rPr lang="en-US" sz="1200" b="1" dirty="0">
                <a:latin typeface="Times New Roman" pitchFamily="18" charset="0"/>
                <a:ea typeface="Times New Roman" pitchFamily="18" charset="0"/>
                <a:cs typeface="Arial" pitchFamily="34" charset="0"/>
              </a:rPr>
              <a:t>s try to make words using our calculator</a:t>
            </a:r>
            <a:r>
              <a:rPr lang="en-US" b="1" dirty="0">
                <a:latin typeface="Times New Roman" pitchFamily="18" charset="0"/>
                <a:ea typeface="Times New Roman" pitchFamily="18" charset="0"/>
                <a:cs typeface="Arial" pitchFamily="34" charset="0"/>
              </a:rPr>
              <a:t>.</a:t>
            </a:r>
            <a:endParaRPr lang="en-US" sz="1600" dirty="0">
              <a:latin typeface="Arial" pitchFamily="34" charset="0"/>
              <a:cs typeface="Arial" pitchFamily="34" charset="0"/>
            </a:endParaRPr>
          </a:p>
        </p:txBody>
      </p:sp>
      <p:sp>
        <p:nvSpPr>
          <p:cNvPr id="2052" name="TextBox 13">
            <a:hlinkClick r:id="rId2" action="ppaction://hlinksldjump"/>
          </p:cNvPr>
          <p:cNvSpPr txBox="1">
            <a:spLocks noChangeArrowheads="1"/>
          </p:cNvSpPr>
          <p:nvPr/>
        </p:nvSpPr>
        <p:spPr bwMode="auto">
          <a:xfrm>
            <a:off x="8229600" y="6324601"/>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Next</a:t>
            </a:r>
            <a:endParaRPr lang="en-US" b="1" dirty="0">
              <a:solidFill>
                <a:schemeClr val="tx1"/>
              </a:solidFill>
              <a:latin typeface="Times New Roman" pitchFamily="18" charset="0"/>
              <a:cs typeface="Times New Roman" pitchFamily="18" charset="0"/>
            </a:endParaRPr>
          </a:p>
        </p:txBody>
      </p:sp>
      <p:sp>
        <p:nvSpPr>
          <p:cNvPr id="2053" name="TextBox 13">
            <a:hlinkClick r:id="rId3" action="ppaction://hlinkpres?slideindex=1&amp;slidetitle="/>
          </p:cNvPr>
          <p:cNvSpPr txBox="1">
            <a:spLocks noChangeArrowheads="1"/>
          </p:cNvSpPr>
          <p:nvPr/>
        </p:nvSpPr>
        <p:spPr bwMode="auto">
          <a:xfrm>
            <a:off x="6400800" y="6324600"/>
            <a:ext cx="9144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Contents</a:t>
            </a:r>
            <a:endParaRPr lang="en-US" b="1" dirty="0">
              <a:solidFill>
                <a:schemeClr val="tx1"/>
              </a:solidFill>
              <a:latin typeface="Times New Roman" pitchFamily="18" charset="0"/>
              <a:cs typeface="Times New Roman" pitchFamily="18" charset="0"/>
            </a:endParaRPr>
          </a:p>
        </p:txBody>
      </p:sp>
      <p:sp>
        <p:nvSpPr>
          <p:cNvPr id="2054" name="TextBox 13">
            <a:hlinkClick r:id="rId4" action="ppaction://hlinkpres?slideindex=1&amp;slidetitle="/>
          </p:cNvPr>
          <p:cNvSpPr txBox="1">
            <a:spLocks noChangeArrowheads="1"/>
          </p:cNvSpPr>
          <p:nvPr/>
        </p:nvSpPr>
        <p:spPr bwMode="auto">
          <a:xfrm>
            <a:off x="7467600" y="6324600"/>
            <a:ext cx="6096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6172200" y="3206750"/>
          <a:ext cx="2130108" cy="2736785"/>
        </p:xfrm>
        <a:graphic>
          <a:graphicData uri="http://schemas.openxmlformats.org/drawingml/2006/table">
            <a:tbl>
              <a:tblPr/>
              <a:tblGrid>
                <a:gridCol w="1023729"/>
                <a:gridCol w="1106379"/>
              </a:tblGrid>
              <a:tr h="307736">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DIGIT</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LETTER</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07736">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0</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07736">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1</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I</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07736">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3</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E</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07736">
                <a:tc>
                  <a:txBody>
                    <a:bodyPr/>
                    <a:lstStyle/>
                    <a:p>
                      <a:pPr algn="ctr"/>
                      <a:r>
                        <a:rPr lang="en-US" sz="1200" baseline="0" dirty="0" smtClean="0">
                          <a:solidFill>
                            <a:srgbClr val="C00000"/>
                          </a:solidFill>
                          <a:latin typeface="Times New Roman"/>
                          <a:ea typeface="Times New Roman"/>
                        </a:rPr>
                        <a:t> </a:t>
                      </a:r>
                      <a:r>
                        <a:rPr lang="en-US" sz="1200" dirty="0" smtClean="0">
                          <a:solidFill>
                            <a:srgbClr val="C00000"/>
                          </a:solidFill>
                          <a:latin typeface="Times New Roman"/>
                          <a:ea typeface="Times New Roman"/>
                        </a:rPr>
                        <a:t>4</a:t>
                      </a:r>
                      <a:r>
                        <a:rPr lang="en-US" sz="1000" dirty="0" smtClean="0">
                          <a:latin typeface="Times New Roman"/>
                          <a:ea typeface="Times New Roman"/>
                        </a:rPr>
                        <a:t> </a:t>
                      </a:r>
                      <a:endParaRPr lang="en-US"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H</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07736">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5</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S</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74897">
                <a:tc>
                  <a:txBody>
                    <a:bodyPr/>
                    <a:lstStyle/>
                    <a:p>
                      <a:pPr marL="0" marR="0" algn="ctr">
                        <a:lnSpc>
                          <a:spcPct val="150000"/>
                        </a:lnSpc>
                        <a:spcBef>
                          <a:spcPts val="0"/>
                        </a:spcBef>
                        <a:spcAft>
                          <a:spcPts val="0"/>
                        </a:spcAft>
                      </a:pPr>
                      <a:r>
                        <a:rPr lang="en-US" sz="1200" dirty="0" smtClean="0">
                          <a:solidFill>
                            <a:srgbClr val="C00000"/>
                          </a:solidFill>
                          <a:latin typeface="Times New Roman"/>
                          <a:ea typeface="Times New Roman"/>
                          <a:cs typeface="Times New Roman"/>
                        </a:rPr>
                        <a:t>6</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a:r>
                        <a:rPr lang="en-US" sz="1200" dirty="0" smtClean="0">
                          <a:solidFill>
                            <a:srgbClr val="C00000"/>
                          </a:solidFill>
                          <a:latin typeface="Times New Roman"/>
                          <a:ea typeface="Times New Roman"/>
                        </a:rPr>
                        <a:t>G</a:t>
                      </a:r>
                      <a:r>
                        <a:rPr lang="en-US" sz="1000" dirty="0" smtClean="0">
                          <a:latin typeface="Times New Roman"/>
                          <a:ea typeface="Times New Roman"/>
                        </a:rPr>
                        <a:t> </a:t>
                      </a:r>
                      <a:endParaRPr lang="en-US"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07736">
                <a:tc>
                  <a:txBody>
                    <a:bodyPr/>
                    <a:lstStyle/>
                    <a:p>
                      <a:pPr marL="0" marR="0" algn="ctr">
                        <a:lnSpc>
                          <a:spcPct val="150000"/>
                        </a:lnSpc>
                        <a:spcBef>
                          <a:spcPts val="0"/>
                        </a:spcBef>
                        <a:spcAft>
                          <a:spcPts val="0"/>
                        </a:spcAft>
                      </a:pPr>
                      <a:r>
                        <a:rPr lang="en-US" sz="1200" dirty="0">
                          <a:solidFill>
                            <a:srgbClr val="C00000"/>
                          </a:solidFill>
                          <a:latin typeface="Times New Roman"/>
                          <a:ea typeface="Times New Roman"/>
                          <a:cs typeface="Times New Roman"/>
                        </a:rPr>
                        <a:t>7</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lgn="ctr">
                        <a:lnSpc>
                          <a:spcPct val="150000"/>
                        </a:lnSpc>
                        <a:spcBef>
                          <a:spcPts val="0"/>
                        </a:spcBef>
                        <a:spcAft>
                          <a:spcPts val="0"/>
                        </a:spcAft>
                      </a:pPr>
                      <a:r>
                        <a:rPr lang="en-US" sz="1200" dirty="0">
                          <a:solidFill>
                            <a:srgbClr val="C00000"/>
                          </a:solidFill>
                          <a:latin typeface="Times New Roman"/>
                          <a:ea typeface="Times New Roman"/>
                          <a:cs typeface="Times New Roman"/>
                        </a:rPr>
                        <a:t>L</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307736">
                <a:tc>
                  <a:txBody>
                    <a:bodyPr/>
                    <a:lstStyle/>
                    <a:p>
                      <a:pPr marL="0" marR="0" algn="ctr">
                        <a:lnSpc>
                          <a:spcPct val="150000"/>
                        </a:lnSpc>
                        <a:spcBef>
                          <a:spcPts val="0"/>
                        </a:spcBef>
                        <a:spcAft>
                          <a:spcPts val="0"/>
                        </a:spcAft>
                      </a:pPr>
                      <a:r>
                        <a:rPr lang="en-US" sz="1200">
                          <a:solidFill>
                            <a:srgbClr val="C00000"/>
                          </a:solidFill>
                          <a:latin typeface="Times New Roman"/>
                          <a:ea typeface="Times New Roman"/>
                          <a:cs typeface="Times New Roman"/>
                        </a:rPr>
                        <a:t>8</a:t>
                      </a:r>
                      <a:endParaRPr lang="en-US" sz="11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lgn="ctr">
                        <a:lnSpc>
                          <a:spcPct val="150000"/>
                        </a:lnSpc>
                        <a:spcBef>
                          <a:spcPts val="0"/>
                        </a:spcBef>
                        <a:spcAft>
                          <a:spcPts val="0"/>
                        </a:spcAft>
                      </a:pPr>
                      <a:r>
                        <a:rPr lang="en-US" sz="1200" dirty="0">
                          <a:solidFill>
                            <a:srgbClr val="C00000"/>
                          </a:solidFill>
                          <a:latin typeface="Times New Roman"/>
                          <a:ea typeface="Times New Roman"/>
                          <a:cs typeface="Times New Roman"/>
                        </a:rPr>
                        <a:t>B</a:t>
                      </a:r>
                      <a:endParaRPr lang="en-US" sz="11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pic>
        <p:nvPicPr>
          <p:cNvPr id="2093" name="Picture 5"/>
          <p:cNvPicPr>
            <a:picLocks noChangeAspect="1" noChangeArrowheads="1"/>
          </p:cNvPicPr>
          <p:nvPr/>
        </p:nvPicPr>
        <p:blipFill>
          <a:blip r:embed="rId5"/>
          <a:srcRect/>
          <a:stretch>
            <a:fillRect/>
          </a:stretch>
        </p:blipFill>
        <p:spPr bwMode="auto">
          <a:xfrm>
            <a:off x="1447800" y="2333625"/>
            <a:ext cx="1019175" cy="1019175"/>
          </a:xfrm>
          <a:prstGeom prst="rect">
            <a:avLst/>
          </a:prstGeom>
          <a:noFill/>
          <a:ln w="9525">
            <a:noFill/>
            <a:miter lim="800000"/>
            <a:headEnd/>
            <a:tailEnd/>
          </a:ln>
        </p:spPr>
      </p:pic>
      <p:pic>
        <p:nvPicPr>
          <p:cNvPr id="2094" name="Picture 1"/>
          <p:cNvPicPr>
            <a:picLocks noChangeAspect="1" noChangeArrowheads="1"/>
          </p:cNvPicPr>
          <p:nvPr/>
        </p:nvPicPr>
        <p:blipFill>
          <a:blip r:embed="rId6"/>
          <a:srcRect/>
          <a:stretch>
            <a:fillRect/>
          </a:stretch>
        </p:blipFill>
        <p:spPr bwMode="auto">
          <a:xfrm>
            <a:off x="2362200" y="4419600"/>
            <a:ext cx="1851025" cy="1739900"/>
          </a:xfrm>
          <a:prstGeom prst="rect">
            <a:avLst/>
          </a:prstGeom>
          <a:noFill/>
          <a:ln w="9525">
            <a:noFill/>
            <a:miter lim="800000"/>
            <a:headEnd/>
            <a:tailEnd/>
          </a:ln>
        </p:spPr>
      </p:pic>
      <p:pic>
        <p:nvPicPr>
          <p:cNvPr id="2095" name="Picture 568" descr="BD14769_"/>
          <p:cNvPicPr>
            <a:picLocks noChangeAspect="1" noChangeArrowheads="1"/>
          </p:cNvPicPr>
          <p:nvPr/>
        </p:nvPicPr>
        <p:blipFill>
          <a:blip r:embed="rId7"/>
          <a:srcRect/>
          <a:stretch>
            <a:fillRect/>
          </a:stretch>
        </p:blipFill>
        <p:spPr bwMode="auto">
          <a:xfrm>
            <a:off x="-2571750" y="-4084638"/>
            <a:ext cx="127000" cy="8324851"/>
          </a:xfrm>
          <a:prstGeom prst="rect">
            <a:avLst/>
          </a:prstGeom>
          <a:noFill/>
          <a:ln w="9525">
            <a:noFill/>
            <a:miter lim="800000"/>
            <a:headEnd/>
            <a:tailEnd/>
          </a:ln>
        </p:spPr>
      </p:pic>
      <p:sp>
        <p:nvSpPr>
          <p:cNvPr id="2096"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2097" name="Rectangle 14"/>
          <p:cNvSpPr>
            <a:spLocks noChangeArrowheads="1"/>
          </p:cNvSpPr>
          <p:nvPr/>
        </p:nvSpPr>
        <p:spPr bwMode="auto">
          <a:xfrm>
            <a:off x="1600200" y="228600"/>
            <a:ext cx="5105400" cy="784225"/>
          </a:xfrm>
          <a:prstGeom prst="rect">
            <a:avLst/>
          </a:prstGeom>
          <a:noFill/>
          <a:ln w="9525">
            <a:noFill/>
            <a:miter lim="800000"/>
            <a:headEnd/>
            <a:tailEnd/>
          </a:ln>
        </p:spPr>
        <p:txBody>
          <a:bodyPr anchor="ctr">
            <a:spAutoFit/>
          </a:bodyPr>
          <a:lstStyle/>
          <a:p>
            <a:pPr indent="457200" algn="ctr">
              <a:tabLst>
                <a:tab pos="2505075" algn="l"/>
              </a:tabLst>
            </a:pPr>
            <a:r>
              <a:rPr lang="en-US" sz="1600">
                <a:solidFill>
                  <a:srgbClr val="C00000"/>
                </a:solidFill>
                <a:latin typeface="Times New Roman" pitchFamily="18" charset="0"/>
                <a:cs typeface="Times New Roman" pitchFamily="18" charset="0"/>
              </a:rPr>
              <a:t>MATH AND TECHNOLOGY</a:t>
            </a:r>
            <a:endParaRPr lang="en-US" sz="1100"/>
          </a:p>
          <a:p>
            <a:pPr indent="457200" eaLnBrk="0" hangingPunct="0">
              <a:tabLst>
                <a:tab pos="2505075" algn="l"/>
              </a:tabLst>
            </a:pPr>
            <a:endParaRPr lang="en-US" sz="1100"/>
          </a:p>
          <a:p>
            <a:pPr indent="457200" eaLnBrk="0" hangingPunct="0">
              <a:tabLst>
                <a:tab pos="2505075" algn="l"/>
              </a:tabLst>
            </a:pPr>
            <a:endParaRPr lang="en-US"/>
          </a:p>
        </p:txBody>
      </p:sp>
      <p:sp>
        <p:nvSpPr>
          <p:cNvPr id="2098" name="Rectangle 15"/>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p:spPr>
        <p:txBody>
          <a:bodyPr/>
          <a:lstStyle/>
          <a:p>
            <a:endParaRPr lang="en-US"/>
          </a:p>
        </p:txBody>
      </p:sp>
      <p:sp>
        <p:nvSpPr>
          <p:cNvPr id="2099" name="Rectangle 17"/>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pPr indent="457200"/>
            <a:endParaRPr lang="en-US"/>
          </a:p>
        </p:txBody>
      </p:sp>
      <p:sp>
        <p:nvSpPr>
          <p:cNvPr id="2100" name="Rectangle 18"/>
          <p:cNvSpPr>
            <a:spLocks noChangeArrowheads="1"/>
          </p:cNvSpPr>
          <p:nvPr/>
        </p:nvSpPr>
        <p:spPr bwMode="auto">
          <a:xfrm>
            <a:off x="564573" y="676130"/>
            <a:ext cx="7985125" cy="984250"/>
          </a:xfrm>
          <a:prstGeom prst="rect">
            <a:avLst/>
          </a:prstGeom>
          <a:noFill/>
          <a:ln w="9525">
            <a:noFill/>
            <a:miter lim="800000"/>
            <a:headEnd/>
            <a:tailEnd/>
          </a:ln>
        </p:spPr>
        <p:txBody>
          <a:bodyPr wrap="none" anchor="ctr">
            <a:spAutoFit/>
          </a:bodyPr>
          <a:lstStyle/>
          <a:p>
            <a:pPr indent="457200" algn="ctr" eaLnBrk="0" hangingPunct="0">
              <a:tabLst>
                <a:tab pos="2505075" algn="l"/>
              </a:tabLst>
            </a:pPr>
            <a:r>
              <a:rPr lang="en-US" dirty="0">
                <a:latin typeface="Times New Roman" pitchFamily="18" charset="0"/>
                <a:cs typeface="Times New Roman" pitchFamily="18" charset="0"/>
              </a:rPr>
              <a:t>Calculator Puzzle</a:t>
            </a:r>
            <a:endParaRPr lang="en-US" sz="1200" dirty="0"/>
          </a:p>
          <a:p>
            <a:pPr indent="457200" algn="ctr" eaLnBrk="0" hangingPunct="0">
              <a:tabLst>
                <a:tab pos="2505075" algn="l"/>
              </a:tabLst>
            </a:pPr>
            <a:r>
              <a:rPr lang="en-US" sz="1200" b="1" dirty="0">
                <a:latin typeface="Times New Roman" pitchFamily="18" charset="0"/>
                <a:cs typeface="Times New Roman" pitchFamily="18" charset="0"/>
              </a:rPr>
              <a:t>PUZZLE 1</a:t>
            </a:r>
            <a:endParaRPr lang="en-US" sz="1200" dirty="0"/>
          </a:p>
          <a:p>
            <a:pPr indent="457200" algn="ctr" eaLnBrk="0" hangingPunct="0">
              <a:tabLst>
                <a:tab pos="2505075" algn="l"/>
              </a:tabLst>
            </a:pPr>
            <a:r>
              <a:rPr lang="en-US" sz="1400" dirty="0">
                <a:latin typeface="Times New Roman" pitchFamily="18" charset="0"/>
                <a:cs typeface="Times New Roman" pitchFamily="18" charset="0"/>
              </a:rPr>
              <a:t>       Press each digit from 0-8 one at a time. After pressing each digit, turn the calculator upside down. </a:t>
            </a:r>
          </a:p>
          <a:p>
            <a:pPr indent="457200" algn="ctr" eaLnBrk="0" hangingPunct="0">
              <a:tabLst>
                <a:tab pos="2505075" algn="l"/>
              </a:tabLst>
            </a:pPr>
            <a:r>
              <a:rPr lang="en-US" sz="1400" dirty="0">
                <a:latin typeface="Times New Roman" pitchFamily="18" charset="0"/>
                <a:cs typeface="Times New Roman" pitchFamily="18" charset="0"/>
              </a:rPr>
              <a:t>What letters of the alphabet resemble the digits?</a:t>
            </a:r>
            <a:endParaRPr lang="en-US" sz="1400" dirty="0"/>
          </a:p>
        </p:txBody>
      </p:sp>
    </p:spTree>
    <p:extLst>
      <p:ext uri="{BB962C8B-B14F-4D97-AF65-F5344CB8AC3E}">
        <p14:creationId xmlns:p14="http://schemas.microsoft.com/office/powerpoint/2010/main" val="1319604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3">
            <a:hlinkClick r:id="rId2" action="ppaction://hlinksldjump"/>
          </p:cNvPr>
          <p:cNvSpPr txBox="1">
            <a:spLocks noChangeArrowheads="1"/>
          </p:cNvSpPr>
          <p:nvPr/>
        </p:nvSpPr>
        <p:spPr bwMode="auto">
          <a:xfrm>
            <a:off x="8305800" y="6327775"/>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3075" name="TextBox 13">
            <a:hlinkClick r:id="rId3" action="ppaction://hlinksldjump"/>
          </p:cNvPr>
          <p:cNvSpPr txBox="1">
            <a:spLocks noChangeArrowheads="1"/>
          </p:cNvSpPr>
          <p:nvPr/>
        </p:nvSpPr>
        <p:spPr bwMode="auto">
          <a:xfrm>
            <a:off x="7391400" y="6324600"/>
            <a:ext cx="6858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sp>
        <p:nvSpPr>
          <p:cNvPr id="18442" name="AutoShape 10"/>
          <p:cNvSpPr>
            <a:spLocks noChangeArrowheads="1"/>
          </p:cNvSpPr>
          <p:nvPr/>
        </p:nvSpPr>
        <p:spPr bwMode="auto">
          <a:xfrm>
            <a:off x="685800" y="2590800"/>
            <a:ext cx="1905000" cy="1828800"/>
          </a:xfrm>
          <a:prstGeom prst="cloudCallout">
            <a:avLst>
              <a:gd name="adj1" fmla="val 144549"/>
              <a:gd name="adj2" fmla="val 1498"/>
            </a:avLst>
          </a:prstGeom>
          <a:gradFill rotWithShape="0">
            <a:gsLst>
              <a:gs pos="0">
                <a:srgbClr val="92CDDC"/>
              </a:gs>
              <a:gs pos="50000">
                <a:srgbClr val="DAEEF3"/>
              </a:gs>
              <a:gs pos="100000">
                <a:srgbClr val="92CDDC"/>
              </a:gs>
            </a:gsLst>
            <a:lin ang="18900000" scaled="1"/>
          </a:gradFill>
          <a:ln w="12700">
            <a:solidFill>
              <a:srgbClr val="92CDDC"/>
            </a:solidFill>
            <a:round/>
            <a:headEnd/>
            <a:tailEnd/>
          </a:ln>
          <a:effectLst>
            <a:outerShdw dist="28398" dir="3806097" algn="ctr" rotWithShape="0">
              <a:srgbClr val="205867">
                <a:alpha val="50000"/>
              </a:srgbClr>
            </a:outerShdw>
          </a:effectLst>
        </p:spPr>
        <p:txBody>
          <a:bodyPr/>
          <a:lstStyle/>
          <a:p>
            <a:pPr algn="just">
              <a:buFontTx/>
              <a:buChar char="•"/>
              <a:defRPr/>
            </a:pPr>
            <a:r>
              <a:rPr lang="en-US" sz="1200">
                <a:latin typeface="Times New Roman" pitchFamily="18" charset="0"/>
              </a:rPr>
              <a:t>What did Tony see in his bonnet when he woke up grumpy? </a:t>
            </a:r>
            <a:r>
              <a:rPr lang="en-US" sz="1200" b="1">
                <a:latin typeface="Times New Roman" pitchFamily="18" charset="0"/>
              </a:rPr>
              <a:t>(38208÷48)-458</a:t>
            </a:r>
            <a:endParaRPr lang="en-US" sz="1100"/>
          </a:p>
          <a:p>
            <a:pPr eaLnBrk="0" hangingPunct="0">
              <a:defRPr/>
            </a:pPr>
            <a:endParaRPr lang="en-US"/>
          </a:p>
        </p:txBody>
      </p:sp>
      <p:sp>
        <p:nvSpPr>
          <p:cNvPr id="18441" name="AutoShape 9"/>
          <p:cNvSpPr>
            <a:spLocks noChangeArrowheads="1"/>
          </p:cNvSpPr>
          <p:nvPr/>
        </p:nvSpPr>
        <p:spPr bwMode="auto">
          <a:xfrm>
            <a:off x="5867400" y="3200400"/>
            <a:ext cx="2989263" cy="1277938"/>
          </a:xfrm>
          <a:prstGeom prst="cloudCallout">
            <a:avLst>
              <a:gd name="adj1" fmla="val -79615"/>
              <a:gd name="adj2" fmla="val 58466"/>
            </a:avLst>
          </a:prstGeom>
          <a:gradFill rotWithShape="0">
            <a:gsLst>
              <a:gs pos="0">
                <a:srgbClr val="B2A1C7"/>
              </a:gs>
              <a:gs pos="50000">
                <a:srgbClr val="E5DFEC"/>
              </a:gs>
              <a:gs pos="100000">
                <a:srgbClr val="B2A1C7"/>
              </a:gs>
            </a:gsLst>
            <a:lin ang="18900000" scaled="1"/>
          </a:gradFill>
          <a:ln w="12700">
            <a:solidFill>
              <a:srgbClr val="B2A1C7"/>
            </a:solidFill>
            <a:round/>
            <a:headEnd/>
            <a:tailEnd/>
          </a:ln>
          <a:effectLst>
            <a:outerShdw dist="28398" dir="3806097" algn="ctr" rotWithShape="0">
              <a:srgbClr val="3F3151">
                <a:alpha val="50000"/>
              </a:srgbClr>
            </a:outerShdw>
          </a:effectLst>
        </p:spPr>
        <p:txBody>
          <a:bodyPr/>
          <a:lstStyle/>
          <a:p>
            <a:pPr algn="just">
              <a:buFontTx/>
              <a:buChar char="•"/>
              <a:defRPr/>
            </a:pPr>
            <a:r>
              <a:rPr lang="en-US" sz="1200">
                <a:latin typeface="Times New Roman" pitchFamily="18" charset="0"/>
              </a:rPr>
              <a:t>What will your money be if you spend part of it? </a:t>
            </a:r>
            <a:r>
              <a:rPr lang="en-US" sz="1200" b="1">
                <a:latin typeface="Times New Roman" pitchFamily="18" charset="0"/>
              </a:rPr>
              <a:t>(1725243+68745)÷324</a:t>
            </a:r>
            <a:endParaRPr lang="en-US" sz="1100"/>
          </a:p>
          <a:p>
            <a:pPr eaLnBrk="0" hangingPunct="0">
              <a:defRPr/>
            </a:pPr>
            <a:endParaRPr lang="en-US"/>
          </a:p>
        </p:txBody>
      </p:sp>
      <p:sp>
        <p:nvSpPr>
          <p:cNvPr id="18438" name="AutoShape 6"/>
          <p:cNvSpPr>
            <a:spLocks noChangeArrowheads="1"/>
          </p:cNvSpPr>
          <p:nvPr/>
        </p:nvSpPr>
        <p:spPr bwMode="auto">
          <a:xfrm>
            <a:off x="319088" y="5105400"/>
            <a:ext cx="2881312" cy="1346200"/>
          </a:xfrm>
          <a:prstGeom prst="cloudCallout">
            <a:avLst>
              <a:gd name="adj1" fmla="val 96792"/>
              <a:gd name="adj2" fmla="val -10208"/>
            </a:avLst>
          </a:prstGeom>
          <a:gradFill rotWithShape="0">
            <a:gsLst>
              <a:gs pos="0">
                <a:srgbClr val="95B3D7"/>
              </a:gs>
              <a:gs pos="50000">
                <a:srgbClr val="DBE5F1"/>
              </a:gs>
              <a:gs pos="100000">
                <a:srgbClr val="95B3D7"/>
              </a:gs>
            </a:gsLst>
            <a:lin ang="18900000" scaled="1"/>
          </a:gradFill>
          <a:ln w="12700">
            <a:solidFill>
              <a:srgbClr val="95B3D7"/>
            </a:solidFill>
            <a:round/>
            <a:headEnd/>
            <a:tailEnd/>
          </a:ln>
          <a:effectLst>
            <a:outerShdw dist="28398" dir="3806097" algn="ctr" rotWithShape="0">
              <a:srgbClr val="243F60">
                <a:alpha val="50000"/>
              </a:srgbClr>
            </a:outerShdw>
          </a:effectLst>
        </p:spPr>
        <p:txBody>
          <a:bodyPr/>
          <a:lstStyle/>
          <a:p>
            <a:pPr algn="just">
              <a:buFontTx/>
              <a:buChar char="•"/>
              <a:defRPr/>
            </a:pPr>
            <a:r>
              <a:rPr lang="en-US" sz="1200">
                <a:latin typeface="Times New Roman" pitchFamily="18" charset="0"/>
              </a:rPr>
              <a:t>What pimples do you have when you shiver? </a:t>
            </a:r>
            <a:r>
              <a:rPr lang="en-US" sz="1200" b="1">
                <a:latin typeface="Times New Roman" pitchFamily="18" charset="0"/>
              </a:rPr>
              <a:t>(1495153÷43)+235</a:t>
            </a:r>
            <a:endParaRPr lang="en-US" sz="1100"/>
          </a:p>
          <a:p>
            <a:pPr eaLnBrk="0" hangingPunct="0">
              <a:defRPr/>
            </a:pPr>
            <a:endParaRPr lang="en-US"/>
          </a:p>
        </p:txBody>
      </p:sp>
      <p:sp>
        <p:nvSpPr>
          <p:cNvPr id="18440" name="AutoShape 8"/>
          <p:cNvSpPr>
            <a:spLocks noChangeArrowheads="1"/>
          </p:cNvSpPr>
          <p:nvPr/>
        </p:nvSpPr>
        <p:spPr bwMode="auto">
          <a:xfrm>
            <a:off x="542925" y="381000"/>
            <a:ext cx="4333875" cy="1600200"/>
          </a:xfrm>
          <a:prstGeom prst="cloudCallout">
            <a:avLst>
              <a:gd name="adj1" fmla="val 92569"/>
              <a:gd name="adj2" fmla="val -32583"/>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a:lstStyle/>
          <a:p>
            <a:pPr algn="just">
              <a:buFontTx/>
              <a:buChar char="•"/>
              <a:defRPr/>
            </a:pPr>
            <a:r>
              <a:rPr lang="en-US" sz="1200">
                <a:latin typeface="Times New Roman" pitchFamily="18" charset="0"/>
              </a:rPr>
              <a:t>What part of the body do you have below the knee? To find the answer do </a:t>
            </a:r>
            <a:r>
              <a:rPr lang="en-US" sz="1200" b="1">
                <a:latin typeface="Times New Roman" pitchFamily="18" charset="0"/>
              </a:rPr>
              <a:t>704625÷125</a:t>
            </a:r>
            <a:r>
              <a:rPr lang="en-US" sz="1200">
                <a:latin typeface="Times New Roman" pitchFamily="18" charset="0"/>
              </a:rPr>
              <a:t> then turn the calculator upside down and read the answer.</a:t>
            </a:r>
            <a:endParaRPr lang="en-US" sz="1100"/>
          </a:p>
          <a:p>
            <a:pPr eaLnBrk="0" hangingPunct="0">
              <a:defRPr/>
            </a:pPr>
            <a:endParaRPr lang="en-US"/>
          </a:p>
        </p:txBody>
      </p:sp>
      <p:sp>
        <p:nvSpPr>
          <p:cNvPr id="18439" name="AutoShape 7"/>
          <p:cNvSpPr>
            <a:spLocks noChangeArrowheads="1"/>
          </p:cNvSpPr>
          <p:nvPr/>
        </p:nvSpPr>
        <p:spPr bwMode="auto">
          <a:xfrm>
            <a:off x="4953000" y="1828800"/>
            <a:ext cx="2994025" cy="990600"/>
          </a:xfrm>
          <a:prstGeom prst="cloudCallout">
            <a:avLst>
              <a:gd name="adj1" fmla="val -96213"/>
              <a:gd name="adj2" fmla="val 8375"/>
            </a:avLst>
          </a:prstGeom>
          <a:gradFill rotWithShape="0">
            <a:gsLst>
              <a:gs pos="0">
                <a:srgbClr val="FFFFFF"/>
              </a:gs>
              <a:gs pos="100000">
                <a:srgbClr val="D6E3BC"/>
              </a:gs>
            </a:gsLst>
            <a:lin ang="5400000" scaled="1"/>
          </a:gradFill>
          <a:ln w="12700">
            <a:solidFill>
              <a:srgbClr val="C2D69B"/>
            </a:solidFill>
            <a:round/>
            <a:headEnd/>
            <a:tailEnd/>
          </a:ln>
          <a:effectLst>
            <a:outerShdw dist="28398" dir="3806097" algn="ctr" rotWithShape="0">
              <a:srgbClr val="4E6128">
                <a:alpha val="50000"/>
              </a:srgbClr>
            </a:outerShdw>
          </a:effectLst>
        </p:spPr>
        <p:txBody>
          <a:bodyPr/>
          <a:lstStyle/>
          <a:p>
            <a:pPr algn="just">
              <a:buFontTx/>
              <a:buChar char="•"/>
              <a:defRPr/>
            </a:pPr>
            <a:r>
              <a:rPr lang="en-US" sz="1200">
                <a:latin typeface="Times New Roman" pitchFamily="18" charset="0"/>
                <a:ea typeface="Calibri" pitchFamily="34" charset="0"/>
                <a:cs typeface="Arial" pitchFamily="34" charset="0"/>
              </a:rPr>
              <a:t>What does the dog do if it needs food</a:t>
            </a:r>
            <a:r>
              <a:rPr lang="en-US" sz="1200" b="1">
                <a:latin typeface="Times New Roman" pitchFamily="18" charset="0"/>
                <a:ea typeface="Calibri" pitchFamily="34" charset="0"/>
                <a:cs typeface="Arial" pitchFamily="34" charset="0"/>
              </a:rPr>
              <a:t>? 6272-5634</a:t>
            </a:r>
            <a:endParaRPr lang="en-US" sz="1100">
              <a:latin typeface="Arial" pitchFamily="34" charset="0"/>
              <a:cs typeface="Arial" pitchFamily="34" charset="0"/>
            </a:endParaRPr>
          </a:p>
          <a:p>
            <a:pPr eaLnBrk="0" hangingPunct="0">
              <a:defRPr/>
            </a:pPr>
            <a:endParaRPr lang="en-US">
              <a:latin typeface="Arial" pitchFamily="34" charset="0"/>
              <a:cs typeface="Arial" pitchFamily="34" charset="0"/>
            </a:endParaRPr>
          </a:p>
        </p:txBody>
      </p:sp>
      <p:pic>
        <p:nvPicPr>
          <p:cNvPr id="3085" name="Picture 37"/>
          <p:cNvPicPr>
            <a:picLocks noChangeAspect="1" noChangeArrowheads="1"/>
          </p:cNvPicPr>
          <p:nvPr/>
        </p:nvPicPr>
        <p:blipFill>
          <a:blip r:embed="rId4"/>
          <a:srcRect/>
          <a:stretch>
            <a:fillRect/>
          </a:stretch>
        </p:blipFill>
        <p:spPr bwMode="auto">
          <a:xfrm>
            <a:off x="7086600" y="381000"/>
            <a:ext cx="1114425" cy="1187450"/>
          </a:xfrm>
          <a:prstGeom prst="rect">
            <a:avLst/>
          </a:prstGeom>
          <a:noFill/>
          <a:ln w="9525">
            <a:noFill/>
            <a:miter lim="800000"/>
            <a:headEnd/>
            <a:tailEnd/>
          </a:ln>
        </p:spPr>
      </p:pic>
      <p:pic>
        <p:nvPicPr>
          <p:cNvPr id="3086" name="Picture 2"/>
          <p:cNvPicPr>
            <a:picLocks noChangeAspect="1" noChangeArrowheads="1"/>
          </p:cNvPicPr>
          <p:nvPr/>
        </p:nvPicPr>
        <p:blipFill>
          <a:blip r:embed="rId4"/>
          <a:srcRect/>
          <a:stretch>
            <a:fillRect/>
          </a:stretch>
        </p:blipFill>
        <p:spPr bwMode="auto">
          <a:xfrm>
            <a:off x="4648200" y="2971800"/>
            <a:ext cx="1114425" cy="1187450"/>
          </a:xfrm>
          <a:prstGeom prst="rect">
            <a:avLst/>
          </a:prstGeom>
          <a:noFill/>
          <a:ln w="9525">
            <a:noFill/>
            <a:miter lim="800000"/>
            <a:headEnd/>
            <a:tailEnd/>
          </a:ln>
        </p:spPr>
      </p:pic>
      <p:pic>
        <p:nvPicPr>
          <p:cNvPr id="3087" name="Picture 3"/>
          <p:cNvPicPr>
            <a:picLocks noChangeAspect="1" noChangeArrowheads="1"/>
          </p:cNvPicPr>
          <p:nvPr/>
        </p:nvPicPr>
        <p:blipFill>
          <a:blip r:embed="rId4"/>
          <a:srcRect/>
          <a:stretch>
            <a:fillRect/>
          </a:stretch>
        </p:blipFill>
        <p:spPr bwMode="auto">
          <a:xfrm>
            <a:off x="3733800" y="4191000"/>
            <a:ext cx="1111250" cy="1190625"/>
          </a:xfrm>
          <a:prstGeom prst="rect">
            <a:avLst/>
          </a:prstGeom>
          <a:noFill/>
          <a:ln w="9525">
            <a:noFill/>
            <a:miter lim="800000"/>
            <a:headEnd/>
            <a:tailEnd/>
          </a:ln>
        </p:spPr>
      </p:pic>
      <p:pic>
        <p:nvPicPr>
          <p:cNvPr id="3088" name="Picture 5"/>
          <p:cNvPicPr>
            <a:picLocks noChangeAspect="1" noChangeArrowheads="1"/>
          </p:cNvPicPr>
          <p:nvPr/>
        </p:nvPicPr>
        <p:blipFill>
          <a:blip r:embed="rId4"/>
          <a:srcRect/>
          <a:stretch>
            <a:fillRect/>
          </a:stretch>
        </p:blipFill>
        <p:spPr bwMode="auto">
          <a:xfrm>
            <a:off x="2819400" y="2057400"/>
            <a:ext cx="676275" cy="1187450"/>
          </a:xfrm>
          <a:prstGeom prst="rect">
            <a:avLst/>
          </a:prstGeom>
          <a:noFill/>
          <a:ln w="9525">
            <a:noFill/>
            <a:miter lim="800000"/>
            <a:headEnd/>
            <a:tailEnd/>
          </a:ln>
        </p:spPr>
      </p:pic>
      <p:sp>
        <p:nvSpPr>
          <p:cNvPr id="3089" name="Rectangle 11"/>
          <p:cNvSpPr>
            <a:spLocks noChangeArrowheads="1"/>
          </p:cNvSpPr>
          <p:nvPr/>
        </p:nvSpPr>
        <p:spPr bwMode="auto">
          <a:xfrm>
            <a:off x="0" y="0"/>
            <a:ext cx="1371600" cy="554038"/>
          </a:xfrm>
          <a:prstGeom prst="rect">
            <a:avLst/>
          </a:prstGeom>
          <a:noFill/>
          <a:ln w="9525">
            <a:noFill/>
            <a:miter lim="800000"/>
            <a:headEnd/>
            <a:tailEnd/>
          </a:ln>
        </p:spPr>
        <p:txBody>
          <a:bodyPr anchor="ctr">
            <a:spAutoFit/>
          </a:bodyPr>
          <a:lstStyle/>
          <a:p>
            <a:pPr>
              <a:tabLst>
                <a:tab pos="1033463" algn="l"/>
              </a:tabLst>
            </a:pPr>
            <a:r>
              <a:rPr lang="en-US" sz="1200" b="1">
                <a:latin typeface="Times New Roman" pitchFamily="18" charset="0"/>
                <a:cs typeface="Times New Roman" pitchFamily="18" charset="0"/>
              </a:rPr>
              <a:t>QUESTION</a:t>
            </a:r>
            <a:r>
              <a:rPr lang="en-US" sz="1200">
                <a:latin typeface="Times New Roman" pitchFamily="18" charset="0"/>
                <a:cs typeface="Times New Roman" pitchFamily="18" charset="0"/>
              </a:rPr>
              <a:t>:</a:t>
            </a:r>
            <a:endParaRPr lang="en-US" sz="1100"/>
          </a:p>
          <a:p>
            <a:pPr eaLnBrk="0" hangingPunct="0">
              <a:tabLst>
                <a:tab pos="1033463" algn="l"/>
              </a:tabLst>
            </a:pPr>
            <a:endParaRPr lang="en-US"/>
          </a:p>
        </p:txBody>
      </p:sp>
      <p:sp>
        <p:nvSpPr>
          <p:cNvPr id="3090" name="Rectangle 17"/>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r>
              <a:rPr lang="en-US"/>
              <a:t/>
            </a:r>
            <a:br>
              <a:rPr lang="en-US"/>
            </a:br>
            <a:endParaRPr lang="en-US"/>
          </a:p>
          <a:p>
            <a:pPr eaLnBrk="0" hangingPunct="0"/>
            <a:endParaRPr lang="en-US"/>
          </a:p>
        </p:txBody>
      </p:sp>
      <p:sp>
        <p:nvSpPr>
          <p:cNvPr id="3091" name="Rectangle 18"/>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en-US"/>
          </a:p>
        </p:txBody>
      </p:sp>
      <p:sp>
        <p:nvSpPr>
          <p:cNvPr id="3092" name="Rectangle 19"/>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r>
              <a:rPr lang="en-US"/>
              <a:t/>
            </a:r>
            <a:br>
              <a:rPr lang="en-US"/>
            </a:br>
            <a:endParaRPr lang="en-US"/>
          </a:p>
          <a:p>
            <a:pPr eaLnBrk="0" hangingPunct="0"/>
            <a:endParaRPr lang="en-US"/>
          </a:p>
        </p:txBody>
      </p:sp>
      <p:sp>
        <p:nvSpPr>
          <p:cNvPr id="3093" name="Rectangle 20"/>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en-US"/>
          </a:p>
        </p:txBody>
      </p:sp>
      <p:sp>
        <p:nvSpPr>
          <p:cNvPr id="3094" name="Rectangle 21"/>
          <p:cNvSpPr>
            <a:spLocks noChangeArrowheads="1"/>
          </p:cNvSpPr>
          <p:nvPr/>
        </p:nvSpPr>
        <p:spPr bwMode="auto">
          <a:xfrm>
            <a:off x="228600" y="457200"/>
            <a:ext cx="9144000" cy="0"/>
          </a:xfrm>
          <a:prstGeom prst="rect">
            <a:avLst/>
          </a:prstGeom>
          <a:noFill/>
          <a:ln w="9525">
            <a:noFill/>
            <a:miter lim="800000"/>
            <a:headEnd/>
            <a:tailEnd/>
          </a:ln>
        </p:spPr>
        <p:txBody>
          <a:bodyPr wrap="none" anchor="ctr">
            <a:spAutoFit/>
          </a:bodyPr>
          <a:lstStyle/>
          <a:p>
            <a:endParaRPr lang="en-US"/>
          </a:p>
        </p:txBody>
      </p:sp>
      <p:pic>
        <p:nvPicPr>
          <p:cNvPr id="3095" name="Picture 3"/>
          <p:cNvPicPr>
            <a:picLocks noChangeAspect="1" noChangeArrowheads="1"/>
          </p:cNvPicPr>
          <p:nvPr/>
        </p:nvPicPr>
        <p:blipFill>
          <a:blip r:embed="rId4"/>
          <a:srcRect/>
          <a:stretch>
            <a:fillRect/>
          </a:stretch>
        </p:blipFill>
        <p:spPr bwMode="auto">
          <a:xfrm>
            <a:off x="4908550" y="4981575"/>
            <a:ext cx="1111250" cy="1190625"/>
          </a:xfrm>
          <a:prstGeom prst="rect">
            <a:avLst/>
          </a:prstGeom>
          <a:noFill/>
          <a:ln w="9525">
            <a:noFill/>
            <a:miter lim="800000"/>
            <a:headEnd/>
            <a:tailEnd/>
          </a:ln>
        </p:spPr>
      </p:pic>
    </p:spTree>
    <p:extLst>
      <p:ext uri="{BB962C8B-B14F-4D97-AF65-F5344CB8AC3E}">
        <p14:creationId xmlns:p14="http://schemas.microsoft.com/office/powerpoint/2010/main" val="397053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13">
            <a:hlinkClick r:id="rId2" action="ppaction://hlinksldjump"/>
          </p:cNvPr>
          <p:cNvSpPr txBox="1">
            <a:spLocks noChangeArrowheads="1"/>
          </p:cNvSpPr>
          <p:nvPr/>
        </p:nvSpPr>
        <p:spPr bwMode="auto">
          <a:xfrm>
            <a:off x="7391400" y="6251575"/>
            <a:ext cx="6858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pic>
        <p:nvPicPr>
          <p:cNvPr id="6" name="Picture 5"/>
          <p:cNvPicPr>
            <a:picLocks noChangeAspect="1"/>
          </p:cNvPicPr>
          <p:nvPr/>
        </p:nvPicPr>
        <p:blipFill>
          <a:blip r:embed="rId3" cstate="print"/>
          <a:srcRect/>
          <a:stretch>
            <a:fillRect/>
          </a:stretch>
        </p:blipFill>
        <p:spPr bwMode="auto">
          <a:xfrm>
            <a:off x="228601" y="1752600"/>
            <a:ext cx="4495800" cy="4495800"/>
          </a:xfrm>
          <a:prstGeom prst="roundRect">
            <a:avLst/>
          </a:prstGeom>
          <a:noFill/>
          <a:ln w="28575">
            <a:noFill/>
            <a:miter lim="800000"/>
            <a:headEnd/>
            <a:tailEnd/>
          </a:ln>
        </p:spPr>
      </p:pic>
      <p:sp>
        <p:nvSpPr>
          <p:cNvPr id="4102" name="Text Box 2"/>
          <p:cNvSpPr txBox="1">
            <a:spLocks noChangeArrowheads="1"/>
          </p:cNvSpPr>
          <p:nvPr/>
        </p:nvSpPr>
        <p:spPr bwMode="auto">
          <a:xfrm>
            <a:off x="4953000" y="1981200"/>
            <a:ext cx="3938588" cy="4267200"/>
          </a:xfrm>
          <a:prstGeom prst="rect">
            <a:avLst/>
          </a:prstGeom>
          <a:solidFill>
            <a:srgbClr val="FFFFFF"/>
          </a:solidFill>
          <a:ln w="9525">
            <a:solidFill>
              <a:srgbClr val="000000"/>
            </a:solidFill>
            <a:miter lim="800000"/>
            <a:headEnd/>
            <a:tailEnd/>
          </a:ln>
        </p:spPr>
        <p:txBody>
          <a:bodyPr/>
          <a:lstStyle/>
          <a:p>
            <a:pPr algn="ctr"/>
            <a:r>
              <a:rPr lang="en-US" sz="1200">
                <a:latin typeface="Times New Roman" pitchFamily="18" charset="0"/>
                <a:cs typeface="Times New Roman" pitchFamily="18" charset="0"/>
              </a:rPr>
              <a:t>Solution </a:t>
            </a:r>
            <a:endParaRPr lang="en-US"/>
          </a:p>
        </p:txBody>
      </p:sp>
      <p:sp>
        <p:nvSpPr>
          <p:cNvPr id="4104" name="Rectangle 6"/>
          <p:cNvSpPr>
            <a:spLocks noChangeArrowheads="1"/>
          </p:cNvSpPr>
          <p:nvPr/>
        </p:nvSpPr>
        <p:spPr bwMode="auto">
          <a:xfrm>
            <a:off x="152401" y="268069"/>
            <a:ext cx="9144000" cy="1292662"/>
          </a:xfrm>
          <a:prstGeom prst="rect">
            <a:avLst/>
          </a:prstGeom>
          <a:noFill/>
          <a:ln w="9525">
            <a:noFill/>
            <a:miter lim="800000"/>
            <a:headEnd/>
            <a:tailEnd/>
          </a:ln>
        </p:spPr>
        <p:txBody>
          <a:bodyPr anchor="ctr">
            <a:spAutoFit/>
          </a:bodyPr>
          <a:lstStyle/>
          <a:p>
            <a:pPr indent="228600" algn="ctr"/>
            <a:r>
              <a:rPr lang="en-US" sz="2000" dirty="0">
                <a:latin typeface="Times New Roman" pitchFamily="18" charset="0"/>
                <a:cs typeface="Times New Roman" pitchFamily="18" charset="0"/>
              </a:rPr>
              <a:t>In this part, all you have to do is just to fill up the missing numbers in the puzzle to get the appropriate equation.</a:t>
            </a:r>
            <a:endParaRPr lang="en-US" sz="2000" dirty="0">
              <a:cs typeface="Times New Roman" pitchFamily="18" charset="0"/>
            </a:endParaRPr>
          </a:p>
          <a:p>
            <a:pPr indent="228600" algn="ctr"/>
            <a:r>
              <a:rPr lang="en-US" sz="2000" b="1" dirty="0">
                <a:latin typeface="Times New Roman" pitchFamily="18" charset="0"/>
                <a:cs typeface="Times New Roman" pitchFamily="18" charset="0"/>
              </a:rPr>
              <a:t>PUZZLE 2</a:t>
            </a:r>
            <a:endParaRPr lang="en-US" sz="2000" dirty="0"/>
          </a:p>
          <a:p>
            <a:pPr indent="228600" eaLnBrk="0" hangingPunct="0"/>
            <a:endParaRPr lang="en-US" dirty="0"/>
          </a:p>
        </p:txBody>
      </p:sp>
      <p:sp>
        <p:nvSpPr>
          <p:cNvPr id="4105" name="Rectangle 7"/>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endParaRPr lang="en-US"/>
          </a:p>
        </p:txBody>
      </p:sp>
      <p:sp>
        <p:nvSpPr>
          <p:cNvPr id="9" name="TextBox 13">
            <a:hlinkClick r:id="rId4" action="ppaction://hlinksldjump"/>
          </p:cNvPr>
          <p:cNvSpPr txBox="1">
            <a:spLocks noChangeArrowheads="1"/>
          </p:cNvSpPr>
          <p:nvPr/>
        </p:nvSpPr>
        <p:spPr bwMode="auto">
          <a:xfrm>
            <a:off x="8229600" y="6248400"/>
            <a:ext cx="6858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33048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2"/>
          <p:cNvSpPr txBox="1">
            <a:spLocks noChangeArrowheads="1"/>
          </p:cNvSpPr>
          <p:nvPr/>
        </p:nvSpPr>
        <p:spPr bwMode="auto">
          <a:xfrm>
            <a:off x="1600200" y="3270250"/>
            <a:ext cx="5284788" cy="996950"/>
          </a:xfrm>
          <a:prstGeom prst="rect">
            <a:avLst/>
          </a:prstGeom>
          <a:solidFill>
            <a:srgbClr val="FFFFFF"/>
          </a:solidFill>
          <a:ln w="63500" cmpd="thickThin">
            <a:solidFill>
              <a:srgbClr val="F79646"/>
            </a:solidFill>
            <a:miter lim="800000"/>
            <a:headEnd/>
            <a:tailEnd/>
          </a:ln>
        </p:spPr>
        <p:txBody>
          <a:bodyPr/>
          <a:lstStyle/>
          <a:p>
            <a:endParaRPr lang="en-US"/>
          </a:p>
        </p:txBody>
      </p:sp>
      <p:sp>
        <p:nvSpPr>
          <p:cNvPr id="3075" name="TextBox 13">
            <a:hlinkClick r:id="rId2" action="ppaction://hlinksldjump"/>
          </p:cNvPr>
          <p:cNvSpPr txBox="1">
            <a:spLocks noChangeArrowheads="1"/>
          </p:cNvSpPr>
          <p:nvPr/>
        </p:nvSpPr>
        <p:spPr bwMode="auto">
          <a:xfrm>
            <a:off x="8305800" y="6400801"/>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Next</a:t>
            </a:r>
            <a:endParaRPr lang="en-US" b="1" dirty="0">
              <a:solidFill>
                <a:schemeClr val="tx1"/>
              </a:solidFill>
              <a:latin typeface="Times New Roman" pitchFamily="18" charset="0"/>
              <a:cs typeface="Times New Roman" pitchFamily="18" charset="0"/>
            </a:endParaRPr>
          </a:p>
        </p:txBody>
      </p:sp>
      <p:sp>
        <p:nvSpPr>
          <p:cNvPr id="3076" name="TextBox 13">
            <a:hlinkClick r:id="rId3" action="ppaction://hlinksldjump"/>
          </p:cNvPr>
          <p:cNvSpPr txBox="1">
            <a:spLocks noChangeArrowheads="1"/>
          </p:cNvSpPr>
          <p:nvPr/>
        </p:nvSpPr>
        <p:spPr bwMode="auto">
          <a:xfrm>
            <a:off x="7467600" y="6400800"/>
            <a:ext cx="6858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pic>
        <p:nvPicPr>
          <p:cNvPr id="3081" name="Picture 72" descr="http://www.mathleague.com/help/integers/IMG00002.GIF"/>
          <p:cNvPicPr>
            <a:picLocks noChangeAspect="1" noChangeArrowheads="1"/>
          </p:cNvPicPr>
          <p:nvPr/>
        </p:nvPicPr>
        <p:blipFill>
          <a:blip r:embed="rId4"/>
          <a:srcRect/>
          <a:stretch>
            <a:fillRect/>
          </a:stretch>
        </p:blipFill>
        <p:spPr bwMode="auto">
          <a:xfrm>
            <a:off x="1752600" y="3457575"/>
            <a:ext cx="6248400" cy="962025"/>
          </a:xfrm>
          <a:prstGeom prst="rect">
            <a:avLst/>
          </a:prstGeom>
          <a:noFill/>
          <a:ln w="9525">
            <a:noFill/>
            <a:miter lim="800000"/>
            <a:headEnd/>
            <a:tailEnd/>
          </a:ln>
        </p:spPr>
      </p:pic>
      <p:sp>
        <p:nvSpPr>
          <p:cNvPr id="3082" name="Rectangle 14"/>
          <p:cNvSpPr>
            <a:spLocks noChangeArrowheads="1"/>
          </p:cNvSpPr>
          <p:nvPr/>
        </p:nvSpPr>
        <p:spPr bwMode="auto">
          <a:xfrm>
            <a:off x="304800" y="57448"/>
            <a:ext cx="8610600" cy="3385542"/>
          </a:xfrm>
          <a:prstGeom prst="rect">
            <a:avLst/>
          </a:prstGeom>
          <a:noFill/>
          <a:ln w="9525">
            <a:noFill/>
            <a:miter lim="800000"/>
            <a:headEnd/>
            <a:tailEnd/>
          </a:ln>
        </p:spPr>
        <p:txBody>
          <a:bodyPr wrap="square" anchor="ctr">
            <a:spAutoFit/>
          </a:bodyPr>
          <a:lstStyle/>
          <a:p>
            <a:pPr indent="457200" algn="just"/>
            <a:r>
              <a:rPr lang="en-US" sz="1400" dirty="0">
                <a:latin typeface="Times New Roman" pitchFamily="18" charset="0"/>
                <a:cs typeface="Times New Roman" pitchFamily="18" charset="0"/>
              </a:rPr>
              <a:t>We do not consider zero to be a positive or negative number. For each positive integer, there is a negative integer, and these integers are called opposites. </a:t>
            </a:r>
            <a:endParaRPr lang="en-US" sz="1400" dirty="0"/>
          </a:p>
          <a:p>
            <a:pPr indent="457200" algn="just" eaLnBrk="0" hangingPunct="0"/>
            <a:r>
              <a:rPr lang="en-US" sz="1400" dirty="0">
                <a:latin typeface="Times New Roman" pitchFamily="18" charset="0"/>
                <a:cs typeface="Times New Roman" pitchFamily="18" charset="0"/>
              </a:rPr>
              <a:t>For example, -3 is the opposite of 3, -21 is the opposite of 21, and 8 is the opposite of -8. If an integer is greater than zero, we say that its </a:t>
            </a:r>
            <a:r>
              <a:rPr lang="en-US" sz="1400" i="1" dirty="0">
                <a:latin typeface="Times New Roman" pitchFamily="18" charset="0"/>
                <a:cs typeface="Times New Roman" pitchFamily="18" charset="0"/>
              </a:rPr>
              <a:t>sign</a:t>
            </a:r>
            <a:r>
              <a:rPr lang="en-US" sz="1400" dirty="0">
                <a:latin typeface="Times New Roman" pitchFamily="18" charset="0"/>
                <a:cs typeface="Times New Roman" pitchFamily="18" charset="0"/>
              </a:rPr>
              <a:t> is positive. If an integer is less than zero, we say that its </a:t>
            </a:r>
            <a:r>
              <a:rPr lang="en-US" sz="1400" i="1" dirty="0">
                <a:latin typeface="Times New Roman" pitchFamily="18" charset="0"/>
                <a:cs typeface="Times New Roman" pitchFamily="18" charset="0"/>
              </a:rPr>
              <a:t>sign</a:t>
            </a:r>
            <a:r>
              <a:rPr lang="en-US" sz="1400" dirty="0">
                <a:latin typeface="Times New Roman" pitchFamily="18" charset="0"/>
                <a:cs typeface="Times New Roman" pitchFamily="18" charset="0"/>
              </a:rPr>
              <a:t> is negative. </a:t>
            </a:r>
            <a:endParaRPr lang="en-US" sz="1400" dirty="0"/>
          </a:p>
          <a:p>
            <a:pPr indent="457200" algn="just" eaLnBrk="0" hangingPunct="0"/>
            <a:r>
              <a:rPr lang="en-US" sz="1400" dirty="0">
                <a:latin typeface="Times New Roman" pitchFamily="18" charset="0"/>
                <a:cs typeface="Times New Roman" pitchFamily="18" charset="0"/>
              </a:rPr>
              <a:t>Example: </a:t>
            </a:r>
            <a:endParaRPr lang="en-US" sz="1400" dirty="0"/>
          </a:p>
          <a:p>
            <a:pPr indent="457200" algn="just" eaLnBrk="0" hangingPunct="0"/>
            <a:r>
              <a:rPr lang="en-US" sz="1400" dirty="0">
                <a:latin typeface="Times New Roman" pitchFamily="18" charset="0"/>
                <a:cs typeface="Times New Roman" pitchFamily="18" charset="0"/>
              </a:rPr>
              <a:t>Integers are useful in comparing a direction associated with certain events. Suppose I take five steps forwards: this could be viewed as a positive 5. If instead, I take 8 steps </a:t>
            </a:r>
            <a:r>
              <a:rPr lang="en-US" sz="1400" i="1" dirty="0">
                <a:latin typeface="Times New Roman" pitchFamily="18" charset="0"/>
                <a:cs typeface="Times New Roman" pitchFamily="18" charset="0"/>
              </a:rPr>
              <a:t>backwards</a:t>
            </a:r>
            <a:r>
              <a:rPr lang="en-US" sz="1400" dirty="0">
                <a:latin typeface="Times New Roman" pitchFamily="18" charset="0"/>
                <a:cs typeface="Times New Roman" pitchFamily="18" charset="0"/>
              </a:rPr>
              <a:t>, we might consider this a -8. Temperature is another way negative numbers are used. On a cold day, the temperature might be 10 degrees below zero Celsius, or -10°</a:t>
            </a:r>
            <a:r>
              <a:rPr lang="en-US" sz="1400" i="1" dirty="0">
                <a:latin typeface="Times New Roman" pitchFamily="18" charset="0"/>
                <a:cs typeface="Times New Roman" pitchFamily="18" charset="0"/>
              </a:rPr>
              <a:t>C</a:t>
            </a:r>
            <a:r>
              <a:rPr lang="en-US" sz="1400" dirty="0">
                <a:latin typeface="Times New Roman" pitchFamily="18" charset="0"/>
                <a:cs typeface="Times New Roman" pitchFamily="18" charset="0"/>
              </a:rPr>
              <a:t>. </a:t>
            </a:r>
            <a:endParaRPr lang="en-US" sz="1400" dirty="0"/>
          </a:p>
          <a:p>
            <a:pPr indent="457200" algn="just" eaLnBrk="0" hangingPunct="0"/>
            <a:endParaRPr lang="en-US" sz="1400" b="1" dirty="0">
              <a:latin typeface="Times New Roman" pitchFamily="18" charset="0"/>
              <a:cs typeface="Times New Roman" pitchFamily="18" charset="0"/>
            </a:endParaRPr>
          </a:p>
          <a:p>
            <a:pPr indent="457200" algn="just" eaLnBrk="0" hangingPunct="0"/>
            <a:endParaRPr lang="en-US" sz="1400" b="1" dirty="0">
              <a:latin typeface="Times New Roman" pitchFamily="18" charset="0"/>
              <a:cs typeface="Times New Roman" pitchFamily="18" charset="0"/>
            </a:endParaRPr>
          </a:p>
          <a:p>
            <a:pPr indent="457200" algn="just" eaLnBrk="0" hangingPunct="0"/>
            <a:r>
              <a:rPr lang="en-US" sz="1400" b="1" dirty="0">
                <a:latin typeface="Times New Roman" pitchFamily="18" charset="0"/>
                <a:cs typeface="Times New Roman" pitchFamily="18" charset="0"/>
              </a:rPr>
              <a:t>The Number Line</a:t>
            </a:r>
            <a:endParaRPr lang="en-US" sz="1400" dirty="0"/>
          </a:p>
          <a:p>
            <a:pPr indent="457200" algn="just" eaLnBrk="0" hangingPunct="0"/>
            <a:r>
              <a:rPr lang="en-US" sz="1400" dirty="0">
                <a:latin typeface="Times New Roman" pitchFamily="18" charset="0"/>
                <a:cs typeface="Times New Roman" pitchFamily="18" charset="0"/>
              </a:rPr>
              <a:t>The number line is a line labeled with the integers in increasing order from left to right, that extends in both directions: </a:t>
            </a:r>
            <a:endParaRPr lang="en-US" sz="1400" dirty="0"/>
          </a:p>
          <a:p>
            <a:pPr indent="457200" algn="just" eaLnBrk="0" hangingPunct="0"/>
            <a:endParaRPr lang="en-US" dirty="0"/>
          </a:p>
        </p:txBody>
      </p:sp>
      <p:sp>
        <p:nvSpPr>
          <p:cNvPr id="3083" name="Rectangle 15"/>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p:spPr>
        <p:txBody>
          <a:bodyPr/>
          <a:lstStyle/>
          <a:p>
            <a:endParaRPr lang="en-US"/>
          </a:p>
        </p:txBody>
      </p:sp>
      <p:sp>
        <p:nvSpPr>
          <p:cNvPr id="3084" name="Rectangle 16"/>
          <p:cNvSpPr>
            <a:spLocks noChangeArrowheads="1"/>
          </p:cNvSpPr>
          <p:nvPr/>
        </p:nvSpPr>
        <p:spPr bwMode="auto">
          <a:xfrm>
            <a:off x="304800" y="5181600"/>
            <a:ext cx="8610600" cy="738664"/>
          </a:xfrm>
          <a:prstGeom prst="rect">
            <a:avLst/>
          </a:prstGeom>
          <a:noFill/>
          <a:ln w="9525">
            <a:noFill/>
            <a:miter lim="800000"/>
            <a:headEnd/>
            <a:tailEnd/>
          </a:ln>
        </p:spPr>
        <p:txBody>
          <a:bodyPr wrap="square" anchor="ctr">
            <a:spAutoFit/>
          </a:bodyPr>
          <a:lstStyle/>
          <a:p>
            <a:pPr indent="457200" algn="just"/>
            <a:r>
              <a:rPr lang="en-US" sz="1400" dirty="0" smtClean="0">
                <a:latin typeface="Times New Roman" pitchFamily="18" charset="0"/>
                <a:cs typeface="Times New Roman" pitchFamily="18" charset="0"/>
              </a:rPr>
              <a:t>For </a:t>
            </a:r>
            <a:r>
              <a:rPr lang="en-US" sz="1400" dirty="0">
                <a:latin typeface="Times New Roman" pitchFamily="18" charset="0"/>
                <a:cs typeface="Times New Roman" pitchFamily="18" charset="0"/>
              </a:rPr>
              <a:t>any two different places on the number line, the integer on the right is greater than the integer on the left. </a:t>
            </a:r>
            <a:endParaRPr lang="en-US" sz="1400" dirty="0"/>
          </a:p>
          <a:p>
            <a:pPr indent="457200" algn="just" eaLnBrk="0" hangingPunct="0"/>
            <a:r>
              <a:rPr lang="en-US" sz="1400" dirty="0">
                <a:latin typeface="Times New Roman" pitchFamily="18" charset="0"/>
                <a:cs typeface="Times New Roman" pitchFamily="18" charset="0"/>
              </a:rPr>
              <a:t>Examples: </a:t>
            </a:r>
            <a:endParaRPr lang="en-US" sz="1400" dirty="0"/>
          </a:p>
          <a:p>
            <a:pPr indent="457200" algn="just" eaLnBrk="0" hangingPunct="0"/>
            <a:r>
              <a:rPr lang="en-US" sz="1400" dirty="0">
                <a:latin typeface="Times New Roman" pitchFamily="18" charset="0"/>
                <a:cs typeface="Times New Roman" pitchFamily="18" charset="0"/>
              </a:rPr>
              <a:t>9</a:t>
            </a:r>
            <a:r>
              <a:rPr lang="en-US" sz="1400" dirty="0">
                <a:latin typeface="Calibri" pitchFamily="34" charset="0"/>
                <a:cs typeface="Times New Roman" pitchFamily="18" charset="0"/>
              </a:rPr>
              <a:t> </a:t>
            </a:r>
            <a:r>
              <a:rPr lang="en-US" sz="1400" dirty="0">
                <a:latin typeface="Times New Roman" pitchFamily="18" charset="0"/>
                <a:cs typeface="Times New Roman" pitchFamily="18" charset="0"/>
              </a:rPr>
              <a:t>&gt;</a:t>
            </a:r>
            <a:r>
              <a:rPr lang="en-US" sz="1400" dirty="0">
                <a:latin typeface="Calibri" pitchFamily="34" charset="0"/>
                <a:cs typeface="Times New Roman" pitchFamily="18" charset="0"/>
              </a:rPr>
              <a:t> </a:t>
            </a:r>
            <a:r>
              <a:rPr lang="en-US" sz="1400" dirty="0">
                <a:latin typeface="Times New Roman" pitchFamily="18" charset="0"/>
                <a:cs typeface="Times New Roman" pitchFamily="18" charset="0"/>
              </a:rPr>
              <a:t>4, 6</a:t>
            </a:r>
            <a:r>
              <a:rPr lang="en-US" sz="1400" dirty="0">
                <a:latin typeface="Calibri" pitchFamily="34" charset="0"/>
                <a:cs typeface="Times New Roman" pitchFamily="18" charset="0"/>
              </a:rPr>
              <a:t> </a:t>
            </a:r>
            <a:r>
              <a:rPr lang="en-US" sz="1400" dirty="0">
                <a:latin typeface="Times New Roman" pitchFamily="18" charset="0"/>
                <a:cs typeface="Times New Roman" pitchFamily="18" charset="0"/>
              </a:rPr>
              <a:t>&gt;</a:t>
            </a:r>
            <a:r>
              <a:rPr lang="en-US" sz="1400" dirty="0">
                <a:latin typeface="Calibri" pitchFamily="34" charset="0"/>
                <a:cs typeface="Times New Roman" pitchFamily="18" charset="0"/>
              </a:rPr>
              <a:t> </a:t>
            </a:r>
            <a:r>
              <a:rPr lang="en-US" sz="1400" dirty="0">
                <a:latin typeface="Times New Roman" pitchFamily="18" charset="0"/>
                <a:cs typeface="Times New Roman" pitchFamily="18" charset="0"/>
              </a:rPr>
              <a:t>-9, -2</a:t>
            </a:r>
            <a:r>
              <a:rPr lang="en-US" sz="1400" dirty="0">
                <a:latin typeface="Calibri" pitchFamily="34" charset="0"/>
                <a:cs typeface="Times New Roman" pitchFamily="18" charset="0"/>
              </a:rPr>
              <a:t> </a:t>
            </a:r>
            <a:r>
              <a:rPr lang="en-US" sz="1400" dirty="0">
                <a:latin typeface="Times New Roman" pitchFamily="18" charset="0"/>
                <a:cs typeface="Times New Roman" pitchFamily="18" charset="0"/>
              </a:rPr>
              <a:t>&gt;</a:t>
            </a:r>
            <a:r>
              <a:rPr lang="en-US" sz="1400" dirty="0">
                <a:latin typeface="Calibri" pitchFamily="34" charset="0"/>
                <a:cs typeface="Times New Roman" pitchFamily="18" charset="0"/>
              </a:rPr>
              <a:t> </a:t>
            </a:r>
            <a:r>
              <a:rPr lang="en-US" sz="1400" dirty="0">
                <a:latin typeface="Times New Roman" pitchFamily="18" charset="0"/>
                <a:cs typeface="Times New Roman" pitchFamily="18" charset="0"/>
              </a:rPr>
              <a:t>-8, and 0</a:t>
            </a:r>
            <a:r>
              <a:rPr lang="en-US" sz="1400" dirty="0">
                <a:latin typeface="Calibri" pitchFamily="34" charset="0"/>
                <a:cs typeface="Times New Roman" pitchFamily="18" charset="0"/>
              </a:rPr>
              <a:t> </a:t>
            </a:r>
            <a:r>
              <a:rPr lang="en-US" sz="1400" dirty="0">
                <a:latin typeface="Times New Roman" pitchFamily="18" charset="0"/>
                <a:cs typeface="Times New Roman" pitchFamily="18" charset="0"/>
              </a:rPr>
              <a:t>&gt;</a:t>
            </a:r>
            <a:r>
              <a:rPr lang="en-US" sz="1400" dirty="0">
                <a:latin typeface="Calibri" pitchFamily="34" charset="0"/>
                <a:cs typeface="Times New Roman" pitchFamily="18" charset="0"/>
              </a:rPr>
              <a:t> </a:t>
            </a:r>
            <a:r>
              <a:rPr lang="en-US" sz="1400" dirty="0">
                <a:latin typeface="Times New Roman" pitchFamily="18" charset="0"/>
                <a:cs typeface="Times New Roman" pitchFamily="18" charset="0"/>
              </a:rPr>
              <a:t>-5 </a:t>
            </a:r>
            <a:endParaRPr lang="en-US" sz="1400" dirty="0"/>
          </a:p>
        </p:txBody>
      </p:sp>
    </p:spTree>
    <p:extLst>
      <p:ext uri="{BB962C8B-B14F-4D97-AF65-F5344CB8AC3E}">
        <p14:creationId xmlns:p14="http://schemas.microsoft.com/office/powerpoint/2010/main" val="3823691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3">
            <a:hlinkClick r:id="rId2" action="ppaction://hlinkpres?slideindex=1&amp;slidetitle="/>
          </p:cNvPr>
          <p:cNvSpPr txBox="1">
            <a:spLocks noChangeArrowheads="1"/>
          </p:cNvSpPr>
          <p:nvPr/>
        </p:nvSpPr>
        <p:spPr bwMode="auto">
          <a:xfrm>
            <a:off x="8305800" y="6400800"/>
            <a:ext cx="6858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5123" name="TextBox 13">
            <a:hlinkClick r:id="rId3" action="ppaction://hlinksldjump"/>
          </p:cNvPr>
          <p:cNvSpPr txBox="1">
            <a:spLocks noChangeArrowheads="1"/>
          </p:cNvSpPr>
          <p:nvPr/>
        </p:nvSpPr>
        <p:spPr bwMode="auto">
          <a:xfrm>
            <a:off x="7543800" y="6400800"/>
            <a:ext cx="6858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pic>
        <p:nvPicPr>
          <p:cNvPr id="6" name="Picture 5"/>
          <p:cNvPicPr>
            <a:picLocks noChangeAspect="1"/>
          </p:cNvPicPr>
          <p:nvPr/>
        </p:nvPicPr>
        <p:blipFill>
          <a:blip r:embed="rId4" cstate="print"/>
          <a:srcRect/>
          <a:stretch>
            <a:fillRect/>
          </a:stretch>
        </p:blipFill>
        <p:spPr bwMode="auto">
          <a:xfrm>
            <a:off x="1295400" y="457200"/>
            <a:ext cx="7010399" cy="3276600"/>
          </a:xfrm>
          <a:prstGeom prst="roundRect">
            <a:avLst/>
          </a:prstGeom>
          <a:noFill/>
          <a:ln w="9525">
            <a:noFill/>
            <a:miter lim="800000"/>
            <a:headEnd/>
            <a:tailEnd/>
          </a:ln>
        </p:spPr>
      </p:pic>
      <p:sp>
        <p:nvSpPr>
          <p:cNvPr id="5129" name="Text Box 3"/>
          <p:cNvSpPr txBox="1">
            <a:spLocks noChangeArrowheads="1"/>
          </p:cNvSpPr>
          <p:nvPr/>
        </p:nvSpPr>
        <p:spPr bwMode="auto">
          <a:xfrm>
            <a:off x="1295400" y="3886200"/>
            <a:ext cx="7162799" cy="2438400"/>
          </a:xfrm>
          <a:prstGeom prst="rect">
            <a:avLst/>
          </a:prstGeom>
          <a:solidFill>
            <a:srgbClr val="FFFFFF"/>
          </a:solidFill>
          <a:ln w="9525">
            <a:solidFill>
              <a:srgbClr val="000000"/>
            </a:solidFill>
            <a:miter lim="800000"/>
            <a:headEnd/>
            <a:tailEnd/>
          </a:ln>
        </p:spPr>
        <p:txBody>
          <a:bodyPr/>
          <a:lstStyle/>
          <a:p>
            <a:pPr algn="ctr"/>
            <a:r>
              <a:rPr lang="en-US" sz="1100">
                <a:latin typeface="Times New Roman" pitchFamily="18" charset="0"/>
                <a:cs typeface="Times New Roman" pitchFamily="18" charset="0"/>
              </a:rPr>
              <a:t>Solution</a:t>
            </a:r>
            <a:endParaRPr lang="en-US"/>
          </a:p>
        </p:txBody>
      </p:sp>
      <p:sp>
        <p:nvSpPr>
          <p:cNvPr id="5130" name="Rectangle 5"/>
          <p:cNvSpPr>
            <a:spLocks noChangeArrowheads="1"/>
          </p:cNvSpPr>
          <p:nvPr/>
        </p:nvSpPr>
        <p:spPr bwMode="auto">
          <a:xfrm>
            <a:off x="3733800" y="0"/>
            <a:ext cx="1981200" cy="554038"/>
          </a:xfrm>
          <a:prstGeom prst="rect">
            <a:avLst/>
          </a:prstGeom>
          <a:noFill/>
          <a:ln w="9525">
            <a:noFill/>
            <a:miter lim="800000"/>
            <a:headEnd/>
            <a:tailEnd/>
          </a:ln>
        </p:spPr>
        <p:txBody>
          <a:bodyPr anchor="ctr">
            <a:spAutoFit/>
          </a:bodyPr>
          <a:lstStyle/>
          <a:p>
            <a:pPr algn="ctr"/>
            <a:r>
              <a:rPr lang="en-US" sz="1200" b="1">
                <a:latin typeface="Times New Roman" pitchFamily="18" charset="0"/>
                <a:cs typeface="Times New Roman" pitchFamily="18" charset="0"/>
              </a:rPr>
              <a:t>PUZZLE 3</a:t>
            </a:r>
            <a:endParaRPr lang="en-US" sz="1100"/>
          </a:p>
          <a:p>
            <a:pPr algn="ctr" eaLnBrk="0" hangingPunct="0"/>
            <a:endParaRPr lang="en-US"/>
          </a:p>
        </p:txBody>
      </p:sp>
      <p:sp>
        <p:nvSpPr>
          <p:cNvPr id="5131" name="Rectangle 6"/>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r>
              <a:rPr lang="en-US" sz="1100"/>
              <a:t/>
            </a:r>
            <a:br>
              <a:rPr lang="en-US" sz="1100"/>
            </a:br>
            <a:endParaRPr lang="en-US"/>
          </a:p>
          <a:p>
            <a:pPr eaLnBrk="0" hangingPunct="0"/>
            <a:endParaRPr lang="en-US"/>
          </a:p>
        </p:txBody>
      </p:sp>
      <p:sp>
        <p:nvSpPr>
          <p:cNvPr id="5132" name="Rectangle 7"/>
          <p:cNvSpPr>
            <a:spLocks noChangeArrowheads="1"/>
          </p:cNvSpPr>
          <p:nvPr/>
        </p:nvSpPr>
        <p:spPr bwMode="auto">
          <a:xfrm>
            <a:off x="0" y="914400"/>
            <a:ext cx="9144000" cy="45720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val="730943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3">
            <a:hlinkClick r:id="rId2" action="ppaction://hlinksldjump"/>
          </p:cNvPr>
          <p:cNvSpPr txBox="1">
            <a:spLocks noChangeArrowheads="1"/>
          </p:cNvSpPr>
          <p:nvPr/>
        </p:nvSpPr>
        <p:spPr bwMode="auto">
          <a:xfrm>
            <a:off x="8305800" y="6400801"/>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4099" name="TextBox 13">
            <a:hlinkClick r:id="rId3" action="ppaction://hlinksldjump"/>
          </p:cNvPr>
          <p:cNvSpPr txBox="1">
            <a:spLocks noChangeArrowheads="1"/>
          </p:cNvSpPr>
          <p:nvPr/>
        </p:nvSpPr>
        <p:spPr bwMode="auto">
          <a:xfrm>
            <a:off x="7467600" y="6400800"/>
            <a:ext cx="6858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pic>
        <p:nvPicPr>
          <p:cNvPr id="4" name="Picture 3" descr="http://www.mathleague.com/help/integers/numline.GIF"/>
          <p:cNvPicPr>
            <a:picLocks noChangeAspect="1"/>
          </p:cNvPicPr>
          <p:nvPr/>
        </p:nvPicPr>
        <p:blipFill>
          <a:blip r:embed="rId4"/>
          <a:srcRect/>
          <a:stretch>
            <a:fillRect/>
          </a:stretch>
        </p:blipFill>
        <p:spPr bwMode="auto">
          <a:xfrm>
            <a:off x="2379663" y="642938"/>
            <a:ext cx="4706937" cy="1262062"/>
          </a:xfrm>
          <a:prstGeom prst="rect">
            <a:avLst/>
          </a:prstGeom>
          <a:ln w="57150">
            <a:solidFill>
              <a:schemeClr val="accent6">
                <a:lumMod val="60000"/>
                <a:lumOff val="40000"/>
              </a:schemeClr>
            </a:solidFill>
          </a:ln>
          <a:effectLst>
            <a:outerShdw blurRad="292100" dist="139700" dir="2700000" algn="tl" rotWithShape="0">
              <a:srgbClr val="333333">
                <a:alpha val="65000"/>
              </a:srgbClr>
            </a:outerShdw>
          </a:effectLst>
        </p:spPr>
      </p:pic>
      <p:sp>
        <p:nvSpPr>
          <p:cNvPr id="19459" name="AutoShape 3"/>
          <p:cNvSpPr>
            <a:spLocks noChangeArrowheads="1"/>
          </p:cNvSpPr>
          <p:nvPr/>
        </p:nvSpPr>
        <p:spPr bwMode="auto">
          <a:xfrm>
            <a:off x="5076825" y="1981200"/>
            <a:ext cx="3457575" cy="2803525"/>
          </a:xfrm>
          <a:prstGeom prst="wedgeEllipseCallout">
            <a:avLst>
              <a:gd name="adj1" fmla="val -35012"/>
              <a:gd name="adj2" fmla="val 55955"/>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a:lstStyle/>
          <a:p>
            <a:pPr indent="457200" algn="just">
              <a:defRPr/>
            </a:pPr>
            <a:r>
              <a:rPr lang="en-US" sz="1400" dirty="0">
                <a:latin typeface="Times New Roman" pitchFamily="18" charset="0"/>
                <a:ea typeface="Times New Roman" pitchFamily="18" charset="0"/>
                <a:cs typeface="Arial" pitchFamily="34" charset="0"/>
              </a:rPr>
              <a:t>The number of units a number is from zero on the number line. The absolute value of a number is always a positive number (or zero). We specify the absolute value of a number </a:t>
            </a:r>
            <a:r>
              <a:rPr lang="en-US" sz="1400" i="1" dirty="0">
                <a:latin typeface="Times New Roman" pitchFamily="18" charset="0"/>
                <a:ea typeface="Times New Roman" pitchFamily="18" charset="0"/>
                <a:cs typeface="Arial" pitchFamily="34" charset="0"/>
              </a:rPr>
              <a:t>n</a:t>
            </a:r>
            <a:r>
              <a:rPr lang="en-US" sz="1400" dirty="0">
                <a:latin typeface="Times New Roman" pitchFamily="18" charset="0"/>
                <a:ea typeface="Times New Roman" pitchFamily="18" charset="0"/>
                <a:cs typeface="Arial" pitchFamily="34" charset="0"/>
              </a:rPr>
              <a:t> by writing </a:t>
            </a:r>
            <a:r>
              <a:rPr lang="en-US" sz="1400" i="1" dirty="0">
                <a:latin typeface="Times New Roman" pitchFamily="18" charset="0"/>
                <a:ea typeface="Times New Roman" pitchFamily="18" charset="0"/>
                <a:cs typeface="Arial" pitchFamily="34" charset="0"/>
              </a:rPr>
              <a:t>n</a:t>
            </a:r>
            <a:r>
              <a:rPr lang="en-US" sz="1400" dirty="0">
                <a:latin typeface="Times New Roman" pitchFamily="18" charset="0"/>
                <a:ea typeface="Times New Roman" pitchFamily="18" charset="0"/>
                <a:cs typeface="Arial" pitchFamily="34" charset="0"/>
              </a:rPr>
              <a:t> in between two vertical bars: |</a:t>
            </a:r>
            <a:r>
              <a:rPr lang="en-US" sz="1400" i="1" dirty="0">
                <a:latin typeface="Times New Roman" pitchFamily="18" charset="0"/>
                <a:ea typeface="Times New Roman" pitchFamily="18" charset="0"/>
                <a:cs typeface="Arial" pitchFamily="34" charset="0"/>
              </a:rPr>
              <a:t>n</a:t>
            </a:r>
            <a:r>
              <a:rPr lang="en-US" sz="1400" dirty="0">
                <a:latin typeface="Times New Roman" pitchFamily="18" charset="0"/>
                <a:ea typeface="Times New Roman" pitchFamily="18" charset="0"/>
                <a:cs typeface="Arial" pitchFamily="34" charset="0"/>
              </a:rPr>
              <a:t>|. </a:t>
            </a:r>
            <a:endParaRPr lang="en-US" sz="1400" dirty="0">
              <a:latin typeface="Arial" pitchFamily="34" charset="0"/>
              <a:cs typeface="Arial" pitchFamily="34" charset="0"/>
            </a:endParaRPr>
          </a:p>
          <a:p>
            <a:pPr indent="457200" eaLnBrk="0" hangingPunct="0">
              <a:defRPr/>
            </a:pPr>
            <a:endParaRPr lang="en-US" dirty="0">
              <a:latin typeface="Arial" pitchFamily="34" charset="0"/>
              <a:cs typeface="Arial" pitchFamily="34" charset="0"/>
            </a:endParaRPr>
          </a:p>
        </p:txBody>
      </p:sp>
      <p:sp>
        <p:nvSpPr>
          <p:cNvPr id="19458" name="AutoShape 2"/>
          <p:cNvSpPr>
            <a:spLocks noChangeArrowheads="1"/>
          </p:cNvSpPr>
          <p:nvPr/>
        </p:nvSpPr>
        <p:spPr bwMode="auto">
          <a:xfrm>
            <a:off x="609600" y="2733675"/>
            <a:ext cx="2312987" cy="1905000"/>
          </a:xfrm>
          <a:prstGeom prst="wedgeRectCallout">
            <a:avLst>
              <a:gd name="adj1" fmla="val 79012"/>
              <a:gd name="adj2" fmla="val 36008"/>
            </a:avLst>
          </a:prstGeom>
          <a:gradFill rotWithShape="0">
            <a:gsLst>
              <a:gs pos="0">
                <a:srgbClr val="92CDDC"/>
              </a:gs>
              <a:gs pos="50000">
                <a:srgbClr val="4BACC6"/>
              </a:gs>
              <a:gs pos="100000">
                <a:srgbClr val="92CDDC"/>
              </a:gs>
            </a:gsLst>
            <a:lin ang="5400000" scaled="1"/>
          </a:gradFill>
          <a:ln w="12700">
            <a:solidFill>
              <a:srgbClr val="4BACC6"/>
            </a:solidFill>
            <a:miter lim="800000"/>
            <a:headEnd/>
            <a:tailEnd/>
          </a:ln>
          <a:effectLst>
            <a:outerShdw dist="28398" dir="3806097" algn="ctr" rotWithShape="0">
              <a:srgbClr val="205867"/>
            </a:outerShdw>
          </a:effectLst>
        </p:spPr>
        <p:txBody>
          <a:bodyPr/>
          <a:lstStyle/>
          <a:p>
            <a:pPr algn="just">
              <a:defRPr/>
            </a:pPr>
            <a:r>
              <a:rPr lang="en-US" sz="1400" b="1" dirty="0">
                <a:latin typeface="Times New Roman" pitchFamily="18" charset="0"/>
                <a:ea typeface="Times New Roman" pitchFamily="18" charset="0"/>
                <a:cs typeface="Arial" pitchFamily="34" charset="0"/>
              </a:rPr>
              <a:t> 		 Examples: </a:t>
            </a:r>
            <a:endParaRPr lang="en-US" sz="1400" dirty="0">
              <a:latin typeface="Arial" pitchFamily="34" charset="0"/>
              <a:cs typeface="Arial" pitchFamily="34" charset="0"/>
            </a:endParaRPr>
          </a:p>
          <a:p>
            <a:pPr algn="ctr" eaLnBrk="0" hangingPunct="0">
              <a:defRPr/>
            </a:pPr>
            <a:r>
              <a:rPr lang="en-US" sz="2000" b="1" dirty="0">
                <a:latin typeface="Times New Roman" pitchFamily="18" charset="0"/>
                <a:ea typeface="Times New Roman" pitchFamily="18" charset="0"/>
                <a:cs typeface="Arial" pitchFamily="34" charset="0"/>
              </a:rPr>
              <a:t>|6|</a:t>
            </a:r>
            <a:r>
              <a:rPr lang="en-US" sz="2000" b="1" dirty="0">
                <a:latin typeface="Calibri"/>
                <a:ea typeface="Times New Roman" pitchFamily="18" charset="0"/>
                <a:cs typeface="Arial" pitchFamily="34" charset="0"/>
              </a:rPr>
              <a:t> </a:t>
            </a:r>
            <a:r>
              <a:rPr lang="en-US" sz="2000" b="1" dirty="0">
                <a:latin typeface="Times New Roman" pitchFamily="18" charset="0"/>
                <a:ea typeface="Times New Roman" pitchFamily="18" charset="0"/>
                <a:cs typeface="Arial" pitchFamily="34" charset="0"/>
              </a:rPr>
              <a:t>=</a:t>
            </a:r>
            <a:r>
              <a:rPr lang="en-US" sz="2000" b="1" dirty="0">
                <a:latin typeface="Calibri"/>
                <a:ea typeface="Times New Roman" pitchFamily="18" charset="0"/>
                <a:cs typeface="Arial" pitchFamily="34" charset="0"/>
              </a:rPr>
              <a:t> </a:t>
            </a:r>
            <a:r>
              <a:rPr lang="en-US" sz="2000" b="1" dirty="0">
                <a:latin typeface="Times New Roman" pitchFamily="18" charset="0"/>
                <a:ea typeface="Times New Roman" pitchFamily="18" charset="0"/>
                <a:cs typeface="Arial" pitchFamily="34" charset="0"/>
              </a:rPr>
              <a:t>6</a:t>
            </a:r>
            <a:br>
              <a:rPr lang="en-US" sz="2000" b="1" dirty="0">
                <a:latin typeface="Times New Roman" pitchFamily="18" charset="0"/>
                <a:ea typeface="Times New Roman" pitchFamily="18" charset="0"/>
                <a:cs typeface="Arial" pitchFamily="34" charset="0"/>
              </a:rPr>
            </a:br>
            <a:r>
              <a:rPr lang="en-US" sz="2000" b="1" dirty="0">
                <a:latin typeface="Times New Roman" pitchFamily="18" charset="0"/>
                <a:ea typeface="Times New Roman" pitchFamily="18" charset="0"/>
                <a:cs typeface="Arial" pitchFamily="34" charset="0"/>
              </a:rPr>
              <a:t>|-12|</a:t>
            </a:r>
            <a:r>
              <a:rPr lang="en-US" sz="2000" b="1" dirty="0">
                <a:latin typeface="Calibri"/>
                <a:ea typeface="Times New Roman" pitchFamily="18" charset="0"/>
                <a:cs typeface="Arial" pitchFamily="34" charset="0"/>
              </a:rPr>
              <a:t> </a:t>
            </a:r>
            <a:r>
              <a:rPr lang="en-US" sz="2000" b="1" dirty="0">
                <a:latin typeface="Times New Roman" pitchFamily="18" charset="0"/>
                <a:ea typeface="Times New Roman" pitchFamily="18" charset="0"/>
                <a:cs typeface="Arial" pitchFamily="34" charset="0"/>
              </a:rPr>
              <a:t>=</a:t>
            </a:r>
            <a:r>
              <a:rPr lang="en-US" sz="2000" b="1" dirty="0">
                <a:latin typeface="Calibri"/>
                <a:ea typeface="Times New Roman" pitchFamily="18" charset="0"/>
                <a:cs typeface="Arial" pitchFamily="34" charset="0"/>
              </a:rPr>
              <a:t> </a:t>
            </a:r>
            <a:r>
              <a:rPr lang="en-US" sz="2000" b="1" dirty="0">
                <a:latin typeface="Times New Roman" pitchFamily="18" charset="0"/>
                <a:ea typeface="Times New Roman" pitchFamily="18" charset="0"/>
                <a:cs typeface="Arial" pitchFamily="34" charset="0"/>
              </a:rPr>
              <a:t>12|0|</a:t>
            </a:r>
            <a:r>
              <a:rPr lang="en-US" sz="2000" b="1" dirty="0">
                <a:latin typeface="Calibri"/>
                <a:ea typeface="Times New Roman" pitchFamily="18" charset="0"/>
                <a:cs typeface="Arial" pitchFamily="34" charset="0"/>
              </a:rPr>
              <a:t> </a:t>
            </a:r>
            <a:r>
              <a:rPr lang="en-US" sz="2000" b="1" dirty="0">
                <a:latin typeface="Times New Roman" pitchFamily="18" charset="0"/>
                <a:ea typeface="Times New Roman" pitchFamily="18" charset="0"/>
                <a:cs typeface="Arial" pitchFamily="34" charset="0"/>
              </a:rPr>
              <a:t>=</a:t>
            </a:r>
            <a:r>
              <a:rPr lang="en-US" sz="2000" b="1" dirty="0">
                <a:latin typeface="Calibri"/>
                <a:ea typeface="Times New Roman" pitchFamily="18" charset="0"/>
                <a:cs typeface="Arial" pitchFamily="34" charset="0"/>
              </a:rPr>
              <a:t> </a:t>
            </a:r>
            <a:r>
              <a:rPr lang="en-US" sz="2000" b="1" dirty="0">
                <a:latin typeface="Times New Roman" pitchFamily="18" charset="0"/>
                <a:ea typeface="Times New Roman" pitchFamily="18" charset="0"/>
                <a:cs typeface="Arial" pitchFamily="34" charset="0"/>
              </a:rPr>
              <a:t>0</a:t>
            </a:r>
            <a:br>
              <a:rPr lang="en-US" sz="2000" b="1" dirty="0">
                <a:latin typeface="Times New Roman" pitchFamily="18" charset="0"/>
                <a:ea typeface="Times New Roman" pitchFamily="18" charset="0"/>
                <a:cs typeface="Arial" pitchFamily="34" charset="0"/>
              </a:rPr>
            </a:br>
            <a:r>
              <a:rPr lang="en-US" sz="2000" b="1" dirty="0">
                <a:latin typeface="Times New Roman" pitchFamily="18" charset="0"/>
                <a:ea typeface="Times New Roman" pitchFamily="18" charset="0"/>
                <a:cs typeface="Arial" pitchFamily="34" charset="0"/>
              </a:rPr>
              <a:t>|1234|</a:t>
            </a:r>
            <a:r>
              <a:rPr lang="en-US" sz="2000" b="1" dirty="0">
                <a:latin typeface="Calibri"/>
                <a:ea typeface="Times New Roman" pitchFamily="18" charset="0"/>
                <a:cs typeface="Arial" pitchFamily="34" charset="0"/>
              </a:rPr>
              <a:t> </a:t>
            </a:r>
            <a:r>
              <a:rPr lang="en-US" sz="2000" b="1" dirty="0">
                <a:latin typeface="Times New Roman" pitchFamily="18" charset="0"/>
                <a:ea typeface="Times New Roman" pitchFamily="18" charset="0"/>
                <a:cs typeface="Arial" pitchFamily="34" charset="0"/>
              </a:rPr>
              <a:t>=</a:t>
            </a:r>
            <a:r>
              <a:rPr lang="en-US" sz="2000" b="1" dirty="0">
                <a:latin typeface="Calibri"/>
                <a:ea typeface="Times New Roman" pitchFamily="18" charset="0"/>
                <a:cs typeface="Arial" pitchFamily="34" charset="0"/>
              </a:rPr>
              <a:t> </a:t>
            </a:r>
            <a:r>
              <a:rPr lang="en-US" sz="2000" b="1" dirty="0">
                <a:latin typeface="Times New Roman" pitchFamily="18" charset="0"/>
                <a:ea typeface="Times New Roman" pitchFamily="18" charset="0"/>
                <a:cs typeface="Arial" pitchFamily="34" charset="0"/>
              </a:rPr>
              <a:t>1234</a:t>
            </a:r>
            <a:br>
              <a:rPr lang="en-US" sz="2000" b="1" dirty="0">
                <a:latin typeface="Times New Roman" pitchFamily="18" charset="0"/>
                <a:ea typeface="Times New Roman" pitchFamily="18" charset="0"/>
                <a:cs typeface="Arial" pitchFamily="34" charset="0"/>
              </a:rPr>
            </a:br>
            <a:r>
              <a:rPr lang="en-US" sz="2000" b="1" dirty="0">
                <a:latin typeface="Times New Roman" pitchFamily="18" charset="0"/>
                <a:ea typeface="Times New Roman" pitchFamily="18" charset="0"/>
                <a:cs typeface="Arial" pitchFamily="34" charset="0"/>
              </a:rPr>
              <a:t>|-1234|</a:t>
            </a:r>
            <a:r>
              <a:rPr lang="en-US" sz="2000" b="1" dirty="0">
                <a:latin typeface="Calibri"/>
                <a:ea typeface="Times New Roman" pitchFamily="18" charset="0"/>
                <a:cs typeface="Arial" pitchFamily="34" charset="0"/>
              </a:rPr>
              <a:t> </a:t>
            </a:r>
            <a:r>
              <a:rPr lang="en-US" sz="2000" b="1" dirty="0">
                <a:latin typeface="Times New Roman" pitchFamily="18" charset="0"/>
                <a:ea typeface="Times New Roman" pitchFamily="18" charset="0"/>
                <a:cs typeface="Arial" pitchFamily="34" charset="0"/>
              </a:rPr>
              <a:t>=</a:t>
            </a:r>
            <a:r>
              <a:rPr lang="en-US" sz="2000" b="1" dirty="0">
                <a:latin typeface="Calibri"/>
                <a:ea typeface="Times New Roman" pitchFamily="18" charset="0"/>
                <a:cs typeface="Arial" pitchFamily="34" charset="0"/>
              </a:rPr>
              <a:t> </a:t>
            </a:r>
            <a:r>
              <a:rPr lang="en-US" sz="2000" b="1" dirty="0">
                <a:latin typeface="Times New Roman" pitchFamily="18" charset="0"/>
                <a:ea typeface="Times New Roman" pitchFamily="18" charset="0"/>
                <a:cs typeface="Arial" pitchFamily="34" charset="0"/>
              </a:rPr>
              <a:t>1234</a:t>
            </a:r>
            <a:endParaRPr lang="en-US" sz="2000" dirty="0">
              <a:latin typeface="Arial" pitchFamily="34" charset="0"/>
              <a:cs typeface="Arial" pitchFamily="34" charset="0"/>
            </a:endParaRPr>
          </a:p>
          <a:p>
            <a:pPr eaLnBrk="0" hangingPunct="0">
              <a:defRPr/>
            </a:pPr>
            <a:endParaRPr lang="en-US" dirty="0">
              <a:latin typeface="Arial" pitchFamily="34" charset="0"/>
              <a:cs typeface="Arial" pitchFamily="34" charset="0"/>
            </a:endParaRPr>
          </a:p>
        </p:txBody>
      </p:sp>
      <p:pic>
        <p:nvPicPr>
          <p:cNvPr id="4107" name="Picture 1"/>
          <p:cNvPicPr>
            <a:picLocks noChangeAspect="1" noChangeArrowheads="1"/>
          </p:cNvPicPr>
          <p:nvPr/>
        </p:nvPicPr>
        <p:blipFill>
          <a:blip r:embed="rId5"/>
          <a:srcRect/>
          <a:stretch>
            <a:fillRect/>
          </a:stretch>
        </p:blipFill>
        <p:spPr bwMode="auto">
          <a:xfrm>
            <a:off x="3733800" y="4419600"/>
            <a:ext cx="1619250" cy="1911350"/>
          </a:xfrm>
          <a:prstGeom prst="rect">
            <a:avLst/>
          </a:prstGeom>
          <a:noFill/>
          <a:ln w="9525">
            <a:noFill/>
            <a:miter lim="800000"/>
            <a:headEnd/>
            <a:tailEnd/>
          </a:ln>
        </p:spPr>
      </p:pic>
      <p:sp>
        <p:nvSpPr>
          <p:cNvPr id="4108"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109" name="Rectangle 6"/>
          <p:cNvSpPr>
            <a:spLocks noChangeArrowheads="1"/>
          </p:cNvSpPr>
          <p:nvPr/>
        </p:nvSpPr>
        <p:spPr bwMode="auto">
          <a:xfrm>
            <a:off x="0" y="2276475"/>
            <a:ext cx="9144000" cy="0"/>
          </a:xfrm>
          <a:prstGeom prst="rect">
            <a:avLst/>
          </a:prstGeom>
          <a:noFill/>
          <a:ln w="9525">
            <a:noFill/>
            <a:miter lim="800000"/>
            <a:headEnd/>
            <a:tailEnd/>
          </a:ln>
        </p:spPr>
        <p:txBody>
          <a:bodyPr wrap="none" anchor="ctr">
            <a:spAutoFit/>
          </a:bodyPr>
          <a:lstStyle/>
          <a:p>
            <a:pPr indent="457200"/>
            <a:endParaRPr lang="en-US"/>
          </a:p>
        </p:txBody>
      </p:sp>
      <p:sp>
        <p:nvSpPr>
          <p:cNvPr id="4110" name="Rectangle 8"/>
          <p:cNvSpPr>
            <a:spLocks noChangeArrowheads="1"/>
          </p:cNvSpPr>
          <p:nvPr/>
        </p:nvSpPr>
        <p:spPr bwMode="auto">
          <a:xfrm>
            <a:off x="0" y="2276475"/>
            <a:ext cx="9144000" cy="600075"/>
          </a:xfrm>
          <a:prstGeom prst="rect">
            <a:avLst/>
          </a:prstGeom>
          <a:noFill/>
          <a:ln w="9525">
            <a:noFill/>
            <a:miter lim="800000"/>
            <a:headEnd/>
            <a:tailEnd/>
          </a:ln>
        </p:spPr>
        <p:txBody>
          <a:bodyPr anchor="ctr">
            <a:spAutoFit/>
          </a:bodyPr>
          <a:lstStyle/>
          <a:p>
            <a:pPr indent="457200" algn="just"/>
            <a:r>
              <a:rPr lang="en-US" sz="1500" b="1">
                <a:solidFill>
                  <a:srgbClr val="C00000"/>
                </a:solidFill>
                <a:latin typeface="Times New Roman" pitchFamily="18" charset="0"/>
                <a:cs typeface="Times New Roman" pitchFamily="18" charset="0"/>
              </a:rPr>
              <a:t>Absolute Value of an Integer </a:t>
            </a:r>
            <a:endParaRPr lang="en-US" sz="1100"/>
          </a:p>
          <a:p>
            <a:pPr indent="457200" eaLnBrk="0" hangingPunct="0"/>
            <a:endParaRPr lang="en-US"/>
          </a:p>
        </p:txBody>
      </p:sp>
      <p:sp>
        <p:nvSpPr>
          <p:cNvPr id="4111" name="Rectangle 10"/>
          <p:cNvSpPr>
            <a:spLocks noChangeArrowheads="1"/>
          </p:cNvSpPr>
          <p:nvPr/>
        </p:nvSpPr>
        <p:spPr bwMode="auto">
          <a:xfrm>
            <a:off x="0" y="2276475"/>
            <a:ext cx="9144000" cy="457200"/>
          </a:xfrm>
          <a:prstGeom prst="rect">
            <a:avLst/>
          </a:prstGeom>
          <a:noFill/>
          <a:ln w="9525">
            <a:noFill/>
            <a:miter lim="800000"/>
            <a:headEnd/>
            <a:tailEnd/>
          </a:ln>
        </p:spPr>
        <p:txBody>
          <a:bodyPr wrap="none" anchor="ctr">
            <a:spAutoFit/>
          </a:bodyPr>
          <a:lstStyle/>
          <a:p>
            <a:r>
              <a:rPr lang="en-US"/>
              <a:t/>
            </a:r>
            <a:br>
              <a:rPr lang="en-US"/>
            </a:br>
            <a:endParaRPr lang="en-US"/>
          </a:p>
          <a:p>
            <a:pPr eaLnBrk="0" hangingPunct="0"/>
            <a:endParaRPr lang="en-US"/>
          </a:p>
        </p:txBody>
      </p:sp>
      <p:sp>
        <p:nvSpPr>
          <p:cNvPr id="4112" name="Rectangle 11"/>
          <p:cNvSpPr>
            <a:spLocks noChangeArrowheads="1"/>
          </p:cNvSpPr>
          <p:nvPr/>
        </p:nvSpPr>
        <p:spPr bwMode="auto">
          <a:xfrm>
            <a:off x="0" y="2733675"/>
            <a:ext cx="9144000" cy="45720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val="1082439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3">
            <a:hlinkClick r:id="rId2" action="ppaction://hlinkpres?slideindex=1&amp;slidetitle="/>
          </p:cNvPr>
          <p:cNvSpPr txBox="1">
            <a:spLocks noChangeArrowheads="1"/>
          </p:cNvSpPr>
          <p:nvPr/>
        </p:nvSpPr>
        <p:spPr bwMode="auto">
          <a:xfrm>
            <a:off x="8305800" y="6400801"/>
            <a:ext cx="6096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5123" name="TextBox 13">
            <a:hlinkClick r:id="rId3" action="ppaction://hlinksldjump"/>
          </p:cNvPr>
          <p:cNvSpPr txBox="1">
            <a:spLocks noChangeArrowheads="1"/>
          </p:cNvSpPr>
          <p:nvPr/>
        </p:nvSpPr>
        <p:spPr bwMode="auto">
          <a:xfrm>
            <a:off x="7467600" y="6400800"/>
            <a:ext cx="6858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pic>
        <p:nvPicPr>
          <p:cNvPr id="5128" name="Picture 1"/>
          <p:cNvPicPr>
            <a:picLocks noChangeAspect="1" noChangeArrowheads="1"/>
          </p:cNvPicPr>
          <p:nvPr/>
        </p:nvPicPr>
        <p:blipFill>
          <a:blip r:embed="rId4"/>
          <a:srcRect/>
          <a:stretch>
            <a:fillRect/>
          </a:stretch>
        </p:blipFill>
        <p:spPr bwMode="auto">
          <a:xfrm rot="4596166" flipV="1">
            <a:off x="903288" y="176213"/>
            <a:ext cx="914400" cy="698500"/>
          </a:xfrm>
          <a:prstGeom prst="rect">
            <a:avLst/>
          </a:prstGeom>
          <a:noFill/>
          <a:ln w="9525">
            <a:noFill/>
            <a:miter lim="800000"/>
            <a:headEnd/>
            <a:tailEnd/>
          </a:ln>
        </p:spPr>
      </p:pic>
      <p:sp>
        <p:nvSpPr>
          <p:cNvPr id="5129"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5130" name="Rectangle 4"/>
          <p:cNvSpPr>
            <a:spLocks noChangeArrowheads="1"/>
          </p:cNvSpPr>
          <p:nvPr/>
        </p:nvSpPr>
        <p:spPr bwMode="auto">
          <a:xfrm>
            <a:off x="0" y="152400"/>
            <a:ext cx="9144000" cy="1431925"/>
          </a:xfrm>
          <a:prstGeom prst="rect">
            <a:avLst/>
          </a:prstGeom>
          <a:noFill/>
          <a:ln w="9525">
            <a:noFill/>
            <a:miter lim="800000"/>
            <a:headEnd/>
            <a:tailEnd/>
          </a:ln>
        </p:spPr>
        <p:txBody>
          <a:bodyPr tIns="0" bIns="0" anchor="ctr">
            <a:spAutoFit/>
          </a:bodyPr>
          <a:lstStyle/>
          <a:p>
            <a:pPr algn="ctr"/>
            <a:r>
              <a:rPr lang="en-US" sz="1600" b="1" dirty="0">
                <a:solidFill>
                  <a:srgbClr val="984806"/>
                </a:solidFill>
                <a:latin typeface="Times New Roman" pitchFamily="18" charset="0"/>
                <a:cs typeface="Times New Roman" pitchFamily="18" charset="0"/>
              </a:rPr>
              <a:t>WORKSHEET NO. </a:t>
            </a:r>
            <a:r>
              <a:rPr lang="en-US" sz="1600" b="1" dirty="0">
                <a:solidFill>
                  <a:srgbClr val="984806"/>
                </a:solidFill>
                <a:latin typeface="Times New Roman" pitchFamily="18" charset="0"/>
                <a:cs typeface="Times New Roman" pitchFamily="18" charset="0"/>
              </a:rPr>
              <a:t>1</a:t>
            </a:r>
            <a:endParaRPr lang="en-US" sz="1600" b="1" dirty="0">
              <a:solidFill>
                <a:srgbClr val="984806"/>
              </a:solidFill>
              <a:latin typeface="Times New Roman" pitchFamily="18" charset="0"/>
              <a:cs typeface="Times New Roman" pitchFamily="18" charset="0"/>
            </a:endParaRPr>
          </a:p>
          <a:p>
            <a:pPr algn="ctr"/>
            <a:endParaRPr lang="en-US" sz="1100" dirty="0"/>
          </a:p>
          <a:p>
            <a:pPr algn="ctr" eaLnBrk="0" hangingPunct="0"/>
            <a:r>
              <a:rPr lang="en-US" sz="1200" b="1" dirty="0">
                <a:solidFill>
                  <a:srgbClr val="3366FF"/>
                </a:solidFill>
                <a:latin typeface="Times New Roman" pitchFamily="18" charset="0"/>
                <a:cs typeface="Times New Roman" pitchFamily="18" charset="0"/>
              </a:rPr>
              <a:t>NAME: ___________________________________	DATE: _____________</a:t>
            </a:r>
          </a:p>
          <a:p>
            <a:pPr algn="ctr" eaLnBrk="0" hangingPunct="0"/>
            <a:endParaRPr lang="en-US" sz="1200" b="1" dirty="0">
              <a:solidFill>
                <a:srgbClr val="3366FF"/>
              </a:solidFill>
              <a:latin typeface="Times New Roman" pitchFamily="18" charset="0"/>
              <a:cs typeface="Times New Roman" pitchFamily="18" charset="0"/>
            </a:endParaRPr>
          </a:p>
          <a:p>
            <a:pPr algn="ctr" eaLnBrk="0" hangingPunct="0"/>
            <a:r>
              <a:rPr lang="en-US" sz="1200" dirty="0">
                <a:latin typeface="Times New Roman" pitchFamily="18" charset="0"/>
                <a:cs typeface="Times New Roman" pitchFamily="18" charset="0"/>
              </a:rPr>
              <a:t> </a:t>
            </a:r>
            <a:endParaRPr lang="en-US" sz="1100" dirty="0"/>
          </a:p>
          <a:p>
            <a:pPr algn="ctr" eaLnBrk="0" hangingPunct="0"/>
            <a:r>
              <a:rPr lang="en-US" sz="1200" b="1" dirty="0">
                <a:solidFill>
                  <a:srgbClr val="3366FF"/>
                </a:solidFill>
                <a:latin typeface="Times New Roman" pitchFamily="18" charset="0"/>
                <a:cs typeface="Times New Roman" pitchFamily="18" charset="0"/>
              </a:rPr>
              <a:t>YEAR </a:t>
            </a:r>
            <a:r>
              <a:rPr lang="en-US" sz="1200" b="1" dirty="0" smtClean="0">
                <a:solidFill>
                  <a:srgbClr val="3366FF"/>
                </a:solidFill>
                <a:latin typeface="Times New Roman" pitchFamily="18" charset="0"/>
                <a:cs typeface="Times New Roman" pitchFamily="18" charset="0"/>
              </a:rPr>
              <a:t>: </a:t>
            </a:r>
            <a:r>
              <a:rPr lang="en-US" sz="1200" b="1" dirty="0">
                <a:solidFill>
                  <a:srgbClr val="3366FF"/>
                </a:solidFill>
                <a:latin typeface="Times New Roman" pitchFamily="18" charset="0"/>
                <a:cs typeface="Times New Roman" pitchFamily="18" charset="0"/>
              </a:rPr>
              <a:t>________________________	</a:t>
            </a:r>
            <a:endParaRPr lang="en-US" sz="1100" dirty="0"/>
          </a:p>
          <a:p>
            <a:pPr algn="ctr" eaLnBrk="0" hangingPunct="0"/>
            <a:endParaRPr lang="en-US" dirty="0"/>
          </a:p>
        </p:txBody>
      </p:sp>
      <p:sp>
        <p:nvSpPr>
          <p:cNvPr id="5131" name="Rectangle 5"/>
          <p:cNvSpPr>
            <a:spLocks noChangeArrowheads="1"/>
          </p:cNvSpPr>
          <p:nvPr/>
        </p:nvSpPr>
        <p:spPr bwMode="auto">
          <a:xfrm>
            <a:off x="3021013" y="1600200"/>
            <a:ext cx="3608387" cy="4800600"/>
          </a:xfrm>
          <a:prstGeom prst="rect">
            <a:avLst/>
          </a:prstGeom>
          <a:noFill/>
          <a:ln w="9525">
            <a:noFill/>
            <a:miter lim="800000"/>
            <a:headEnd/>
            <a:tailEnd/>
          </a:ln>
        </p:spPr>
        <p:txBody>
          <a:bodyPr anchor="ctr">
            <a:spAutoFit/>
          </a:bodyPr>
          <a:lstStyle/>
          <a:p>
            <a:pPr eaLnBrk="0" hangingPunct="0">
              <a:lnSpc>
                <a:spcPct val="200000"/>
              </a:lnSpc>
              <a:buFontTx/>
              <a:buAutoNum type="arabicPeriod"/>
            </a:pPr>
            <a:r>
              <a:rPr lang="en-US" sz="1200" b="1">
                <a:latin typeface="Times New Roman" pitchFamily="18" charset="0"/>
                <a:cs typeface="Times New Roman" pitchFamily="18" charset="0"/>
              </a:rPr>
              <a:t> Answer the following questions correctly.</a:t>
            </a:r>
            <a:endParaRPr lang="en-US" sz="1100"/>
          </a:p>
          <a:p>
            <a:pPr eaLnBrk="0" hangingPunct="0">
              <a:lnSpc>
                <a:spcPct val="200000"/>
              </a:lnSpc>
            </a:pPr>
            <a:r>
              <a:rPr lang="en-US" sz="1200">
                <a:latin typeface="Times New Roman" pitchFamily="18" charset="0"/>
                <a:cs typeface="Times New Roman" pitchFamily="18" charset="0"/>
              </a:rPr>
              <a:t>Which integer represents this scenario?</a:t>
            </a:r>
            <a:endParaRPr lang="en-US" sz="1100"/>
          </a:p>
          <a:p>
            <a:pPr eaLnBrk="0" hangingPunct="0">
              <a:lnSpc>
                <a:spcPct val="200000"/>
              </a:lnSpc>
              <a:buFontTx/>
              <a:buChar char="•"/>
            </a:pPr>
            <a:r>
              <a:rPr lang="en-US" sz="1200">
                <a:latin typeface="Times New Roman" pitchFamily="18" charset="0"/>
                <a:cs typeface="Times New Roman" pitchFamily="18" charset="0"/>
              </a:rPr>
              <a:t>A child grows 4 inches taller.</a:t>
            </a:r>
            <a:endParaRPr lang="en-US" sz="1100"/>
          </a:p>
          <a:p>
            <a:pPr>
              <a:lnSpc>
                <a:spcPct val="200000"/>
              </a:lnSpc>
              <a:buFont typeface="Arial" charset="0"/>
              <a:buChar char="•"/>
            </a:pPr>
            <a:r>
              <a:rPr lang="en-US" sz="1200">
                <a:latin typeface="Times New Roman" pitchFamily="18" charset="0"/>
                <a:cs typeface="Times New Roman" pitchFamily="18" charset="0"/>
              </a:rPr>
              <a:t>A loss of 3 dollars.</a:t>
            </a:r>
            <a:endParaRPr lang="en-US" sz="1100"/>
          </a:p>
          <a:p>
            <a:pPr eaLnBrk="0" hangingPunct="0">
              <a:lnSpc>
                <a:spcPct val="200000"/>
              </a:lnSpc>
              <a:buFontTx/>
              <a:buChar char="•"/>
            </a:pPr>
            <a:r>
              <a:rPr lang="en-US" sz="1200">
                <a:latin typeface="Times New Roman" pitchFamily="18" charset="0"/>
                <a:cs typeface="Times New Roman" pitchFamily="18" charset="0"/>
              </a:rPr>
              <a:t>4 degrees above zero.</a:t>
            </a:r>
            <a:endParaRPr lang="en-US" sz="1100"/>
          </a:p>
          <a:p>
            <a:pPr eaLnBrk="0" hangingPunct="0">
              <a:lnSpc>
                <a:spcPct val="200000"/>
              </a:lnSpc>
              <a:buFontTx/>
              <a:buChar char="•"/>
            </a:pPr>
            <a:r>
              <a:rPr lang="en-US" sz="1200">
                <a:latin typeface="Times New Roman" pitchFamily="18" charset="0"/>
                <a:cs typeface="Times New Roman" pitchFamily="18" charset="0"/>
              </a:rPr>
              <a:t>2 millimeter increase in volume.</a:t>
            </a:r>
            <a:endParaRPr lang="en-US" sz="1100"/>
          </a:p>
          <a:p>
            <a:pPr eaLnBrk="0" hangingPunct="0">
              <a:lnSpc>
                <a:spcPct val="200000"/>
              </a:lnSpc>
              <a:buFontTx/>
              <a:buChar char="•"/>
            </a:pPr>
            <a:r>
              <a:rPr lang="en-US" sz="1200">
                <a:latin typeface="Times New Roman" pitchFamily="18" charset="0"/>
                <a:cs typeface="Times New Roman" pitchFamily="18" charset="0"/>
              </a:rPr>
              <a:t>4 kilogram increase in mass.</a:t>
            </a:r>
            <a:endParaRPr lang="en-US" sz="1100"/>
          </a:p>
          <a:p>
            <a:pPr eaLnBrk="0" hangingPunct="0">
              <a:lnSpc>
                <a:spcPct val="200000"/>
              </a:lnSpc>
              <a:buFontTx/>
              <a:buChar char="•"/>
            </a:pPr>
            <a:r>
              <a:rPr lang="en-US" sz="1200">
                <a:latin typeface="Times New Roman" pitchFamily="18" charset="0"/>
                <a:cs typeface="Times New Roman" pitchFamily="18" charset="0"/>
              </a:rPr>
              <a:t>Weight gain 5 pounds.</a:t>
            </a:r>
            <a:endParaRPr lang="en-US" sz="1100"/>
          </a:p>
          <a:p>
            <a:pPr eaLnBrk="0" hangingPunct="0">
              <a:lnSpc>
                <a:spcPct val="200000"/>
              </a:lnSpc>
              <a:buFontTx/>
              <a:buChar char="•"/>
            </a:pPr>
            <a:r>
              <a:rPr lang="en-US" sz="1200">
                <a:latin typeface="Times New Roman" pitchFamily="18" charset="0"/>
                <a:cs typeface="Times New Roman" pitchFamily="18" charset="0"/>
              </a:rPr>
              <a:t>5 gram decrease in mass.</a:t>
            </a:r>
            <a:endParaRPr lang="en-US" sz="1100"/>
          </a:p>
          <a:p>
            <a:pPr eaLnBrk="0" hangingPunct="0">
              <a:lnSpc>
                <a:spcPct val="200000"/>
              </a:lnSpc>
              <a:buFontTx/>
              <a:buChar char="•"/>
            </a:pPr>
            <a:r>
              <a:rPr lang="en-US" sz="1200">
                <a:latin typeface="Times New Roman" pitchFamily="18" charset="0"/>
                <a:cs typeface="Times New Roman" pitchFamily="18" charset="0"/>
              </a:rPr>
              <a:t>Weight loss of 1 pound.</a:t>
            </a:r>
            <a:endParaRPr lang="en-US" sz="1100"/>
          </a:p>
          <a:p>
            <a:pPr eaLnBrk="0" hangingPunct="0">
              <a:lnSpc>
                <a:spcPct val="200000"/>
              </a:lnSpc>
              <a:buFontTx/>
              <a:buChar char="•"/>
            </a:pPr>
            <a:r>
              <a:rPr lang="en-US" sz="1200">
                <a:latin typeface="Times New Roman" pitchFamily="18" charset="0"/>
                <a:cs typeface="Times New Roman" pitchFamily="18" charset="0"/>
              </a:rPr>
              <a:t>A child grows 9 inches taller.</a:t>
            </a:r>
            <a:endParaRPr lang="en-US" sz="1100"/>
          </a:p>
          <a:p>
            <a:pPr eaLnBrk="0" hangingPunct="0">
              <a:lnSpc>
                <a:spcPct val="200000"/>
              </a:lnSpc>
              <a:buFontTx/>
              <a:buChar char="•"/>
            </a:pPr>
            <a:r>
              <a:rPr lang="en-US" sz="1200">
                <a:latin typeface="Times New Roman" pitchFamily="18" charset="0"/>
                <a:cs typeface="Times New Roman" pitchFamily="18" charset="0"/>
              </a:rPr>
              <a:t>7 millimeter decrease in volume</a:t>
            </a:r>
            <a:endParaRPr lang="en-US" sz="1100"/>
          </a:p>
          <a:p>
            <a:pPr eaLnBrk="0" hangingPunct="0"/>
            <a:endParaRPr lang="en-US"/>
          </a:p>
        </p:txBody>
      </p:sp>
      <p:pic>
        <p:nvPicPr>
          <p:cNvPr id="5132" name="Picture 568" descr="BD14769_"/>
          <p:cNvPicPr>
            <a:picLocks noChangeAspect="1" noChangeArrowheads="1"/>
          </p:cNvPicPr>
          <p:nvPr/>
        </p:nvPicPr>
        <p:blipFill>
          <a:blip r:embed="rId5"/>
          <a:srcRect/>
          <a:stretch>
            <a:fillRect/>
          </a:stretch>
        </p:blipFill>
        <p:spPr bwMode="auto">
          <a:xfrm>
            <a:off x="1295400" y="304800"/>
            <a:ext cx="92075" cy="6400800"/>
          </a:xfrm>
          <a:prstGeom prst="rect">
            <a:avLst/>
          </a:prstGeom>
          <a:noFill/>
          <a:ln w="9525">
            <a:noFill/>
            <a:miter lim="800000"/>
            <a:headEnd/>
            <a:tailEnd/>
          </a:ln>
        </p:spPr>
      </p:pic>
    </p:spTree>
    <p:extLst>
      <p:ext uri="{BB962C8B-B14F-4D97-AF65-F5344CB8AC3E}">
        <p14:creationId xmlns:p14="http://schemas.microsoft.com/office/powerpoint/2010/main" val="3459594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14"/>
          <p:cNvSpPr>
            <a:spLocks noChangeArrowheads="1"/>
          </p:cNvSpPr>
          <p:nvPr/>
        </p:nvSpPr>
        <p:spPr bwMode="auto">
          <a:xfrm>
            <a:off x="1965325" y="592138"/>
            <a:ext cx="5730875" cy="2379662"/>
          </a:xfrm>
          <a:prstGeom prst="horizontalScroll">
            <a:avLst>
              <a:gd name="adj" fmla="val 12500"/>
            </a:avLst>
          </a:prstGeom>
          <a:solidFill>
            <a:srgbClr val="D6E3BC"/>
          </a:solidFill>
          <a:ln w="9525">
            <a:solidFill>
              <a:srgbClr val="000000"/>
            </a:solidFill>
            <a:round/>
            <a:headEnd/>
            <a:tailEnd/>
          </a:ln>
        </p:spPr>
        <p:txBody>
          <a:bodyPr/>
          <a:lstStyle/>
          <a:p>
            <a:endParaRPr lang="en-US"/>
          </a:p>
        </p:txBody>
      </p:sp>
      <p:sp>
        <p:nvSpPr>
          <p:cNvPr id="2051" name="TextBox 13">
            <a:hlinkClick r:id="rId2" action="ppaction://hlinksldjump"/>
          </p:cNvPr>
          <p:cNvSpPr txBox="1">
            <a:spLocks noChangeArrowheads="1"/>
          </p:cNvSpPr>
          <p:nvPr/>
        </p:nvSpPr>
        <p:spPr bwMode="auto">
          <a:xfrm>
            <a:off x="8229600" y="6324600"/>
            <a:ext cx="6858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2052" name="TextBox 13">
            <a:hlinkClick r:id="rId3" action="ppaction://hlinkpres?slideindex=1&amp;slidetitle="/>
          </p:cNvPr>
          <p:cNvSpPr txBox="1">
            <a:spLocks noChangeArrowheads="1"/>
          </p:cNvSpPr>
          <p:nvPr/>
        </p:nvSpPr>
        <p:spPr bwMode="auto">
          <a:xfrm>
            <a:off x="6400800" y="6324600"/>
            <a:ext cx="9144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Contents</a:t>
            </a:r>
            <a:endParaRPr lang="en-US" b="1" dirty="0">
              <a:solidFill>
                <a:schemeClr val="tx1"/>
              </a:solidFill>
              <a:latin typeface="Times New Roman" pitchFamily="18" charset="0"/>
              <a:cs typeface="Times New Roman" pitchFamily="18" charset="0"/>
            </a:endParaRPr>
          </a:p>
        </p:txBody>
      </p:sp>
      <p:sp>
        <p:nvSpPr>
          <p:cNvPr id="2053" name="TextBox 13">
            <a:hlinkClick r:id="rId4" action="ppaction://hlinkpres?slideindex=1&amp;slidetitle="/>
          </p:cNvPr>
          <p:cNvSpPr txBox="1">
            <a:spLocks noChangeArrowheads="1"/>
          </p:cNvSpPr>
          <p:nvPr/>
        </p:nvSpPr>
        <p:spPr bwMode="auto">
          <a:xfrm>
            <a:off x="7467600" y="6324600"/>
            <a:ext cx="6096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sp>
        <p:nvSpPr>
          <p:cNvPr id="2061" name="Text Box 8"/>
          <p:cNvSpPr txBox="1">
            <a:spLocks noChangeArrowheads="1"/>
          </p:cNvSpPr>
          <p:nvPr/>
        </p:nvSpPr>
        <p:spPr bwMode="auto">
          <a:xfrm>
            <a:off x="304800" y="3471862"/>
            <a:ext cx="8382000" cy="523875"/>
          </a:xfrm>
          <a:prstGeom prst="rect">
            <a:avLst/>
          </a:prstGeom>
          <a:solidFill>
            <a:srgbClr val="FFFFFF"/>
          </a:solidFill>
          <a:ln w="63500" cmpd="thickThin">
            <a:solidFill>
              <a:srgbClr val="4BACC6"/>
            </a:solidFill>
            <a:miter lim="800000"/>
            <a:headEnd/>
            <a:tailEnd/>
          </a:ln>
        </p:spPr>
        <p:txBody>
          <a:bodyPr/>
          <a:lstStyle/>
          <a:p>
            <a:pPr indent="457200" eaLnBrk="0" hangingPunct="0"/>
            <a:r>
              <a:rPr lang="en-US" sz="1600" dirty="0">
                <a:latin typeface="Times New Roman" pitchFamily="18" charset="0"/>
                <a:cs typeface="Times New Roman" pitchFamily="18" charset="0"/>
              </a:rPr>
              <a:t>1) When adding integers of the same sign, we add their absolute values, and give the result the same sign. </a:t>
            </a:r>
            <a:endParaRPr lang="en-US" sz="1600" dirty="0"/>
          </a:p>
          <a:p>
            <a:pPr indent="457200" eaLnBrk="0" hangingPunct="0"/>
            <a:endParaRPr lang="en-US" dirty="0"/>
          </a:p>
        </p:txBody>
      </p:sp>
      <p:sp>
        <p:nvSpPr>
          <p:cNvPr id="2" name="AutoShape 7"/>
          <p:cNvSpPr>
            <a:spLocks noChangeArrowheads="1"/>
          </p:cNvSpPr>
          <p:nvPr/>
        </p:nvSpPr>
        <p:spPr bwMode="auto">
          <a:xfrm>
            <a:off x="2071687" y="4648200"/>
            <a:ext cx="2759075" cy="1676400"/>
          </a:xfrm>
          <a:prstGeom prst="wedgeRoundRectCallout">
            <a:avLst>
              <a:gd name="adj1" fmla="val 96678"/>
              <a:gd name="adj2" fmla="val -39256"/>
              <a:gd name="adj3" fmla="val 16667"/>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indent="457200" algn="just" eaLnBrk="0" hangingPunct="0">
              <a:defRPr/>
            </a:pPr>
            <a:r>
              <a:rPr lang="en-US" sz="2000" dirty="0">
                <a:latin typeface="Times New Roman" pitchFamily="18" charset="0"/>
                <a:ea typeface="Times New Roman" pitchFamily="18" charset="0"/>
                <a:cs typeface="Arial" pitchFamily="34" charset="0"/>
              </a:rPr>
              <a:t>Examples: </a:t>
            </a:r>
            <a:endParaRPr lang="en-US" sz="2000" dirty="0">
              <a:latin typeface="Arial" pitchFamily="34" charset="0"/>
              <a:cs typeface="Arial" pitchFamily="34" charset="0"/>
            </a:endParaRPr>
          </a:p>
          <a:p>
            <a:pPr indent="457200" algn="ctr" eaLnBrk="0" hangingPunct="0">
              <a:defRPr/>
            </a:pPr>
            <a:r>
              <a:rPr lang="en-US" b="1" dirty="0">
                <a:latin typeface="Times New Roman" pitchFamily="18" charset="0"/>
                <a:ea typeface="Times New Roman" pitchFamily="18" charset="0"/>
                <a:cs typeface="Arial" pitchFamily="34" charset="0"/>
              </a:rPr>
              <a:t>2</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5</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7</a:t>
            </a:r>
            <a:br>
              <a:rPr lang="en-US" b="1" dirty="0">
                <a:latin typeface="Times New Roman" pitchFamily="18" charset="0"/>
                <a:ea typeface="Times New Roman" pitchFamily="18" charset="0"/>
                <a:cs typeface="Arial" pitchFamily="34" charset="0"/>
              </a:rPr>
            </a:br>
            <a:r>
              <a:rPr lang="en-US" b="1" dirty="0">
                <a:latin typeface="Times New Roman" pitchFamily="18" charset="0"/>
                <a:ea typeface="Times New Roman" pitchFamily="18" charset="0"/>
                <a:cs typeface="Arial" pitchFamily="34" charset="0"/>
              </a:rPr>
              <a:t>(-7)</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(-2)</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 (7</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2)</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-9 </a:t>
            </a:r>
            <a:br>
              <a:rPr lang="en-US" b="1" dirty="0">
                <a:latin typeface="Times New Roman" pitchFamily="18" charset="0"/>
                <a:ea typeface="Times New Roman" pitchFamily="18" charset="0"/>
                <a:cs typeface="Arial" pitchFamily="34" charset="0"/>
              </a:rPr>
            </a:br>
            <a:r>
              <a:rPr lang="en-US" b="1" dirty="0">
                <a:latin typeface="Times New Roman" pitchFamily="18" charset="0"/>
                <a:ea typeface="Times New Roman" pitchFamily="18" charset="0"/>
                <a:cs typeface="Arial" pitchFamily="34" charset="0"/>
              </a:rPr>
              <a:t>(-80)</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(-34)</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 (80</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34)</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a:t>
            </a:r>
            <a:r>
              <a:rPr lang="en-US" b="1" dirty="0">
                <a:latin typeface="Calibri"/>
                <a:ea typeface="Times New Roman" pitchFamily="18" charset="0"/>
                <a:cs typeface="Arial" pitchFamily="34" charset="0"/>
              </a:rPr>
              <a:t> </a:t>
            </a:r>
            <a:r>
              <a:rPr lang="en-US" b="1" dirty="0">
                <a:latin typeface="Times New Roman" pitchFamily="18" charset="0"/>
                <a:ea typeface="Times New Roman" pitchFamily="18" charset="0"/>
                <a:cs typeface="Arial" pitchFamily="34" charset="0"/>
              </a:rPr>
              <a:t>-114</a:t>
            </a:r>
            <a:endParaRPr lang="en-US" dirty="0">
              <a:latin typeface="Arial" pitchFamily="34" charset="0"/>
              <a:cs typeface="Arial" pitchFamily="34" charset="0"/>
            </a:endParaRPr>
          </a:p>
          <a:p>
            <a:pPr indent="457200" eaLnBrk="0" hangingPunct="0">
              <a:defRPr/>
            </a:pPr>
            <a:endParaRPr lang="en-US" dirty="0">
              <a:latin typeface="Arial" pitchFamily="34" charset="0"/>
              <a:cs typeface="Arial" pitchFamily="34" charset="0"/>
            </a:endParaRPr>
          </a:p>
        </p:txBody>
      </p:sp>
      <p:pic>
        <p:nvPicPr>
          <p:cNvPr id="2063" name="Picture 34"/>
          <p:cNvPicPr>
            <a:picLocks noChangeAspect="1" noChangeArrowheads="1"/>
          </p:cNvPicPr>
          <p:nvPr/>
        </p:nvPicPr>
        <p:blipFill>
          <a:blip r:embed="rId5"/>
          <a:srcRect/>
          <a:stretch>
            <a:fillRect/>
          </a:stretch>
        </p:blipFill>
        <p:spPr bwMode="auto">
          <a:xfrm>
            <a:off x="6646862" y="4162425"/>
            <a:ext cx="1336675" cy="1323975"/>
          </a:xfrm>
          <a:prstGeom prst="rect">
            <a:avLst/>
          </a:prstGeom>
          <a:noFill/>
          <a:ln w="9525">
            <a:noFill/>
            <a:miter lim="800000"/>
            <a:headEnd/>
            <a:tailEnd/>
          </a:ln>
        </p:spPr>
      </p:pic>
      <p:sp>
        <p:nvSpPr>
          <p:cNvPr id="2064" name="Rectangle 9"/>
          <p:cNvSpPr>
            <a:spLocks noChangeArrowheads="1"/>
          </p:cNvSpPr>
          <p:nvPr/>
        </p:nvSpPr>
        <p:spPr bwMode="auto">
          <a:xfrm>
            <a:off x="2819400" y="519113"/>
            <a:ext cx="5867400" cy="2200602"/>
          </a:xfrm>
          <a:prstGeom prst="rect">
            <a:avLst/>
          </a:prstGeom>
          <a:noFill/>
          <a:ln w="9525">
            <a:noFill/>
            <a:miter lim="800000"/>
            <a:headEnd/>
            <a:tailEnd/>
          </a:ln>
        </p:spPr>
        <p:txBody>
          <a:bodyPr anchor="ctr">
            <a:spAutoFit/>
          </a:bodyPr>
          <a:lstStyle/>
          <a:p>
            <a:pPr indent="457200" eaLnBrk="0" hangingPunct="0"/>
            <a:r>
              <a:rPr lang="en-US" sz="1600" b="1" dirty="0">
                <a:latin typeface="Times New Roman" pitchFamily="18" charset="0"/>
                <a:cs typeface="Times New Roman" pitchFamily="18" charset="0"/>
              </a:rPr>
              <a:t>ADDITION OF INTEGERS</a:t>
            </a:r>
            <a:endParaRPr lang="en-US" sz="1600" b="1" dirty="0">
              <a:latin typeface="Times New Roman" pitchFamily="18" charset="0"/>
            </a:endParaRPr>
          </a:p>
          <a:p>
            <a:pPr indent="457200" eaLnBrk="0" hangingPunct="0"/>
            <a:endParaRPr lang="en-US" sz="1100" dirty="0"/>
          </a:p>
          <a:p>
            <a:pPr indent="457200" eaLnBrk="0" hangingPunct="0"/>
            <a:endParaRPr lang="en-US" sz="1200" b="1" dirty="0">
              <a:latin typeface="Times New Roman" pitchFamily="18" charset="0"/>
              <a:cs typeface="Times New Roman" pitchFamily="18" charset="0"/>
            </a:endParaRPr>
          </a:p>
          <a:p>
            <a:pPr indent="457200" eaLnBrk="0" hangingPunct="0"/>
            <a:r>
              <a:rPr lang="en-US" b="1" dirty="0">
                <a:latin typeface="Times New Roman" pitchFamily="18" charset="0"/>
                <a:cs typeface="Times New Roman" pitchFamily="18" charset="0"/>
              </a:rPr>
              <a:t>Objectives </a:t>
            </a:r>
            <a:endParaRPr lang="en-US" dirty="0"/>
          </a:p>
          <a:p>
            <a:pPr indent="457200" eaLnBrk="0" hangingPunct="0"/>
            <a:r>
              <a:rPr lang="en-US" sz="1600" dirty="0">
                <a:latin typeface="Times New Roman" pitchFamily="18" charset="0"/>
                <a:cs typeface="Times New Roman" pitchFamily="18" charset="0"/>
              </a:rPr>
              <a:t>After this lesson, the students are expected to:</a:t>
            </a:r>
            <a:endParaRPr lang="en-US" sz="1600" dirty="0"/>
          </a:p>
          <a:p>
            <a:pPr lvl="3" eaLnBrk="0" hangingPunct="0">
              <a:buFont typeface="Wingdings" pitchFamily="2" charset="2"/>
              <a:buChar char="Ø"/>
            </a:pPr>
            <a:r>
              <a:rPr lang="en-US" sz="1600" dirty="0">
                <a:latin typeface="Times New Roman" pitchFamily="18" charset="0"/>
                <a:cs typeface="Times New Roman" pitchFamily="18" charset="0"/>
              </a:rPr>
              <a:t>add integers correctly;</a:t>
            </a:r>
            <a:endParaRPr lang="en-US" sz="1600" dirty="0"/>
          </a:p>
          <a:p>
            <a:pPr lvl="3" eaLnBrk="0" hangingPunct="0">
              <a:buFont typeface="Wingdings" pitchFamily="2" charset="2"/>
              <a:buChar char="Ø"/>
            </a:pPr>
            <a:r>
              <a:rPr lang="en-US" sz="1600" dirty="0">
                <a:latin typeface="Times New Roman" pitchFamily="18" charset="0"/>
                <a:cs typeface="Times New Roman" pitchFamily="18" charset="0"/>
              </a:rPr>
              <a:t>master the rules in adding integers;</a:t>
            </a:r>
            <a:endParaRPr lang="en-US" sz="1600" dirty="0"/>
          </a:p>
          <a:p>
            <a:pPr lvl="3" eaLnBrk="0" hangingPunct="0">
              <a:buFont typeface="Wingdings" pitchFamily="2" charset="2"/>
              <a:buChar char="Ø"/>
            </a:pPr>
            <a:r>
              <a:rPr lang="en-US" sz="1600" dirty="0">
                <a:latin typeface="Times New Roman" pitchFamily="18" charset="0"/>
                <a:cs typeface="Times New Roman" pitchFamily="18" charset="0"/>
              </a:rPr>
              <a:t>analyze the given expressions.</a:t>
            </a:r>
            <a:endParaRPr lang="en-US" sz="1600" dirty="0"/>
          </a:p>
          <a:p>
            <a:pPr indent="457200" eaLnBrk="0" hangingPunct="0"/>
            <a:endParaRPr lang="en-US" sz="1600" dirty="0"/>
          </a:p>
        </p:txBody>
      </p:sp>
      <p:sp>
        <p:nvSpPr>
          <p:cNvPr id="2065" name="Rectangle 12"/>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indent="457200" eaLnBrk="0" hangingPunct="0"/>
            <a:r>
              <a:rPr lang="en-US"/>
              <a:t/>
            </a:r>
            <a:br>
              <a:rPr lang="en-US"/>
            </a:br>
            <a:endParaRPr lang="en-US"/>
          </a:p>
          <a:p>
            <a:pPr indent="457200" eaLnBrk="0" hangingPunct="0"/>
            <a:endParaRPr lang="en-US"/>
          </a:p>
        </p:txBody>
      </p:sp>
      <p:sp>
        <p:nvSpPr>
          <p:cNvPr id="2066" name="Rectangle 13"/>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indent="457200" eaLnBrk="0" hangingPunct="0"/>
            <a:endParaRPr lang="en-US"/>
          </a:p>
        </p:txBody>
      </p:sp>
      <p:sp>
        <p:nvSpPr>
          <p:cNvPr id="2067" name="Rectangle 12"/>
          <p:cNvSpPr>
            <a:spLocks noChangeArrowheads="1"/>
          </p:cNvSpPr>
          <p:nvPr/>
        </p:nvSpPr>
        <p:spPr bwMode="auto">
          <a:xfrm>
            <a:off x="2286000" y="2819400"/>
            <a:ext cx="5867400" cy="338554"/>
          </a:xfrm>
          <a:prstGeom prst="rect">
            <a:avLst/>
          </a:prstGeom>
          <a:noFill/>
          <a:ln w="9525">
            <a:noFill/>
            <a:miter lim="800000"/>
            <a:headEnd/>
            <a:tailEnd/>
          </a:ln>
        </p:spPr>
        <p:txBody>
          <a:bodyPr>
            <a:spAutoFit/>
          </a:bodyPr>
          <a:lstStyle/>
          <a:p>
            <a:pPr indent="457200" eaLnBrk="0" hangingPunct="0"/>
            <a:r>
              <a:rPr lang="en-US" sz="1600" b="1" dirty="0">
                <a:latin typeface="Times New Roman" pitchFamily="18" charset="0"/>
                <a:cs typeface="Times New Roman" pitchFamily="18" charset="0"/>
              </a:rPr>
              <a:t>In adding integers, the following must be considered:</a:t>
            </a:r>
            <a:endParaRPr lang="en-US" sz="1600" dirty="0"/>
          </a:p>
        </p:txBody>
      </p:sp>
    </p:spTree>
    <p:extLst>
      <p:ext uri="{BB962C8B-B14F-4D97-AF65-F5344CB8AC3E}">
        <p14:creationId xmlns:p14="http://schemas.microsoft.com/office/powerpoint/2010/main" val="3240982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4892675" y="381000"/>
            <a:ext cx="3336925" cy="1211263"/>
          </a:xfrm>
          <a:prstGeom prst="rect">
            <a:avLst/>
          </a:prstGeom>
          <a:solidFill>
            <a:srgbClr val="FFFFFF"/>
          </a:solidFill>
          <a:ln w="63500" cmpd="thickThin">
            <a:solidFill>
              <a:srgbClr val="4BACC6"/>
            </a:solidFill>
            <a:miter lim="800000"/>
            <a:headEnd/>
            <a:tailEnd/>
          </a:ln>
        </p:spPr>
        <p:txBody>
          <a:bodyPr/>
          <a:lstStyle/>
          <a:p>
            <a:pPr indent="457200" algn="just" eaLnBrk="0" hangingPunct="0"/>
            <a:r>
              <a:rPr lang="en-US" sz="1200">
                <a:latin typeface="Times New Roman" pitchFamily="18" charset="0"/>
                <a:cs typeface="Times New Roman" pitchFamily="18" charset="0"/>
              </a:rPr>
              <a:t>2) When adding integers of the opposite signs, we take their absolute values, subtract the smaller from the larger, and give the result the sign of the integer with the larger absolute value. </a:t>
            </a:r>
            <a:endParaRPr lang="en-US" sz="1100"/>
          </a:p>
          <a:p>
            <a:pPr indent="457200" eaLnBrk="0" hangingPunct="0"/>
            <a:endParaRPr lang="en-US"/>
          </a:p>
        </p:txBody>
      </p:sp>
      <p:sp>
        <p:nvSpPr>
          <p:cNvPr id="3075" name="AutoShape 4"/>
          <p:cNvSpPr>
            <a:spLocks noChangeArrowheads="1"/>
          </p:cNvSpPr>
          <p:nvPr/>
        </p:nvSpPr>
        <p:spPr bwMode="auto">
          <a:xfrm>
            <a:off x="457200" y="381000"/>
            <a:ext cx="2941638" cy="2743200"/>
          </a:xfrm>
          <a:prstGeom prst="wedgeEllipseCallout">
            <a:avLst>
              <a:gd name="adj1" fmla="val 31972"/>
              <a:gd name="adj2" fmla="val -53356"/>
            </a:avLst>
          </a:prstGeom>
          <a:solidFill>
            <a:srgbClr val="FFFFFF"/>
          </a:solidFill>
          <a:ln w="31750">
            <a:solidFill>
              <a:srgbClr val="F79646"/>
            </a:solidFill>
            <a:miter lim="800000"/>
            <a:headEnd/>
            <a:tailEnd/>
          </a:ln>
        </p:spPr>
        <p:txBody>
          <a:bodyPr/>
          <a:lstStyle/>
          <a:p>
            <a:pPr indent="457200" algn="just" eaLnBrk="0" hangingPunct="0"/>
            <a:r>
              <a:rPr lang="en-US" sz="1200">
                <a:latin typeface="Times New Roman" pitchFamily="18" charset="0"/>
                <a:cs typeface="Times New Roman" pitchFamily="18" charset="0"/>
              </a:rPr>
              <a:t>Example: </a:t>
            </a:r>
            <a:endParaRPr lang="en-US" sz="1100"/>
          </a:p>
          <a:p>
            <a:pPr indent="457200" algn="just" eaLnBrk="0" hangingPunct="0"/>
            <a:r>
              <a:rPr lang="en-US" sz="1200">
                <a:latin typeface="Times New Roman" pitchFamily="18" charset="0"/>
                <a:cs typeface="Times New Roman" pitchFamily="18" charset="0"/>
              </a:rPr>
              <a:t>8</a:t>
            </a:r>
            <a:r>
              <a:rPr lang="en-US" sz="1200">
                <a:latin typeface="Calibri" pitchFamily="34" charset="0"/>
                <a:cs typeface="Times New Roman" pitchFamily="18" charset="0"/>
              </a:rPr>
              <a:t> </a:t>
            </a:r>
            <a:r>
              <a:rPr lang="en-US" sz="1200">
                <a:latin typeface="Times New Roman" pitchFamily="18" charset="0"/>
                <a:cs typeface="Times New Roman" pitchFamily="18" charset="0"/>
              </a:rPr>
              <a:t>+</a:t>
            </a:r>
            <a:r>
              <a:rPr lang="en-US" sz="1200">
                <a:latin typeface="Calibri" pitchFamily="34" charset="0"/>
                <a:cs typeface="Times New Roman" pitchFamily="18" charset="0"/>
              </a:rPr>
              <a:t> </a:t>
            </a:r>
            <a:r>
              <a:rPr lang="en-US" sz="1200">
                <a:latin typeface="Times New Roman" pitchFamily="18" charset="0"/>
                <a:cs typeface="Times New Roman" pitchFamily="18" charset="0"/>
              </a:rPr>
              <a:t>(-3)</a:t>
            </a:r>
            <a:r>
              <a:rPr lang="en-US" sz="1200">
                <a:latin typeface="Calibri" pitchFamily="34" charset="0"/>
                <a:cs typeface="Times New Roman" pitchFamily="18" charset="0"/>
              </a:rPr>
              <a:t> </a:t>
            </a:r>
            <a:r>
              <a:rPr lang="en-US" sz="1200">
                <a:latin typeface="Times New Roman" pitchFamily="18" charset="0"/>
                <a:cs typeface="Times New Roman" pitchFamily="18" charset="0"/>
              </a:rPr>
              <a:t>=? </a:t>
            </a:r>
            <a:br>
              <a:rPr lang="en-US" sz="1200">
                <a:latin typeface="Times New Roman" pitchFamily="18" charset="0"/>
                <a:cs typeface="Times New Roman" pitchFamily="18" charset="0"/>
              </a:rPr>
            </a:br>
            <a:r>
              <a:rPr lang="en-US" sz="1200">
                <a:latin typeface="Times New Roman" pitchFamily="18" charset="0"/>
                <a:cs typeface="Times New Roman" pitchFamily="18" charset="0"/>
              </a:rPr>
              <a:t>The absolute values of 8 and -3 are 8 and 3. Subtracting the smaller from the larger gives 8</a:t>
            </a:r>
            <a:r>
              <a:rPr lang="en-US" sz="1200">
                <a:latin typeface="Calibri" pitchFamily="34" charset="0"/>
                <a:cs typeface="Times New Roman" pitchFamily="18" charset="0"/>
              </a:rPr>
              <a:t> </a:t>
            </a:r>
            <a:r>
              <a:rPr lang="en-US" sz="1200">
                <a:latin typeface="Times New Roman" pitchFamily="18" charset="0"/>
                <a:cs typeface="Times New Roman" pitchFamily="18" charset="0"/>
              </a:rPr>
              <a:t>-</a:t>
            </a:r>
            <a:r>
              <a:rPr lang="en-US" sz="1200">
                <a:latin typeface="Calibri" pitchFamily="34" charset="0"/>
                <a:cs typeface="Times New Roman" pitchFamily="18" charset="0"/>
              </a:rPr>
              <a:t> </a:t>
            </a:r>
            <a:r>
              <a:rPr lang="en-US" sz="1200">
                <a:latin typeface="Times New Roman" pitchFamily="18" charset="0"/>
                <a:cs typeface="Times New Roman" pitchFamily="18" charset="0"/>
              </a:rPr>
              <a:t>3</a:t>
            </a:r>
            <a:r>
              <a:rPr lang="en-US" sz="1200">
                <a:latin typeface="Calibri" pitchFamily="34" charset="0"/>
                <a:cs typeface="Times New Roman" pitchFamily="18" charset="0"/>
              </a:rPr>
              <a:t> </a:t>
            </a:r>
            <a:r>
              <a:rPr lang="en-US" sz="1200">
                <a:latin typeface="Times New Roman" pitchFamily="18" charset="0"/>
                <a:cs typeface="Times New Roman" pitchFamily="18" charset="0"/>
              </a:rPr>
              <a:t>=</a:t>
            </a:r>
            <a:r>
              <a:rPr lang="en-US" sz="1200">
                <a:latin typeface="Calibri" pitchFamily="34" charset="0"/>
                <a:cs typeface="Times New Roman" pitchFamily="18" charset="0"/>
              </a:rPr>
              <a:t> </a:t>
            </a:r>
            <a:r>
              <a:rPr lang="en-US" sz="1200">
                <a:latin typeface="Times New Roman" pitchFamily="18" charset="0"/>
                <a:cs typeface="Times New Roman" pitchFamily="18" charset="0"/>
              </a:rPr>
              <a:t>5, and since the larger absolute value was 8, we give the result the same sign as 8, so 8</a:t>
            </a:r>
            <a:r>
              <a:rPr lang="en-US" sz="1200">
                <a:latin typeface="Calibri" pitchFamily="34" charset="0"/>
                <a:cs typeface="Times New Roman" pitchFamily="18" charset="0"/>
              </a:rPr>
              <a:t> </a:t>
            </a:r>
            <a:r>
              <a:rPr lang="en-US" sz="1200">
                <a:latin typeface="Times New Roman" pitchFamily="18" charset="0"/>
                <a:cs typeface="Times New Roman" pitchFamily="18" charset="0"/>
              </a:rPr>
              <a:t>+</a:t>
            </a:r>
            <a:r>
              <a:rPr lang="en-US" sz="1200">
                <a:latin typeface="Calibri" pitchFamily="34" charset="0"/>
                <a:cs typeface="Times New Roman" pitchFamily="18" charset="0"/>
              </a:rPr>
              <a:t> </a:t>
            </a:r>
            <a:r>
              <a:rPr lang="en-US" sz="1200">
                <a:latin typeface="Times New Roman" pitchFamily="18" charset="0"/>
                <a:cs typeface="Times New Roman" pitchFamily="18" charset="0"/>
              </a:rPr>
              <a:t>(-3)</a:t>
            </a:r>
            <a:r>
              <a:rPr lang="en-US" sz="1200">
                <a:latin typeface="Calibri" pitchFamily="34" charset="0"/>
                <a:cs typeface="Times New Roman" pitchFamily="18" charset="0"/>
              </a:rPr>
              <a:t> </a:t>
            </a:r>
            <a:r>
              <a:rPr lang="en-US" sz="1200">
                <a:latin typeface="Times New Roman" pitchFamily="18" charset="0"/>
                <a:cs typeface="Times New Roman" pitchFamily="18" charset="0"/>
              </a:rPr>
              <a:t>=</a:t>
            </a:r>
            <a:r>
              <a:rPr lang="en-US" sz="1200">
                <a:latin typeface="Calibri" pitchFamily="34" charset="0"/>
                <a:cs typeface="Times New Roman" pitchFamily="18" charset="0"/>
              </a:rPr>
              <a:t> </a:t>
            </a:r>
            <a:r>
              <a:rPr lang="en-US" sz="1200">
                <a:latin typeface="Times New Roman" pitchFamily="18" charset="0"/>
                <a:cs typeface="Times New Roman" pitchFamily="18" charset="0"/>
              </a:rPr>
              <a:t>5. </a:t>
            </a:r>
            <a:endParaRPr lang="en-US" sz="1100"/>
          </a:p>
          <a:p>
            <a:pPr indent="457200" eaLnBrk="0" hangingPunct="0"/>
            <a:endParaRPr lang="en-US"/>
          </a:p>
        </p:txBody>
      </p:sp>
      <p:sp>
        <p:nvSpPr>
          <p:cNvPr id="26627" name="AutoShape 3"/>
          <p:cNvSpPr>
            <a:spLocks noChangeArrowheads="1"/>
          </p:cNvSpPr>
          <p:nvPr/>
        </p:nvSpPr>
        <p:spPr bwMode="auto">
          <a:xfrm>
            <a:off x="5100638" y="1828800"/>
            <a:ext cx="2976562" cy="2162175"/>
          </a:xfrm>
          <a:prstGeom prst="wedgeRoundRectCallout">
            <a:avLst>
              <a:gd name="adj1" fmla="val -32657"/>
              <a:gd name="adj2" fmla="val -60838"/>
              <a:gd name="adj3" fmla="val 16667"/>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p>
            <a:pPr indent="457200" algn="just" eaLnBrk="0" hangingPunct="0">
              <a:defRPr/>
            </a:pPr>
            <a:r>
              <a:rPr lang="en-US" sz="1200">
                <a:latin typeface="Times New Roman" pitchFamily="18" charset="0"/>
                <a:ea typeface="Times New Roman" pitchFamily="18" charset="0"/>
                <a:cs typeface="Arial" pitchFamily="34" charset="0"/>
              </a:rPr>
              <a:t>Example: </a:t>
            </a:r>
            <a:endParaRPr lang="en-US" sz="1100">
              <a:latin typeface="Arial" pitchFamily="34" charset="0"/>
              <a:cs typeface="Arial" pitchFamily="34" charset="0"/>
            </a:endParaRPr>
          </a:p>
          <a:p>
            <a:pPr indent="457200" eaLnBrk="0" hangingPunct="0">
              <a:defRPr/>
            </a:pPr>
            <a:r>
              <a:rPr lang="en-US" sz="1200">
                <a:latin typeface="Times New Roman" pitchFamily="18" charset="0"/>
                <a:ea typeface="Times New Roman" pitchFamily="18" charset="0"/>
                <a:cs typeface="Arial" pitchFamily="34" charset="0"/>
              </a:rPr>
              <a:t>8</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(-17)</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a:t>
            </a:r>
            <a:br>
              <a:rPr lang="en-US" sz="1200">
                <a:latin typeface="Times New Roman" pitchFamily="18" charset="0"/>
                <a:ea typeface="Times New Roman" pitchFamily="18" charset="0"/>
                <a:cs typeface="Arial" pitchFamily="34" charset="0"/>
              </a:rPr>
            </a:br>
            <a:r>
              <a:rPr lang="en-US" sz="1200">
                <a:latin typeface="Times New Roman" pitchFamily="18" charset="0"/>
                <a:ea typeface="Times New Roman" pitchFamily="18" charset="0"/>
                <a:cs typeface="Arial" pitchFamily="34" charset="0"/>
              </a:rPr>
              <a:t>The absolute values of 8 and -17 are 8 and 17. </a:t>
            </a:r>
            <a:br>
              <a:rPr lang="en-US" sz="1200">
                <a:latin typeface="Times New Roman" pitchFamily="18" charset="0"/>
                <a:ea typeface="Times New Roman" pitchFamily="18" charset="0"/>
                <a:cs typeface="Arial" pitchFamily="34" charset="0"/>
              </a:rPr>
            </a:br>
            <a:r>
              <a:rPr lang="en-US" sz="1200">
                <a:latin typeface="Times New Roman" pitchFamily="18" charset="0"/>
                <a:ea typeface="Times New Roman" pitchFamily="18" charset="0"/>
                <a:cs typeface="Arial" pitchFamily="34" charset="0"/>
              </a:rPr>
              <a:t>Subtracting the smaller from the larger gives 17</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8</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9, and since the larger absolute value was 17, we give the result the same sign as -17, so 	8</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(-17)</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-9. </a:t>
            </a:r>
            <a:endParaRPr lang="en-US" sz="1100">
              <a:latin typeface="Arial" pitchFamily="34" charset="0"/>
              <a:cs typeface="Arial" pitchFamily="34" charset="0"/>
            </a:endParaRPr>
          </a:p>
          <a:p>
            <a:pPr indent="457200" eaLnBrk="0" hangingPunct="0">
              <a:defRPr/>
            </a:pPr>
            <a:endParaRPr lang="en-US">
              <a:latin typeface="Arial" pitchFamily="34" charset="0"/>
              <a:cs typeface="Arial" pitchFamily="34" charset="0"/>
            </a:endParaRPr>
          </a:p>
        </p:txBody>
      </p:sp>
      <p:sp>
        <p:nvSpPr>
          <p:cNvPr id="26626" name="AutoShape 2"/>
          <p:cNvSpPr>
            <a:spLocks noChangeArrowheads="1"/>
          </p:cNvSpPr>
          <p:nvPr/>
        </p:nvSpPr>
        <p:spPr bwMode="auto">
          <a:xfrm>
            <a:off x="838200" y="3200400"/>
            <a:ext cx="4038600" cy="1371600"/>
          </a:xfrm>
          <a:prstGeom prst="wedgeRoundRectCallout">
            <a:avLst>
              <a:gd name="adj1" fmla="val 44796"/>
              <a:gd name="adj2" fmla="val -71833"/>
              <a:gd name="adj3" fmla="val 16667"/>
            </a:avLst>
          </a:prstGeom>
          <a:gradFill rotWithShape="0">
            <a:gsLst>
              <a:gs pos="0">
                <a:srgbClr val="FFFFFF"/>
              </a:gs>
              <a:gs pos="100000">
                <a:srgbClr val="D6E3BC"/>
              </a:gs>
            </a:gsLst>
            <a:lin ang="5400000" scaled="1"/>
          </a:gradFill>
          <a:ln w="12700">
            <a:solidFill>
              <a:srgbClr val="C2D69B"/>
            </a:solidFill>
            <a:miter lim="800000"/>
            <a:headEnd/>
            <a:tailEnd/>
          </a:ln>
          <a:effectLst>
            <a:outerShdw dist="28398" dir="3806097" algn="ctr" rotWithShape="0">
              <a:srgbClr val="4E6128">
                <a:alpha val="50000"/>
              </a:srgbClr>
            </a:outerShdw>
          </a:effectLst>
        </p:spPr>
        <p:txBody>
          <a:bodyPr/>
          <a:lstStyle/>
          <a:p>
            <a:pPr indent="457200" algn="just" eaLnBrk="0" hangingPunct="0">
              <a:defRPr/>
            </a:pPr>
            <a:r>
              <a:rPr lang="en-US" sz="1200" dirty="0">
                <a:latin typeface="Times New Roman" pitchFamily="18" charset="0"/>
                <a:ea typeface="Times New Roman" pitchFamily="18" charset="0"/>
                <a:cs typeface="Arial" pitchFamily="34" charset="0"/>
              </a:rPr>
              <a:t>Example: </a:t>
            </a:r>
            <a:endParaRPr lang="en-US" sz="1100" dirty="0">
              <a:latin typeface="Arial" pitchFamily="34" charset="0"/>
              <a:cs typeface="Arial" pitchFamily="34" charset="0"/>
            </a:endParaRPr>
          </a:p>
          <a:p>
            <a:pPr indent="457200" algn="just" eaLnBrk="0" hangingPunct="0">
              <a:defRPr/>
            </a:pPr>
            <a:r>
              <a:rPr lang="en-US" sz="1200" dirty="0">
                <a:latin typeface="Times New Roman" pitchFamily="18" charset="0"/>
                <a:ea typeface="Times New Roman" pitchFamily="18" charset="0"/>
                <a:cs typeface="Arial" pitchFamily="34" charset="0"/>
              </a:rPr>
              <a:t>-22</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11</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br>
              <a:rPr lang="en-US" sz="1200" dirty="0">
                <a:latin typeface="Times New Roman" pitchFamily="18" charset="0"/>
                <a:ea typeface="Times New Roman" pitchFamily="18" charset="0"/>
                <a:cs typeface="Arial" pitchFamily="34" charset="0"/>
              </a:rPr>
            </a:br>
            <a:r>
              <a:rPr lang="en-US" sz="1200" dirty="0">
                <a:latin typeface="Times New Roman" pitchFamily="18" charset="0"/>
                <a:ea typeface="Times New Roman" pitchFamily="18" charset="0"/>
                <a:cs typeface="Arial" pitchFamily="34" charset="0"/>
              </a:rPr>
              <a:t>The absolute values of -22 and 11 are 22 and 11. Subtracting the smaller from the larger gives 22</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11</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11, and since the larger absolute value was 22, we give the result the same sign as -22, so -22</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11</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-11. </a:t>
            </a:r>
            <a:endParaRPr lang="en-US" sz="1100" dirty="0">
              <a:latin typeface="Arial" pitchFamily="34" charset="0"/>
              <a:cs typeface="Arial" pitchFamily="34" charset="0"/>
            </a:endParaRPr>
          </a:p>
          <a:p>
            <a:pPr indent="457200" eaLnBrk="0" hangingPunct="0">
              <a:defRPr/>
            </a:pPr>
            <a:endParaRPr lang="en-US" dirty="0">
              <a:latin typeface="Arial" pitchFamily="34" charset="0"/>
              <a:cs typeface="Arial" pitchFamily="34" charset="0"/>
            </a:endParaRPr>
          </a:p>
        </p:txBody>
      </p:sp>
      <p:sp>
        <p:nvSpPr>
          <p:cNvPr id="26625" name="AutoShape 1"/>
          <p:cNvSpPr>
            <a:spLocks noChangeArrowheads="1"/>
          </p:cNvSpPr>
          <p:nvPr/>
        </p:nvSpPr>
        <p:spPr bwMode="auto">
          <a:xfrm>
            <a:off x="914400" y="4800600"/>
            <a:ext cx="6248400" cy="1295400"/>
          </a:xfrm>
          <a:prstGeom prst="wedgeRoundRectCallout">
            <a:avLst>
              <a:gd name="adj1" fmla="val 22660"/>
              <a:gd name="adj2" fmla="val -83789"/>
              <a:gd name="adj3" fmla="val 16667"/>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a:lstStyle/>
          <a:p>
            <a:pPr indent="457200" algn="just" eaLnBrk="0" hangingPunct="0">
              <a:defRPr/>
            </a:pPr>
            <a:r>
              <a:rPr lang="en-US" sz="1200">
                <a:latin typeface="Times New Roman" pitchFamily="18" charset="0"/>
                <a:ea typeface="Times New Roman" pitchFamily="18" charset="0"/>
                <a:cs typeface="Arial" pitchFamily="34" charset="0"/>
              </a:rPr>
              <a:t>Example:  53</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 (-53)</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 </a:t>
            </a:r>
            <a:endParaRPr lang="en-US" sz="1100">
              <a:latin typeface="Arial" pitchFamily="34" charset="0"/>
              <a:cs typeface="Arial" pitchFamily="34" charset="0"/>
            </a:endParaRPr>
          </a:p>
          <a:p>
            <a:pPr indent="457200" algn="just" eaLnBrk="0" hangingPunct="0">
              <a:defRPr/>
            </a:pPr>
            <a:r>
              <a:rPr lang="en-US" sz="1200">
                <a:latin typeface="Times New Roman" pitchFamily="18" charset="0"/>
                <a:ea typeface="Times New Roman" pitchFamily="18" charset="0"/>
                <a:cs typeface="Arial" pitchFamily="34" charset="0"/>
              </a:rPr>
              <a:t>The absolute values of 53 and -53 are 53 and 53. Subtracting the smaller from the larger gives 53</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53</a:t>
            </a:r>
            <a:r>
              <a:rPr lang="en-US" sz="1200">
                <a:latin typeface="Calibri"/>
                <a:ea typeface="Times New Roman" pitchFamily="18" charset="0"/>
                <a:cs typeface="Arial" pitchFamily="34" charset="0"/>
              </a:rPr>
              <a:t> </a:t>
            </a:r>
            <a:r>
              <a:rPr lang="en-US" sz="1200">
                <a:latin typeface="Times New Roman" pitchFamily="18" charset="0"/>
                <a:ea typeface="Times New Roman" pitchFamily="18" charset="0"/>
                <a:cs typeface="Arial" pitchFamily="34" charset="0"/>
              </a:rPr>
              <a:t>=0. The sign in this case does not matter, since 0 and -0 are the same. Note that 53 and -53 are opposite integers. All opposite integers have this property that their sum is equal to zero. Two integers that add up to zero are also called additive inverses. </a:t>
            </a:r>
            <a:endParaRPr lang="en-US" sz="1100">
              <a:latin typeface="Arial" pitchFamily="34" charset="0"/>
              <a:cs typeface="Arial" pitchFamily="34" charset="0"/>
            </a:endParaRPr>
          </a:p>
          <a:p>
            <a:pPr indent="457200" eaLnBrk="0" hangingPunct="0">
              <a:defRPr/>
            </a:pPr>
            <a:endParaRPr lang="en-US">
              <a:latin typeface="Arial" pitchFamily="34" charset="0"/>
              <a:cs typeface="Arial" pitchFamily="34" charset="0"/>
            </a:endParaRPr>
          </a:p>
        </p:txBody>
      </p:sp>
      <p:sp>
        <p:nvSpPr>
          <p:cNvPr id="3079"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indent="457200" eaLnBrk="0" hangingPunct="0"/>
            <a:endParaRPr lang="en-US"/>
          </a:p>
        </p:txBody>
      </p:sp>
      <p:sp>
        <p:nvSpPr>
          <p:cNvPr id="3080" name="Rectangle 12"/>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indent="457200" eaLnBrk="0" hangingPunct="0"/>
            <a:endParaRPr lang="en-US"/>
          </a:p>
        </p:txBody>
      </p:sp>
      <p:sp>
        <p:nvSpPr>
          <p:cNvPr id="3081" name="TextBox 13">
            <a:hlinkClick r:id="rId2" action="ppaction://hlinksldjump"/>
          </p:cNvPr>
          <p:cNvSpPr txBox="1">
            <a:spLocks noChangeArrowheads="1"/>
          </p:cNvSpPr>
          <p:nvPr/>
        </p:nvSpPr>
        <p:spPr bwMode="auto">
          <a:xfrm>
            <a:off x="8305800" y="6324600"/>
            <a:ext cx="6858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3082" name="TextBox 13">
            <a:hlinkClick r:id="rId2" action="ppaction://hlinksldjump"/>
          </p:cNvPr>
          <p:cNvSpPr txBox="1">
            <a:spLocks noChangeArrowheads="1"/>
          </p:cNvSpPr>
          <p:nvPr/>
        </p:nvSpPr>
        <p:spPr bwMode="auto">
          <a:xfrm>
            <a:off x="7467600" y="6324600"/>
            <a:ext cx="6858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46673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3">
            <a:hlinkClick r:id="rId2" action="ppaction://hlinkpres?slideindex=1&amp;slidetitle="/>
          </p:cNvPr>
          <p:cNvSpPr txBox="1">
            <a:spLocks noChangeArrowheads="1"/>
          </p:cNvSpPr>
          <p:nvPr/>
        </p:nvSpPr>
        <p:spPr bwMode="auto">
          <a:xfrm>
            <a:off x="8305800" y="6400800"/>
            <a:ext cx="685800" cy="307975"/>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Next</a:t>
            </a:r>
            <a:endParaRPr lang="en-US" b="1" dirty="0">
              <a:solidFill>
                <a:schemeClr val="tx1"/>
              </a:solidFill>
              <a:latin typeface="Times New Roman" pitchFamily="18" charset="0"/>
              <a:cs typeface="Times New Roman" pitchFamily="18" charset="0"/>
            </a:endParaRPr>
          </a:p>
        </p:txBody>
      </p:sp>
      <p:sp>
        <p:nvSpPr>
          <p:cNvPr id="4099" name="TextBox 13">
            <a:hlinkClick r:id="rId3" action="ppaction://hlinksldjump"/>
          </p:cNvPr>
          <p:cNvSpPr txBox="1">
            <a:spLocks noChangeArrowheads="1"/>
          </p:cNvSpPr>
          <p:nvPr/>
        </p:nvSpPr>
        <p:spPr bwMode="auto">
          <a:xfrm>
            <a:off x="7467600" y="6400800"/>
            <a:ext cx="6858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Back</a:t>
            </a:r>
            <a:endParaRPr lang="en-US" b="1">
              <a:solidFill>
                <a:schemeClr val="tx1"/>
              </a:solidFill>
              <a:latin typeface="Times New Roman" pitchFamily="18" charset="0"/>
              <a:cs typeface="Times New Roman" pitchFamily="18" charset="0"/>
            </a:endParaRPr>
          </a:p>
        </p:txBody>
      </p:sp>
      <p:sp>
        <p:nvSpPr>
          <p:cNvPr id="4104" name="Rectangle 5"/>
          <p:cNvSpPr>
            <a:spLocks noChangeArrowheads="1"/>
          </p:cNvSpPr>
          <p:nvPr/>
        </p:nvSpPr>
        <p:spPr bwMode="auto">
          <a:xfrm>
            <a:off x="1905000" y="152400"/>
            <a:ext cx="5943600" cy="1246188"/>
          </a:xfrm>
          <a:prstGeom prst="rect">
            <a:avLst/>
          </a:prstGeom>
          <a:noFill/>
          <a:ln w="9525">
            <a:noFill/>
            <a:miter lim="800000"/>
            <a:headEnd/>
            <a:tailEnd/>
          </a:ln>
        </p:spPr>
        <p:txBody>
          <a:bodyPr>
            <a:spAutoFit/>
          </a:bodyPr>
          <a:lstStyle/>
          <a:p>
            <a:pPr algn="ctr"/>
            <a:r>
              <a:rPr lang="en-US" sz="1600" b="1" dirty="0">
                <a:solidFill>
                  <a:srgbClr val="984806"/>
                </a:solidFill>
                <a:latin typeface="Times New Roman" pitchFamily="18" charset="0"/>
                <a:cs typeface="Times New Roman" pitchFamily="18" charset="0"/>
              </a:rPr>
              <a:t>WORKSHEET NO. </a:t>
            </a:r>
            <a:r>
              <a:rPr lang="en-US" sz="1600" b="1" dirty="0" smtClean="0">
                <a:solidFill>
                  <a:srgbClr val="984806"/>
                </a:solidFill>
                <a:latin typeface="Times New Roman" pitchFamily="18" charset="0"/>
                <a:cs typeface="Times New Roman" pitchFamily="18" charset="0"/>
              </a:rPr>
              <a:t>2</a:t>
            </a:r>
            <a:endParaRPr lang="en-US" sz="1600" b="1" dirty="0">
              <a:solidFill>
                <a:srgbClr val="984806"/>
              </a:solidFill>
              <a:latin typeface="Times New Roman" pitchFamily="18" charset="0"/>
              <a:cs typeface="Times New Roman" pitchFamily="18" charset="0"/>
            </a:endParaRPr>
          </a:p>
          <a:p>
            <a:pPr algn="ctr"/>
            <a:endParaRPr lang="en-US" sz="1100" dirty="0"/>
          </a:p>
          <a:p>
            <a:pPr algn="ctr" eaLnBrk="0" hangingPunct="0"/>
            <a:r>
              <a:rPr lang="en-US" sz="1200" b="1" dirty="0">
                <a:solidFill>
                  <a:srgbClr val="3366FF"/>
                </a:solidFill>
                <a:latin typeface="Times New Roman" pitchFamily="18" charset="0"/>
                <a:cs typeface="Times New Roman" pitchFamily="18" charset="0"/>
              </a:rPr>
              <a:t>NAME: ___________________________________	DATE: _____________</a:t>
            </a:r>
          </a:p>
          <a:p>
            <a:pPr algn="ctr" eaLnBrk="0" hangingPunct="0"/>
            <a:endParaRPr lang="en-US" sz="1200" b="1" dirty="0">
              <a:solidFill>
                <a:srgbClr val="3366FF"/>
              </a:solidFill>
              <a:latin typeface="Times New Roman" pitchFamily="18" charset="0"/>
              <a:cs typeface="Times New Roman" pitchFamily="18" charset="0"/>
            </a:endParaRPr>
          </a:p>
          <a:p>
            <a:pPr algn="ctr" eaLnBrk="0" hangingPunct="0"/>
            <a:r>
              <a:rPr lang="en-US" sz="1200" dirty="0">
                <a:latin typeface="Times New Roman" pitchFamily="18" charset="0"/>
                <a:cs typeface="Times New Roman" pitchFamily="18" charset="0"/>
              </a:rPr>
              <a:t> </a:t>
            </a:r>
            <a:endParaRPr lang="en-US" sz="1100" dirty="0"/>
          </a:p>
          <a:p>
            <a:pPr algn="ctr" eaLnBrk="0" hangingPunct="0"/>
            <a:r>
              <a:rPr lang="en-US" sz="1200" b="1" dirty="0">
                <a:solidFill>
                  <a:srgbClr val="3366FF"/>
                </a:solidFill>
                <a:latin typeface="Times New Roman" pitchFamily="18" charset="0"/>
                <a:cs typeface="Times New Roman" pitchFamily="18" charset="0"/>
              </a:rPr>
              <a:t>YEAR </a:t>
            </a:r>
            <a:r>
              <a:rPr lang="en-US" sz="1200" b="1" dirty="0" smtClean="0">
                <a:solidFill>
                  <a:srgbClr val="3366FF"/>
                </a:solidFill>
                <a:latin typeface="Times New Roman" pitchFamily="18" charset="0"/>
                <a:cs typeface="Times New Roman" pitchFamily="18" charset="0"/>
              </a:rPr>
              <a:t>: </a:t>
            </a:r>
            <a:r>
              <a:rPr lang="en-US" sz="1200" b="1" dirty="0">
                <a:solidFill>
                  <a:srgbClr val="3366FF"/>
                </a:solidFill>
                <a:latin typeface="Times New Roman" pitchFamily="18" charset="0"/>
                <a:cs typeface="Times New Roman" pitchFamily="18" charset="0"/>
              </a:rPr>
              <a:t>________________________	</a:t>
            </a:r>
            <a:endParaRPr lang="en-US" sz="1100" dirty="0"/>
          </a:p>
        </p:txBody>
      </p:sp>
      <p:pic>
        <p:nvPicPr>
          <p:cNvPr id="4105" name="Picture 1"/>
          <p:cNvPicPr>
            <a:picLocks noChangeAspect="1" noChangeArrowheads="1"/>
          </p:cNvPicPr>
          <p:nvPr/>
        </p:nvPicPr>
        <p:blipFill>
          <a:blip r:embed="rId4"/>
          <a:srcRect/>
          <a:stretch>
            <a:fillRect/>
          </a:stretch>
        </p:blipFill>
        <p:spPr bwMode="auto">
          <a:xfrm rot="4431970" flipV="1">
            <a:off x="847726" y="244475"/>
            <a:ext cx="931862" cy="560387"/>
          </a:xfrm>
          <a:prstGeom prst="rect">
            <a:avLst/>
          </a:prstGeom>
          <a:noFill/>
          <a:ln w="9525">
            <a:noFill/>
            <a:miter lim="800000"/>
            <a:headEnd/>
            <a:tailEnd/>
          </a:ln>
        </p:spPr>
      </p:pic>
      <p:pic>
        <p:nvPicPr>
          <p:cNvPr id="4106" name="Picture 4"/>
          <p:cNvPicPr>
            <a:picLocks noChangeAspect="1" noChangeArrowheads="1"/>
          </p:cNvPicPr>
          <p:nvPr/>
        </p:nvPicPr>
        <p:blipFill>
          <a:blip r:embed="rId5"/>
          <a:srcRect/>
          <a:stretch>
            <a:fillRect/>
          </a:stretch>
        </p:blipFill>
        <p:spPr bwMode="auto">
          <a:xfrm rot="-668781">
            <a:off x="1300163" y="919163"/>
            <a:ext cx="928687" cy="933450"/>
          </a:xfrm>
          <a:prstGeom prst="rect">
            <a:avLst/>
          </a:prstGeom>
          <a:noFill/>
          <a:ln w="9525">
            <a:noFill/>
            <a:miter lim="800000"/>
            <a:headEnd/>
            <a:tailEnd/>
          </a:ln>
        </p:spPr>
      </p:pic>
      <p:sp>
        <p:nvSpPr>
          <p:cNvPr id="4107" name="Text Box 7"/>
          <p:cNvSpPr txBox="1">
            <a:spLocks noChangeArrowheads="1"/>
          </p:cNvSpPr>
          <p:nvPr/>
        </p:nvSpPr>
        <p:spPr bwMode="auto">
          <a:xfrm>
            <a:off x="6096000" y="3954463"/>
            <a:ext cx="2390775" cy="2217737"/>
          </a:xfrm>
          <a:prstGeom prst="rect">
            <a:avLst/>
          </a:prstGeom>
          <a:solidFill>
            <a:srgbClr val="FFFFFF"/>
          </a:solidFill>
          <a:ln w="63500" cmpd="thickThin">
            <a:solidFill>
              <a:srgbClr val="8064A2"/>
            </a:solidFill>
            <a:miter lim="800000"/>
            <a:headEnd/>
            <a:tailEnd/>
          </a:ln>
        </p:spPr>
        <p:txBody>
          <a:bodyPr/>
          <a:lstStyle/>
          <a:p>
            <a:pPr algn="ctr" eaLnBrk="0" hangingPunct="0"/>
            <a:r>
              <a:rPr lang="en-US" sz="1100">
                <a:latin typeface="Times New Roman" pitchFamily="18" charset="0"/>
                <a:cs typeface="Times New Roman" pitchFamily="18" charset="0"/>
              </a:rPr>
              <a:t>WRITE YOUR SOLUTION HERE:</a:t>
            </a:r>
            <a:endParaRPr lang="en-US"/>
          </a:p>
        </p:txBody>
      </p:sp>
      <p:sp>
        <p:nvSpPr>
          <p:cNvPr id="4108" name="Text Box 5"/>
          <p:cNvSpPr txBox="1">
            <a:spLocks noChangeArrowheads="1"/>
          </p:cNvSpPr>
          <p:nvPr/>
        </p:nvSpPr>
        <p:spPr bwMode="auto">
          <a:xfrm>
            <a:off x="6067425" y="1666875"/>
            <a:ext cx="2390775" cy="1990725"/>
          </a:xfrm>
          <a:prstGeom prst="rect">
            <a:avLst/>
          </a:prstGeom>
          <a:solidFill>
            <a:srgbClr val="FFFFFF"/>
          </a:solidFill>
          <a:ln w="63500" cmpd="thickThin">
            <a:solidFill>
              <a:srgbClr val="8064A2"/>
            </a:solidFill>
            <a:miter lim="800000"/>
            <a:headEnd/>
            <a:tailEnd/>
          </a:ln>
        </p:spPr>
        <p:txBody>
          <a:bodyPr/>
          <a:lstStyle/>
          <a:p>
            <a:pPr algn="ctr" eaLnBrk="0" hangingPunct="0"/>
            <a:r>
              <a:rPr lang="en-US" sz="1100">
                <a:latin typeface="Times New Roman" pitchFamily="18" charset="0"/>
                <a:cs typeface="Times New Roman" pitchFamily="18" charset="0"/>
              </a:rPr>
              <a:t>WRITE YOUR SOLUTION HERE:</a:t>
            </a:r>
            <a:endParaRPr lang="en-US"/>
          </a:p>
        </p:txBody>
      </p:sp>
      <p:sp>
        <p:nvSpPr>
          <p:cNvPr id="4109"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4110" name="Rectangle 12"/>
          <p:cNvSpPr>
            <a:spLocks noChangeArrowheads="1"/>
          </p:cNvSpPr>
          <p:nvPr/>
        </p:nvSpPr>
        <p:spPr bwMode="auto">
          <a:xfrm>
            <a:off x="1905000" y="1447800"/>
            <a:ext cx="3352800" cy="461963"/>
          </a:xfrm>
          <a:prstGeom prst="rect">
            <a:avLst/>
          </a:prstGeom>
          <a:noFill/>
          <a:ln w="9525">
            <a:noFill/>
            <a:miter lim="800000"/>
            <a:headEnd/>
            <a:tailEnd/>
          </a:ln>
        </p:spPr>
        <p:txBody>
          <a:bodyPr tIns="0" bIns="0" anchor="ctr">
            <a:spAutoFit/>
          </a:bodyPr>
          <a:lstStyle/>
          <a:p>
            <a:pPr eaLnBrk="0" hangingPunct="0">
              <a:buFontTx/>
              <a:buAutoNum type="arabicPeriod"/>
            </a:pPr>
            <a:r>
              <a:rPr lang="en-US" sz="1200" b="1">
                <a:latin typeface="Times New Roman" pitchFamily="18" charset="0"/>
                <a:cs typeface="Times New Roman" pitchFamily="18" charset="0"/>
              </a:rPr>
              <a:t>Answer the following.</a:t>
            </a:r>
            <a:endParaRPr lang="en-US" sz="1100"/>
          </a:p>
          <a:p>
            <a:pPr eaLnBrk="0" hangingPunct="0"/>
            <a:endParaRPr lang="en-US"/>
          </a:p>
        </p:txBody>
      </p:sp>
      <p:sp>
        <p:nvSpPr>
          <p:cNvPr id="4111" name="Rectangle 14"/>
          <p:cNvSpPr>
            <a:spLocks noChangeArrowheads="1"/>
          </p:cNvSpPr>
          <p:nvPr/>
        </p:nvSpPr>
        <p:spPr bwMode="auto">
          <a:xfrm>
            <a:off x="1828800" y="4357688"/>
            <a:ext cx="4572000" cy="2562225"/>
          </a:xfrm>
          <a:prstGeom prst="rect">
            <a:avLst/>
          </a:prstGeom>
          <a:noFill/>
          <a:ln w="9525">
            <a:noFill/>
            <a:miter lim="800000"/>
            <a:headEnd/>
            <a:tailEnd/>
          </a:ln>
        </p:spPr>
        <p:txBody>
          <a:bodyPr anchor="ctr">
            <a:spAutoFit/>
          </a:bodyPr>
          <a:lstStyle/>
          <a:p>
            <a:pPr eaLnBrk="0" hangingPunct="0">
              <a:lnSpc>
                <a:spcPct val="150000"/>
              </a:lnSpc>
            </a:pPr>
            <a:r>
              <a:rPr lang="en-US" sz="1100"/>
              <a:t/>
            </a:r>
            <a:br>
              <a:rPr lang="en-US" sz="1100"/>
            </a:br>
            <a:endParaRPr lang="en-US"/>
          </a:p>
          <a:p>
            <a:pPr marL="685800" lvl="1" indent="-228600" eaLnBrk="0" hangingPunct="0">
              <a:lnSpc>
                <a:spcPct val="150000"/>
              </a:lnSpc>
              <a:buFont typeface="Arial" charset="0"/>
              <a:buAutoNum type="arabicPeriod"/>
            </a:pPr>
            <a:r>
              <a:rPr lang="en-US" sz="1200" b="1">
                <a:latin typeface="Times New Roman" pitchFamily="18" charset="0"/>
                <a:cs typeface="Times New Roman" pitchFamily="18" charset="0"/>
              </a:rPr>
              <a:t>-56+90789=</a:t>
            </a:r>
            <a:r>
              <a:rPr lang="en-US" sz="1200">
                <a:latin typeface="Times New Roman" pitchFamily="18" charset="0"/>
                <a:cs typeface="Times New Roman" pitchFamily="18" charset="0"/>
              </a:rPr>
              <a:t>____________________</a:t>
            </a:r>
            <a:endParaRPr lang="en-US" sz="1100"/>
          </a:p>
          <a:p>
            <a:pPr marL="685800" lvl="1" indent="-228600" eaLnBrk="0" hangingPunct="0">
              <a:lnSpc>
                <a:spcPct val="150000"/>
              </a:lnSpc>
              <a:buFont typeface="Arial" charset="0"/>
              <a:buAutoNum type="arabicPeriod"/>
            </a:pPr>
            <a:r>
              <a:rPr lang="en-US" sz="1200" b="1">
                <a:latin typeface="Times New Roman" pitchFamily="18" charset="0"/>
                <a:cs typeface="Times New Roman" pitchFamily="18" charset="0"/>
              </a:rPr>
              <a:t>1322+(-789)=</a:t>
            </a:r>
            <a:r>
              <a:rPr lang="en-US" sz="1200">
                <a:latin typeface="Times New Roman" pitchFamily="18" charset="0"/>
                <a:cs typeface="Times New Roman" pitchFamily="18" charset="0"/>
              </a:rPr>
              <a:t> __________________</a:t>
            </a:r>
            <a:endParaRPr lang="en-US" sz="1100"/>
          </a:p>
          <a:p>
            <a:pPr marL="685800" lvl="1" indent="-228600" eaLnBrk="0" hangingPunct="0">
              <a:lnSpc>
                <a:spcPct val="150000"/>
              </a:lnSpc>
              <a:buFont typeface="Arial" charset="0"/>
              <a:buAutoNum type="arabicPeriod"/>
            </a:pPr>
            <a:r>
              <a:rPr lang="en-US" sz="1200" b="1">
                <a:latin typeface="Times New Roman" pitchFamily="18" charset="0"/>
                <a:cs typeface="Times New Roman" pitchFamily="18" charset="0"/>
              </a:rPr>
              <a:t>465+(-88976)=</a:t>
            </a:r>
            <a:r>
              <a:rPr lang="en-US" sz="1200">
                <a:latin typeface="Times New Roman" pitchFamily="18" charset="0"/>
                <a:cs typeface="Times New Roman" pitchFamily="18" charset="0"/>
              </a:rPr>
              <a:t> _________________</a:t>
            </a:r>
            <a:endParaRPr lang="en-US" sz="1100"/>
          </a:p>
          <a:p>
            <a:pPr marL="685800" lvl="1" indent="-228600" eaLnBrk="0" hangingPunct="0">
              <a:lnSpc>
                <a:spcPct val="150000"/>
              </a:lnSpc>
              <a:buFont typeface="Arial" charset="0"/>
              <a:buAutoNum type="arabicPeriod"/>
            </a:pPr>
            <a:r>
              <a:rPr lang="en-US" sz="1200" b="1">
                <a:latin typeface="Times New Roman" pitchFamily="18" charset="0"/>
                <a:cs typeface="Times New Roman" pitchFamily="18" charset="0"/>
              </a:rPr>
              <a:t>-6789+(-467)=</a:t>
            </a:r>
            <a:r>
              <a:rPr lang="en-US" sz="1200">
                <a:latin typeface="Times New Roman" pitchFamily="18" charset="0"/>
                <a:cs typeface="Times New Roman" pitchFamily="18" charset="0"/>
              </a:rPr>
              <a:t> _________________</a:t>
            </a:r>
            <a:endParaRPr lang="en-US" sz="1100"/>
          </a:p>
          <a:p>
            <a:pPr marL="685800" lvl="1" indent="-228600" eaLnBrk="0" hangingPunct="0">
              <a:lnSpc>
                <a:spcPct val="150000"/>
              </a:lnSpc>
              <a:buFont typeface="Arial" charset="0"/>
              <a:buAutoNum type="arabicPeriod"/>
            </a:pPr>
            <a:r>
              <a:rPr lang="en-US" sz="1200" b="1">
                <a:latin typeface="Times New Roman" pitchFamily="18" charset="0"/>
                <a:cs typeface="Times New Roman" pitchFamily="18" charset="0"/>
              </a:rPr>
              <a:t>345+78=</a:t>
            </a:r>
            <a:r>
              <a:rPr lang="en-US" sz="1200">
                <a:latin typeface="Times New Roman" pitchFamily="18" charset="0"/>
                <a:cs typeface="Times New Roman" pitchFamily="18" charset="0"/>
              </a:rPr>
              <a:t>______________________</a:t>
            </a:r>
            <a:endParaRPr lang="en-US" sz="1100"/>
          </a:p>
          <a:p>
            <a:pPr eaLnBrk="0" hangingPunct="0">
              <a:lnSpc>
                <a:spcPct val="150000"/>
              </a:lnSpc>
            </a:pPr>
            <a:endParaRPr lang="en-US"/>
          </a:p>
        </p:txBody>
      </p:sp>
      <p:sp>
        <p:nvSpPr>
          <p:cNvPr id="3089" name="Rectangle 17"/>
          <p:cNvSpPr>
            <a:spLocks noChangeArrowheads="1"/>
          </p:cNvSpPr>
          <p:nvPr/>
        </p:nvSpPr>
        <p:spPr bwMode="auto">
          <a:xfrm>
            <a:off x="2057400" y="1611313"/>
            <a:ext cx="4495800" cy="3922712"/>
          </a:xfrm>
          <a:prstGeom prst="rect">
            <a:avLst/>
          </a:prstGeom>
          <a:noFill/>
          <a:ln w="9525">
            <a:noFill/>
            <a:miter lim="800000"/>
            <a:headEnd/>
            <a:tailEnd/>
          </a:ln>
          <a:effectLst/>
        </p:spPr>
        <p:txBody>
          <a:bodyPr lIns="0" tIns="0" rIns="0" bIns="0" anchor="ctr">
            <a:spAutoFit/>
          </a:bodyPr>
          <a:lstStyle/>
          <a:p>
            <a:pPr eaLnBrk="0" hangingPunct="0">
              <a:defRPr/>
            </a:pPr>
            <a:endParaRPr lang="en-US" sz="1200" b="1" dirty="0">
              <a:latin typeface="Times New Roman" pitchFamily="18" charset="0"/>
              <a:ea typeface="Times New Roman" pitchFamily="18" charset="0"/>
              <a:cs typeface="Arial" pitchFamily="34" charset="0"/>
            </a:endParaRPr>
          </a:p>
          <a:p>
            <a:pPr marL="228600" indent="-228600" eaLnBrk="0" hangingPunct="0">
              <a:lnSpc>
                <a:spcPct val="150000"/>
              </a:lnSpc>
              <a:buFont typeface="+mj-lt"/>
              <a:buAutoNum type="arabicPeriod"/>
              <a:defRPr/>
            </a:pPr>
            <a:r>
              <a:rPr lang="en-US" sz="1200" b="1" dirty="0">
                <a:latin typeface="Times New Roman" pitchFamily="18" charset="0"/>
                <a:ea typeface="Times New Roman" pitchFamily="18" charset="0"/>
                <a:cs typeface="Arial" pitchFamily="34" charset="0"/>
              </a:rPr>
              <a:t>232+(-4567)+(-56)=</a:t>
            </a:r>
            <a:r>
              <a:rPr lang="en-US" sz="1200" dirty="0">
                <a:latin typeface="Times New Roman" pitchFamily="18" charset="0"/>
                <a:ea typeface="Times New Roman" pitchFamily="18" charset="0"/>
                <a:cs typeface="Arial" pitchFamily="34" charset="0"/>
              </a:rPr>
              <a:t> _____________</a:t>
            </a:r>
            <a:endParaRPr lang="en-US" sz="12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b="1" dirty="0">
                <a:latin typeface="Times New Roman" pitchFamily="18" charset="0"/>
                <a:ea typeface="Times New Roman" pitchFamily="18" charset="0"/>
                <a:cs typeface="Arial" pitchFamily="34" charset="0"/>
              </a:rPr>
              <a:t>4523+7+(-789)=</a:t>
            </a:r>
            <a:r>
              <a:rPr lang="en-US" sz="1200" dirty="0">
                <a:latin typeface="Times New Roman" pitchFamily="18" charset="0"/>
                <a:ea typeface="Times New Roman" pitchFamily="18" charset="0"/>
                <a:cs typeface="Arial" pitchFamily="34" charset="0"/>
              </a:rPr>
              <a:t> ________________</a:t>
            </a:r>
            <a:endParaRPr lang="en-US" sz="12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b="1" dirty="0">
                <a:latin typeface="Times New Roman" pitchFamily="18" charset="0"/>
                <a:ea typeface="Times New Roman" pitchFamily="18" charset="0"/>
                <a:cs typeface="Arial" pitchFamily="34" charset="0"/>
              </a:rPr>
              <a:t>-978+(-789)+(-65)=</a:t>
            </a:r>
            <a:r>
              <a:rPr lang="en-US" sz="1200" dirty="0">
                <a:latin typeface="Times New Roman" pitchFamily="18" charset="0"/>
                <a:ea typeface="Times New Roman" pitchFamily="18" charset="0"/>
                <a:cs typeface="Arial" pitchFamily="34" charset="0"/>
              </a:rPr>
              <a:t> _____________</a:t>
            </a:r>
            <a:endParaRPr lang="en-US" sz="12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b="1" dirty="0">
                <a:latin typeface="Times New Roman" pitchFamily="18" charset="0"/>
                <a:ea typeface="Times New Roman" pitchFamily="18" charset="0"/>
                <a:cs typeface="Arial" pitchFamily="34" charset="0"/>
              </a:rPr>
              <a:t>212+(-6)+67=</a:t>
            </a:r>
            <a:r>
              <a:rPr lang="en-US" sz="1200" dirty="0">
                <a:latin typeface="Times New Roman" pitchFamily="18" charset="0"/>
                <a:ea typeface="Times New Roman" pitchFamily="18" charset="0"/>
                <a:cs typeface="Arial" pitchFamily="34" charset="0"/>
              </a:rPr>
              <a:t>__________________</a:t>
            </a:r>
            <a:endParaRPr lang="en-US" sz="12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b="1" dirty="0">
                <a:latin typeface="Times New Roman" pitchFamily="18" charset="0"/>
                <a:ea typeface="Times New Roman" pitchFamily="18" charset="0"/>
                <a:cs typeface="Arial" pitchFamily="34" charset="0"/>
              </a:rPr>
              <a:t>5679+(-432)+(-678)=</a:t>
            </a:r>
            <a:r>
              <a:rPr lang="en-US" sz="1200" dirty="0">
                <a:latin typeface="Times New Roman" pitchFamily="18" charset="0"/>
                <a:ea typeface="Times New Roman" pitchFamily="18" charset="0"/>
                <a:cs typeface="Arial" pitchFamily="34" charset="0"/>
              </a:rPr>
              <a:t> ____________</a:t>
            </a:r>
          </a:p>
          <a:p>
            <a:pPr marL="228600" indent="-228600" eaLnBrk="0" hangingPunct="0">
              <a:lnSpc>
                <a:spcPct val="150000"/>
              </a:lnSpc>
              <a:buFont typeface="+mj-lt"/>
              <a:buAutoNum type="arabicPeriod"/>
              <a:defRPr/>
            </a:pPr>
            <a:r>
              <a:rPr lang="en-US" sz="1200" b="1" dirty="0">
                <a:latin typeface="Times New Roman" pitchFamily="18" charset="0"/>
                <a:ea typeface="Times New Roman" pitchFamily="18" charset="0"/>
                <a:cs typeface="Arial" pitchFamily="34" charset="0"/>
              </a:rPr>
              <a:t>-2457+789=</a:t>
            </a:r>
            <a:r>
              <a:rPr lang="en-US" sz="1200" dirty="0">
                <a:latin typeface="Times New Roman" pitchFamily="18" charset="0"/>
                <a:ea typeface="Times New Roman" pitchFamily="18" charset="0"/>
                <a:cs typeface="Arial" pitchFamily="34" charset="0"/>
              </a:rPr>
              <a:t>___________________</a:t>
            </a:r>
            <a:endParaRPr lang="en-US" sz="12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b="1" dirty="0">
                <a:latin typeface="Times New Roman" pitchFamily="18" charset="0"/>
                <a:ea typeface="Times New Roman" pitchFamily="18" charset="0"/>
                <a:cs typeface="Arial" pitchFamily="34" charset="0"/>
              </a:rPr>
              <a:t>2178+(-578)</a:t>
            </a:r>
            <a:r>
              <a:rPr lang="en-US" sz="1200" dirty="0">
                <a:latin typeface="Times New Roman" pitchFamily="18" charset="0"/>
                <a:ea typeface="Times New Roman" pitchFamily="18" charset="0"/>
                <a:cs typeface="Arial" pitchFamily="34" charset="0"/>
              </a:rPr>
              <a:t> ___________________</a:t>
            </a:r>
            <a:endParaRPr lang="en-US" sz="12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b="1" dirty="0">
                <a:latin typeface="Times New Roman" pitchFamily="18" charset="0"/>
                <a:ea typeface="Times New Roman" pitchFamily="18" charset="0"/>
                <a:cs typeface="Arial" pitchFamily="34" charset="0"/>
              </a:rPr>
              <a:t>47+(-678)=</a:t>
            </a:r>
            <a:r>
              <a:rPr lang="en-US" sz="1200" dirty="0">
                <a:latin typeface="Times New Roman" pitchFamily="18" charset="0"/>
                <a:ea typeface="Times New Roman" pitchFamily="18" charset="0"/>
                <a:cs typeface="Arial" pitchFamily="34" charset="0"/>
              </a:rPr>
              <a:t> ____________________</a:t>
            </a:r>
            <a:endParaRPr lang="en-US" sz="12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b="1" dirty="0">
                <a:latin typeface="Times New Roman" pitchFamily="18" charset="0"/>
                <a:ea typeface="Times New Roman" pitchFamily="18" charset="0"/>
                <a:cs typeface="Arial" pitchFamily="34" charset="0"/>
              </a:rPr>
              <a:t>-678+(-98)=</a:t>
            </a:r>
            <a:r>
              <a:rPr lang="en-US" sz="1200" dirty="0">
                <a:latin typeface="Times New Roman" pitchFamily="18" charset="0"/>
                <a:ea typeface="Times New Roman" pitchFamily="18" charset="0"/>
                <a:cs typeface="Arial" pitchFamily="34" charset="0"/>
              </a:rPr>
              <a:t> ___________________</a:t>
            </a:r>
            <a:endParaRPr lang="en-US" sz="1200" dirty="0">
              <a:latin typeface="Arial" pitchFamily="34" charset="0"/>
              <a:cs typeface="Arial" pitchFamily="34" charset="0"/>
            </a:endParaRPr>
          </a:p>
          <a:p>
            <a:pPr marL="228600" indent="-228600" eaLnBrk="0" hangingPunct="0">
              <a:lnSpc>
                <a:spcPct val="150000"/>
              </a:lnSpc>
              <a:buFont typeface="+mj-lt"/>
              <a:buAutoNum type="arabicPeriod"/>
              <a:defRPr/>
            </a:pPr>
            <a:r>
              <a:rPr lang="en-US" sz="1200" b="1" dirty="0">
                <a:latin typeface="Times New Roman" pitchFamily="18" charset="0"/>
                <a:ea typeface="Times New Roman" pitchFamily="18" charset="0"/>
                <a:cs typeface="Arial" pitchFamily="34" charset="0"/>
              </a:rPr>
              <a:t>236+(-76)=</a:t>
            </a:r>
            <a:r>
              <a:rPr lang="en-US" sz="1200" dirty="0">
                <a:latin typeface="Times New Roman" pitchFamily="18" charset="0"/>
                <a:ea typeface="Times New Roman" pitchFamily="18" charset="0"/>
                <a:cs typeface="Arial" pitchFamily="34" charset="0"/>
              </a:rPr>
              <a:t> ____________________</a:t>
            </a:r>
            <a:endParaRPr lang="en-US" sz="1200" dirty="0">
              <a:latin typeface="Arial" pitchFamily="34" charset="0"/>
              <a:cs typeface="Arial" pitchFamily="34" charset="0"/>
            </a:endParaRPr>
          </a:p>
          <a:p>
            <a:pPr eaLnBrk="0" hangingPunct="0">
              <a:defRPr/>
            </a:pPr>
            <a:endParaRPr lang="en-US" sz="1600" dirty="0">
              <a:latin typeface="Arial" pitchFamily="34" charset="0"/>
              <a:cs typeface="Arial" pitchFamily="34" charset="0"/>
            </a:endParaRPr>
          </a:p>
          <a:p>
            <a:pPr eaLnBrk="0" hangingPunct="0">
              <a:buFontTx/>
              <a:buChar char="•"/>
              <a:defRPr/>
            </a:pPr>
            <a:r>
              <a:rPr lang="en-US" sz="1100" b="1" dirty="0">
                <a:latin typeface="Times New Roman" pitchFamily="18" charset="0"/>
                <a:ea typeface="Times New Roman" pitchFamily="18" charset="0"/>
                <a:cs typeface="Arial" pitchFamily="34" charset="0"/>
              </a:rPr>
              <a:t>Solve the following.</a:t>
            </a:r>
            <a:endParaRPr lang="en-US" sz="1050" dirty="0">
              <a:latin typeface="Arial" pitchFamily="34" charset="0"/>
              <a:cs typeface="Arial" pitchFamily="34" charset="0"/>
            </a:endParaRPr>
          </a:p>
          <a:p>
            <a:pPr eaLnBrk="0" hangingPunct="0">
              <a:buFontTx/>
              <a:buChar char="•"/>
              <a:defRPr/>
            </a:pPr>
            <a:endParaRPr lang="en-US" sz="1100" dirty="0">
              <a:latin typeface="Arial" pitchFamily="34" charset="0"/>
              <a:cs typeface="Arial" pitchFamily="34" charset="0"/>
            </a:endParaRPr>
          </a:p>
          <a:p>
            <a:pPr eaLnBrk="0" hangingPunct="0">
              <a:defRPr/>
            </a:pPr>
            <a:endParaRPr lang="en-US" dirty="0">
              <a:latin typeface="Arial" pitchFamily="34" charset="0"/>
              <a:cs typeface="Arial" pitchFamily="34" charset="0"/>
            </a:endParaRPr>
          </a:p>
        </p:txBody>
      </p:sp>
      <p:pic>
        <p:nvPicPr>
          <p:cNvPr id="4113" name="Picture 568" descr="BD14769_"/>
          <p:cNvPicPr>
            <a:picLocks noChangeAspect="1" noChangeArrowheads="1"/>
          </p:cNvPicPr>
          <p:nvPr/>
        </p:nvPicPr>
        <p:blipFill>
          <a:blip r:embed="rId6"/>
          <a:srcRect/>
          <a:stretch>
            <a:fillRect/>
          </a:stretch>
        </p:blipFill>
        <p:spPr bwMode="auto">
          <a:xfrm>
            <a:off x="1295400" y="304800"/>
            <a:ext cx="92075" cy="6400800"/>
          </a:xfrm>
          <a:prstGeom prst="rect">
            <a:avLst/>
          </a:prstGeom>
          <a:noFill/>
          <a:ln w="9525">
            <a:noFill/>
            <a:miter lim="800000"/>
            <a:headEnd/>
            <a:tailEnd/>
          </a:ln>
        </p:spPr>
      </p:pic>
    </p:spTree>
    <p:extLst>
      <p:ext uri="{BB962C8B-B14F-4D97-AF65-F5344CB8AC3E}">
        <p14:creationId xmlns:p14="http://schemas.microsoft.com/office/powerpoint/2010/main" val="4148971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10"/>
          <p:cNvSpPr>
            <a:spLocks noChangeArrowheads="1"/>
          </p:cNvSpPr>
          <p:nvPr/>
        </p:nvSpPr>
        <p:spPr bwMode="auto">
          <a:xfrm>
            <a:off x="1905000" y="762000"/>
            <a:ext cx="5730875" cy="2209800"/>
          </a:xfrm>
          <a:prstGeom prst="horizontalScroll">
            <a:avLst>
              <a:gd name="adj" fmla="val 12500"/>
            </a:avLst>
          </a:prstGeom>
          <a:solidFill>
            <a:srgbClr val="D6E3BC"/>
          </a:solidFill>
          <a:ln w="9525">
            <a:solidFill>
              <a:srgbClr val="000000"/>
            </a:solidFill>
            <a:round/>
            <a:headEnd/>
            <a:tailEnd/>
          </a:ln>
        </p:spPr>
        <p:txBody>
          <a:bodyPr/>
          <a:lstStyle/>
          <a:p>
            <a:endParaRPr lang="en-US"/>
          </a:p>
        </p:txBody>
      </p:sp>
      <p:sp>
        <p:nvSpPr>
          <p:cNvPr id="2" name="AutoShape 6"/>
          <p:cNvSpPr>
            <a:spLocks noChangeArrowheads="1"/>
          </p:cNvSpPr>
          <p:nvPr/>
        </p:nvSpPr>
        <p:spPr bwMode="auto">
          <a:xfrm>
            <a:off x="1447800" y="5257800"/>
            <a:ext cx="5410200" cy="1143000"/>
          </a:xfrm>
          <a:prstGeom prst="horizontalScroll">
            <a:avLst>
              <a:gd name="adj" fmla="val 12500"/>
            </a:avLst>
          </a:pr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a:lstStyle/>
          <a:p>
            <a:pPr>
              <a:defRPr/>
            </a:pPr>
            <a:endParaRPr lang="en-US"/>
          </a:p>
        </p:txBody>
      </p:sp>
      <p:sp>
        <p:nvSpPr>
          <p:cNvPr id="2057" name="AutoShape 9"/>
          <p:cNvSpPr>
            <a:spLocks noChangeArrowheads="1"/>
          </p:cNvSpPr>
          <p:nvPr/>
        </p:nvSpPr>
        <p:spPr bwMode="auto">
          <a:xfrm>
            <a:off x="3962400" y="2819400"/>
            <a:ext cx="4606925" cy="368300"/>
          </a:xfrm>
          <a:prstGeom prst="wedgeRoundRectCallout">
            <a:avLst>
              <a:gd name="adj1" fmla="val 21174"/>
              <a:gd name="adj2" fmla="val 171049"/>
              <a:gd name="adj3" fmla="val 16667"/>
            </a:avLst>
          </a:prstGeom>
          <a:gradFill rotWithShape="0">
            <a:gsLst>
              <a:gs pos="0">
                <a:srgbClr val="FFFFFF"/>
              </a:gs>
              <a:gs pos="100000">
                <a:srgbClr val="FBD4B4"/>
              </a:gs>
            </a:gsLst>
            <a:lin ang="5400000" scaled="1"/>
          </a:gradFill>
          <a:ln w="12700">
            <a:solidFill>
              <a:srgbClr val="FABF8F"/>
            </a:solidFill>
            <a:miter lim="800000"/>
            <a:headEnd/>
            <a:tailEnd/>
          </a:ln>
          <a:effectLst>
            <a:outerShdw dist="28398" dir="3806097" algn="ctr" rotWithShape="0">
              <a:srgbClr val="974706">
                <a:alpha val="50000"/>
              </a:srgbClr>
            </a:outerShdw>
          </a:effectLst>
        </p:spPr>
        <p:txBody>
          <a:bodyPr/>
          <a:lstStyle/>
          <a:p>
            <a:pPr indent="457200" algn="just" eaLnBrk="0" hangingPunct="0">
              <a:defRPr/>
            </a:pPr>
            <a:r>
              <a:rPr lang="en-US" sz="1200" dirty="0">
                <a:latin typeface="Times New Roman" pitchFamily="18" charset="0"/>
                <a:ea typeface="Times New Roman" pitchFamily="18" charset="0"/>
                <a:cs typeface="Arial" pitchFamily="34" charset="0"/>
              </a:rPr>
              <a:t>Subtracting an integer is the same as adding it</a:t>
            </a:r>
            <a:r>
              <a:rPr lang="en-US" sz="1200" dirty="0">
                <a:latin typeface="Calibri"/>
                <a:ea typeface="Times New Roman" pitchFamily="18" charset="0"/>
                <a:cs typeface="Arial" pitchFamily="34" charset="0"/>
              </a:rPr>
              <a:t>’</a:t>
            </a:r>
            <a:r>
              <a:rPr lang="en-US" sz="1200" dirty="0">
                <a:latin typeface="Times New Roman" pitchFamily="18" charset="0"/>
                <a:ea typeface="Times New Roman" pitchFamily="18" charset="0"/>
                <a:cs typeface="Arial" pitchFamily="34" charset="0"/>
              </a:rPr>
              <a:t>s opposite.</a:t>
            </a:r>
            <a:endParaRPr lang="en-US" sz="1100" dirty="0">
              <a:latin typeface="Arial" pitchFamily="34" charset="0"/>
              <a:cs typeface="Arial" pitchFamily="34" charset="0"/>
            </a:endParaRPr>
          </a:p>
          <a:p>
            <a:pPr indent="457200" eaLnBrk="0" hangingPunct="0">
              <a:defRPr/>
            </a:pPr>
            <a:endParaRPr lang="en-US" dirty="0">
              <a:latin typeface="Arial" pitchFamily="34" charset="0"/>
              <a:cs typeface="Arial" pitchFamily="34" charset="0"/>
            </a:endParaRPr>
          </a:p>
        </p:txBody>
      </p:sp>
      <p:pic>
        <p:nvPicPr>
          <p:cNvPr id="2054" name="Picture 31"/>
          <p:cNvPicPr>
            <a:picLocks noChangeAspect="1" noChangeArrowheads="1"/>
          </p:cNvPicPr>
          <p:nvPr/>
        </p:nvPicPr>
        <p:blipFill>
          <a:blip r:embed="rId2"/>
          <a:srcRect/>
          <a:stretch>
            <a:fillRect/>
          </a:stretch>
        </p:blipFill>
        <p:spPr bwMode="auto">
          <a:xfrm>
            <a:off x="6858000" y="3733800"/>
            <a:ext cx="1298575" cy="1293813"/>
          </a:xfrm>
          <a:prstGeom prst="rect">
            <a:avLst/>
          </a:prstGeom>
          <a:noFill/>
          <a:ln w="9525">
            <a:noFill/>
            <a:miter lim="800000"/>
            <a:headEnd/>
            <a:tailEnd/>
          </a:ln>
        </p:spPr>
      </p:pic>
      <p:sp>
        <p:nvSpPr>
          <p:cNvPr id="2056" name="Text Box 8"/>
          <p:cNvSpPr txBox="1">
            <a:spLocks noChangeArrowheads="1"/>
          </p:cNvSpPr>
          <p:nvPr/>
        </p:nvSpPr>
        <p:spPr bwMode="auto">
          <a:xfrm>
            <a:off x="1066800" y="3429000"/>
            <a:ext cx="3886200" cy="1676400"/>
          </a:xfrm>
          <a:prstGeom prst="rect">
            <a:avLst/>
          </a:prstGeom>
          <a:gradFill rotWithShape="0">
            <a:gsLst>
              <a:gs pos="0">
                <a:srgbClr val="FFFFFF"/>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a:lstStyle/>
          <a:p>
            <a:pPr indent="457200" algn="just" eaLnBrk="0" hangingPunct="0">
              <a:defRPr/>
            </a:pPr>
            <a:r>
              <a:rPr lang="en-US" sz="1200" dirty="0">
                <a:latin typeface="Times New Roman" pitchFamily="18" charset="0"/>
                <a:ea typeface="Times New Roman" pitchFamily="18" charset="0"/>
                <a:cs typeface="Arial" pitchFamily="34" charset="0"/>
              </a:rPr>
              <a:t>Examples: </a:t>
            </a:r>
            <a:endParaRPr lang="en-US" sz="1100" dirty="0">
              <a:latin typeface="Arial" pitchFamily="34" charset="0"/>
              <a:cs typeface="Arial" pitchFamily="34" charset="0"/>
            </a:endParaRPr>
          </a:p>
          <a:p>
            <a:pPr indent="457200" eaLnBrk="0" hangingPunct="0">
              <a:defRPr/>
            </a:pPr>
            <a:r>
              <a:rPr lang="en-US" sz="1200" dirty="0">
                <a:latin typeface="Times New Roman" pitchFamily="18" charset="0"/>
                <a:ea typeface="Times New Roman" pitchFamily="18" charset="0"/>
                <a:cs typeface="Arial" pitchFamily="34" charset="0"/>
              </a:rPr>
              <a:t>In the following examples, we convert the subtracted integer to its opposite, and add the two integers.</a:t>
            </a:r>
            <a:br>
              <a:rPr lang="en-US" sz="1200" dirty="0">
                <a:latin typeface="Times New Roman" pitchFamily="18" charset="0"/>
                <a:ea typeface="Times New Roman" pitchFamily="18" charset="0"/>
                <a:cs typeface="Arial" pitchFamily="34" charset="0"/>
              </a:rPr>
            </a:br>
            <a:r>
              <a:rPr lang="en-US" sz="1200" dirty="0">
                <a:latin typeface="Times New Roman" pitchFamily="18" charset="0"/>
                <a:ea typeface="Times New Roman" pitchFamily="18" charset="0"/>
                <a:cs typeface="Arial" pitchFamily="34" charset="0"/>
              </a:rPr>
              <a:t/>
            </a:r>
            <a:br>
              <a:rPr lang="en-US" sz="1200" dirty="0">
                <a:latin typeface="Times New Roman" pitchFamily="18" charset="0"/>
                <a:ea typeface="Times New Roman" pitchFamily="18" charset="0"/>
                <a:cs typeface="Arial" pitchFamily="34" charset="0"/>
              </a:rPr>
            </a:br>
            <a:endParaRPr lang="en-US" sz="1100" dirty="0">
              <a:latin typeface="Arial" pitchFamily="34" charset="0"/>
              <a:cs typeface="Arial" pitchFamily="34" charset="0"/>
            </a:endParaRPr>
          </a:p>
          <a:p>
            <a:pPr indent="457200" eaLnBrk="0" hangingPunct="0">
              <a:defRPr/>
            </a:pPr>
            <a:r>
              <a:rPr lang="en-US" sz="1200" dirty="0">
                <a:latin typeface="Times New Roman" pitchFamily="18" charset="0"/>
                <a:ea typeface="Times New Roman" pitchFamily="18" charset="0"/>
                <a:cs typeface="Arial" pitchFamily="34" charset="0"/>
              </a:rPr>
              <a:t>7</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4</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7</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(-4)</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3</a:t>
            </a:r>
            <a:br>
              <a:rPr lang="en-US" sz="1200" dirty="0">
                <a:latin typeface="Times New Roman" pitchFamily="18" charset="0"/>
                <a:ea typeface="Times New Roman" pitchFamily="18" charset="0"/>
                <a:cs typeface="Arial" pitchFamily="34" charset="0"/>
              </a:rPr>
            </a:br>
            <a:r>
              <a:rPr lang="en-US" sz="1200" dirty="0">
                <a:latin typeface="Times New Roman" pitchFamily="18" charset="0"/>
                <a:ea typeface="Times New Roman" pitchFamily="18" charset="0"/>
                <a:cs typeface="Arial" pitchFamily="34" charset="0"/>
              </a:rPr>
              <a:t>            12</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(-5)</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 12</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(5)</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17</a:t>
            </a:r>
            <a:br>
              <a:rPr lang="en-US" sz="1200" dirty="0">
                <a:latin typeface="Times New Roman" pitchFamily="18" charset="0"/>
                <a:ea typeface="Times New Roman" pitchFamily="18" charset="0"/>
                <a:cs typeface="Arial" pitchFamily="34" charset="0"/>
              </a:rPr>
            </a:br>
            <a:r>
              <a:rPr lang="en-US" sz="1200" dirty="0">
                <a:latin typeface="Times New Roman" pitchFamily="18" charset="0"/>
                <a:ea typeface="Times New Roman" pitchFamily="18" charset="0"/>
                <a:cs typeface="Arial" pitchFamily="34" charset="0"/>
              </a:rPr>
              <a:t>            -8</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7</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-8</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(-7)</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-15 </a:t>
            </a:r>
            <a:br>
              <a:rPr lang="en-US" sz="1200" dirty="0">
                <a:latin typeface="Times New Roman" pitchFamily="18" charset="0"/>
                <a:ea typeface="Times New Roman" pitchFamily="18" charset="0"/>
                <a:cs typeface="Arial" pitchFamily="34" charset="0"/>
              </a:rPr>
            </a:br>
            <a:r>
              <a:rPr lang="en-US" sz="1200" dirty="0">
                <a:latin typeface="Times New Roman" pitchFamily="18" charset="0"/>
                <a:ea typeface="Times New Roman" pitchFamily="18" charset="0"/>
                <a:cs typeface="Arial" pitchFamily="34" charset="0"/>
              </a:rPr>
              <a:t>            -22</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(-40)</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-22</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(40)</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a:t>
            </a:r>
            <a:r>
              <a:rPr lang="en-US" sz="1200" dirty="0">
                <a:latin typeface="Calibri"/>
                <a:ea typeface="Times New Roman" pitchFamily="18" charset="0"/>
                <a:cs typeface="Arial" pitchFamily="34" charset="0"/>
              </a:rPr>
              <a:t> </a:t>
            </a:r>
            <a:r>
              <a:rPr lang="en-US" sz="1200" dirty="0">
                <a:latin typeface="Times New Roman" pitchFamily="18" charset="0"/>
                <a:ea typeface="Times New Roman" pitchFamily="18" charset="0"/>
                <a:cs typeface="Arial" pitchFamily="34" charset="0"/>
              </a:rPr>
              <a:t>18 </a:t>
            </a:r>
            <a:endParaRPr lang="en-US" sz="1100" dirty="0">
              <a:latin typeface="Arial" pitchFamily="34" charset="0"/>
              <a:cs typeface="Arial" pitchFamily="34" charset="0"/>
            </a:endParaRPr>
          </a:p>
          <a:p>
            <a:pPr indent="457200" eaLnBrk="0" hangingPunct="0">
              <a:defRPr/>
            </a:pPr>
            <a:endParaRPr lang="en-US" dirty="0">
              <a:latin typeface="Arial" pitchFamily="34" charset="0"/>
              <a:cs typeface="Arial" pitchFamily="34" charset="0"/>
            </a:endParaRPr>
          </a:p>
        </p:txBody>
      </p:sp>
      <p:sp>
        <p:nvSpPr>
          <p:cNvPr id="3" name="Rectangle 12"/>
          <p:cNvSpPr>
            <a:spLocks noChangeArrowheads="1"/>
          </p:cNvSpPr>
          <p:nvPr/>
        </p:nvSpPr>
        <p:spPr bwMode="auto">
          <a:xfrm>
            <a:off x="2667000" y="365141"/>
            <a:ext cx="6096000" cy="2262158"/>
          </a:xfrm>
          <a:prstGeom prst="rect">
            <a:avLst/>
          </a:prstGeom>
          <a:noFill/>
          <a:ln w="9525">
            <a:noFill/>
            <a:miter lim="800000"/>
            <a:headEnd/>
            <a:tailEnd/>
          </a:ln>
        </p:spPr>
        <p:txBody>
          <a:bodyPr anchor="ctr">
            <a:spAutoFit/>
          </a:bodyPr>
          <a:lstStyle/>
          <a:p>
            <a:pPr eaLnBrk="0" hangingPunct="0"/>
            <a:r>
              <a:rPr lang="en-US" sz="1600" b="1" dirty="0">
                <a:latin typeface="Times New Roman" pitchFamily="18" charset="0"/>
                <a:cs typeface="Times New Roman" pitchFamily="18" charset="0"/>
              </a:rPr>
              <a:t>          SUBTRACTION OF INTEGERS</a:t>
            </a:r>
            <a:br>
              <a:rPr lang="en-US" sz="1600" b="1" dirty="0">
                <a:latin typeface="Times New Roman" pitchFamily="18" charset="0"/>
                <a:cs typeface="Times New Roman" pitchFamily="18" charset="0"/>
              </a:rPr>
            </a:br>
            <a:endParaRPr lang="en-US" sz="1600" b="1" dirty="0">
              <a:latin typeface="Times New Roman" pitchFamily="18" charset="0"/>
              <a:cs typeface="Times New Roman" pitchFamily="18" charset="0"/>
            </a:endParaRPr>
          </a:p>
          <a:p>
            <a:pPr eaLnBrk="0" hangingPunct="0"/>
            <a:endParaRPr lang="en-US" sz="1100" dirty="0"/>
          </a:p>
          <a:p>
            <a:pPr eaLnBrk="0" hangingPunct="0"/>
            <a:r>
              <a:rPr lang="en-US" b="1" dirty="0">
                <a:latin typeface="Times New Roman" pitchFamily="18" charset="0"/>
                <a:cs typeface="Times New Roman" pitchFamily="18" charset="0"/>
              </a:rPr>
              <a:t>Objectives</a:t>
            </a:r>
            <a:endParaRPr lang="en-US" dirty="0"/>
          </a:p>
          <a:p>
            <a:pPr eaLnBrk="0" hangingPunct="0"/>
            <a:r>
              <a:rPr lang="en-US" sz="1600" dirty="0">
                <a:latin typeface="Times New Roman" pitchFamily="18" charset="0"/>
                <a:cs typeface="Times New Roman" pitchFamily="18" charset="0"/>
              </a:rPr>
              <a:t>After this lesson, the students are expected to:</a:t>
            </a:r>
            <a:endParaRPr lang="en-US" sz="1600" dirty="0"/>
          </a:p>
          <a:p>
            <a:pPr lvl="3" eaLnBrk="0" hangingPunct="0">
              <a:buFont typeface="Wingdings" pitchFamily="2" charset="2"/>
              <a:buChar char="Ø"/>
            </a:pPr>
            <a:r>
              <a:rPr lang="en-US" sz="1600" dirty="0">
                <a:latin typeface="Times New Roman" pitchFamily="18" charset="0"/>
                <a:cs typeface="Times New Roman" pitchFamily="18" charset="0"/>
              </a:rPr>
              <a:t>discuss how to subtract integers;</a:t>
            </a:r>
            <a:endParaRPr lang="en-US" sz="1600" dirty="0"/>
          </a:p>
          <a:p>
            <a:pPr lvl="3" eaLnBrk="0" hangingPunct="0">
              <a:buFont typeface="Wingdings" pitchFamily="2" charset="2"/>
              <a:buChar char="Ø"/>
            </a:pPr>
            <a:r>
              <a:rPr lang="en-US" sz="1600" dirty="0">
                <a:latin typeface="Times New Roman" pitchFamily="18" charset="0"/>
                <a:cs typeface="Times New Roman" pitchFamily="18" charset="0"/>
              </a:rPr>
              <a:t>perform the rules in subtracting integers;</a:t>
            </a:r>
            <a:endParaRPr lang="en-US" sz="1600" dirty="0"/>
          </a:p>
          <a:p>
            <a:pPr lvl="3" eaLnBrk="0" hangingPunct="0">
              <a:buFont typeface="Wingdings" pitchFamily="2" charset="2"/>
              <a:buChar char="Ø"/>
            </a:pPr>
            <a:r>
              <a:rPr lang="en-US" sz="1600" dirty="0">
                <a:latin typeface="Times New Roman" pitchFamily="18" charset="0"/>
                <a:cs typeface="Times New Roman" pitchFamily="18" charset="0"/>
              </a:rPr>
              <a:t>analyze the given expression.</a:t>
            </a:r>
            <a:endParaRPr lang="en-US" sz="1600" dirty="0"/>
          </a:p>
          <a:p>
            <a:pPr eaLnBrk="0" hangingPunct="0"/>
            <a:endParaRPr lang="en-US" sz="1600" dirty="0"/>
          </a:p>
        </p:txBody>
      </p:sp>
      <p:sp>
        <p:nvSpPr>
          <p:cNvPr id="4" name="Rectangle 15"/>
          <p:cNvSpPr>
            <a:spLocks noChangeArrowheads="1"/>
          </p:cNvSpPr>
          <p:nvPr/>
        </p:nvSpPr>
        <p:spPr bwMode="auto">
          <a:xfrm>
            <a:off x="0" y="914400"/>
            <a:ext cx="9144000" cy="457200"/>
          </a:xfrm>
          <a:prstGeom prst="rect">
            <a:avLst/>
          </a:prstGeom>
          <a:noFill/>
          <a:ln w="9525">
            <a:noFill/>
            <a:miter lim="800000"/>
            <a:headEnd/>
            <a:tailEnd/>
          </a:ln>
        </p:spPr>
        <p:txBody>
          <a:bodyPr wrap="none" anchor="ctr">
            <a:spAutoFit/>
          </a:bodyPr>
          <a:lstStyle/>
          <a:p>
            <a:pPr eaLnBrk="0" hangingPunct="0"/>
            <a:r>
              <a:rPr lang="en-US"/>
              <a:t/>
            </a:r>
            <a:br>
              <a:rPr lang="en-US"/>
            </a:br>
            <a:endParaRPr lang="en-US"/>
          </a:p>
          <a:p>
            <a:pPr eaLnBrk="0" hangingPunct="0"/>
            <a:endParaRPr lang="en-US"/>
          </a:p>
        </p:txBody>
      </p:sp>
      <p:sp>
        <p:nvSpPr>
          <p:cNvPr id="2058" name="Rectangle 16"/>
          <p:cNvSpPr>
            <a:spLocks noChangeArrowheads="1"/>
          </p:cNvSpPr>
          <p:nvPr/>
        </p:nvSpPr>
        <p:spPr bwMode="auto">
          <a:xfrm>
            <a:off x="0" y="1371600"/>
            <a:ext cx="9144000" cy="0"/>
          </a:xfrm>
          <a:prstGeom prst="rect">
            <a:avLst/>
          </a:prstGeom>
          <a:noFill/>
          <a:ln w="9525">
            <a:noFill/>
            <a:miter lim="800000"/>
            <a:headEnd/>
            <a:tailEnd/>
          </a:ln>
        </p:spPr>
        <p:txBody>
          <a:bodyPr wrap="none" anchor="ctr">
            <a:spAutoFit/>
          </a:bodyPr>
          <a:lstStyle/>
          <a:p>
            <a:pPr indent="457200" eaLnBrk="0" hangingPunct="0"/>
            <a:r>
              <a:rPr lang="en-US"/>
              <a:t/>
            </a:r>
            <a:br>
              <a:rPr lang="en-US"/>
            </a:br>
            <a:endParaRPr lang="en-US"/>
          </a:p>
          <a:p>
            <a:pPr indent="457200" eaLnBrk="0" hangingPunct="0"/>
            <a:endParaRPr lang="en-US"/>
          </a:p>
        </p:txBody>
      </p:sp>
      <p:sp>
        <p:nvSpPr>
          <p:cNvPr id="2059" name="Rectangle 17"/>
          <p:cNvSpPr>
            <a:spLocks noChangeArrowheads="1"/>
          </p:cNvSpPr>
          <p:nvPr/>
        </p:nvSpPr>
        <p:spPr bwMode="auto">
          <a:xfrm>
            <a:off x="1447800" y="5638800"/>
            <a:ext cx="5181600" cy="276225"/>
          </a:xfrm>
          <a:prstGeom prst="rect">
            <a:avLst/>
          </a:prstGeom>
          <a:noFill/>
          <a:ln w="9525">
            <a:noFill/>
            <a:miter lim="800000"/>
            <a:headEnd/>
            <a:tailEnd/>
          </a:ln>
        </p:spPr>
        <p:txBody>
          <a:bodyPr anchor="ctr">
            <a:spAutoFit/>
          </a:bodyPr>
          <a:lstStyle/>
          <a:p>
            <a:pPr algn="just" eaLnBrk="0" hangingPunct="0"/>
            <a:r>
              <a:rPr lang="en-US" sz="1200" b="1">
                <a:latin typeface="Times New Roman" pitchFamily="18" charset="0"/>
                <a:cs typeface="Times New Roman" pitchFamily="18" charset="0"/>
              </a:rPr>
              <a:t>          Note:   </a:t>
            </a:r>
            <a:r>
              <a:rPr lang="en-US" sz="1200">
                <a:latin typeface="Times New Roman" pitchFamily="18" charset="0"/>
                <a:cs typeface="Times New Roman" pitchFamily="18" charset="0"/>
              </a:rPr>
              <a:t>The result of subtracting two integers could be positive or negative.</a:t>
            </a:r>
            <a:endParaRPr lang="en-US"/>
          </a:p>
        </p:txBody>
      </p:sp>
      <p:sp>
        <p:nvSpPr>
          <p:cNvPr id="15" name="TextBox 13">
            <a:hlinkClick r:id="rId3" action="ppaction://hlinksldjump"/>
          </p:cNvPr>
          <p:cNvSpPr txBox="1">
            <a:spLocks noChangeArrowheads="1"/>
          </p:cNvSpPr>
          <p:nvPr/>
        </p:nvSpPr>
        <p:spPr bwMode="auto">
          <a:xfrm>
            <a:off x="8305800" y="6321623"/>
            <a:ext cx="6096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a:solidFill>
                  <a:schemeClr val="tx1"/>
                </a:solidFill>
                <a:latin typeface="Times New Roman" pitchFamily="18" charset="0"/>
                <a:cs typeface="Times New Roman" pitchFamily="18" charset="0"/>
              </a:rPr>
              <a:t>Next</a:t>
            </a:r>
            <a:endParaRPr lang="en-US" b="1">
              <a:solidFill>
                <a:schemeClr val="tx1"/>
              </a:solidFill>
              <a:latin typeface="Times New Roman" pitchFamily="18" charset="0"/>
              <a:cs typeface="Times New Roman" pitchFamily="18" charset="0"/>
            </a:endParaRPr>
          </a:p>
        </p:txBody>
      </p:sp>
      <p:sp>
        <p:nvSpPr>
          <p:cNvPr id="16" name="TextBox 13">
            <a:hlinkClick r:id="rId4" action="ppaction://hlinkpres?slideindex=1&amp;slidetitle="/>
          </p:cNvPr>
          <p:cNvSpPr txBox="1">
            <a:spLocks noChangeArrowheads="1"/>
          </p:cNvSpPr>
          <p:nvPr/>
        </p:nvSpPr>
        <p:spPr bwMode="auto">
          <a:xfrm>
            <a:off x="6477000" y="6324600"/>
            <a:ext cx="914400" cy="307777"/>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Contents</a:t>
            </a:r>
            <a:endParaRPr lang="en-US" b="1" dirty="0">
              <a:solidFill>
                <a:schemeClr val="tx1"/>
              </a:solidFill>
              <a:latin typeface="Times New Roman" pitchFamily="18" charset="0"/>
              <a:cs typeface="Times New Roman" pitchFamily="18" charset="0"/>
            </a:endParaRPr>
          </a:p>
        </p:txBody>
      </p:sp>
      <p:sp>
        <p:nvSpPr>
          <p:cNvPr id="17" name="TextBox 13">
            <a:hlinkClick r:id="rId5" action="ppaction://hlinkpres?slideindex=1&amp;slidetitle="/>
          </p:cNvPr>
          <p:cNvSpPr txBox="1">
            <a:spLocks noChangeArrowheads="1"/>
          </p:cNvSpPr>
          <p:nvPr/>
        </p:nvSpPr>
        <p:spPr bwMode="auto">
          <a:xfrm>
            <a:off x="7543800" y="6321623"/>
            <a:ext cx="609600" cy="304800"/>
          </a:xfrm>
          <a:prstGeom prst="rect">
            <a:avLst/>
          </a:prstGeom>
          <a:solidFill>
            <a:srgbClr val="92D050"/>
          </a:solidFill>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1400" b="1" u="sng" dirty="0">
                <a:solidFill>
                  <a:schemeClr val="tx1"/>
                </a:solidFill>
                <a:latin typeface="Times New Roman" pitchFamily="18" charset="0"/>
                <a:cs typeface="Times New Roman" pitchFamily="18" charset="0"/>
              </a:rPr>
              <a:t>Back</a:t>
            </a:r>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71223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TotalTime>
  <Words>2551</Words>
  <Application>Microsoft Office PowerPoint</Application>
  <PresentationFormat>On-screen Show (4:3)</PresentationFormat>
  <Paragraphs>512</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Picture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dc:creator>
  <cp:lastModifiedBy>Lydia</cp:lastModifiedBy>
  <cp:revision>8</cp:revision>
  <dcterms:created xsi:type="dcterms:W3CDTF">2014-08-04T22:16:29Z</dcterms:created>
  <dcterms:modified xsi:type="dcterms:W3CDTF">2014-08-16T19:42:58Z</dcterms:modified>
</cp:coreProperties>
</file>