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712F8-B2D5-4177-A425-A4584D009F9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1965-6217-45CF-A38C-70C2A9F9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829ED38F-D612-4F5B-A49D-862B6F294E62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E0756F43-2B8B-4609-99E8-1F90B7A7E863}" type="slidenum">
              <a:rPr lang="en-US" altLang="en-US" sz="1200" b="0"/>
              <a:pPr/>
              <a:t>11</a:t>
            </a:fld>
            <a:endParaRPr lang="en-US" altLang="en-US" sz="1200" b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1585A6CB-E6DC-4C3C-B0D2-27A0550153A2}" type="slidenum">
              <a:rPr lang="en-US" altLang="en-US" sz="1200" b="0"/>
              <a:pPr/>
              <a:t>12</a:t>
            </a:fld>
            <a:endParaRPr lang="en-US" altLang="en-US" sz="1200" b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3F5ECE1F-D9B1-450A-B1C1-3551E63F74FA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BF495566-49AD-49B3-B972-324E7B62A1E9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A23DFAA2-EF7B-4D0D-AF3B-E999D33107B2}" type="slidenum">
              <a:rPr lang="en-US" altLang="en-US" sz="1200" b="0"/>
              <a:pPr/>
              <a:t>5</a:t>
            </a:fld>
            <a:endParaRPr lang="en-US" altLang="en-US" sz="1200" b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96EC81E8-7E77-4C03-9384-879079D47512}" type="slidenum">
              <a:rPr lang="en-US" altLang="en-US" sz="1200" b="0"/>
              <a:pPr/>
              <a:t>6</a:t>
            </a:fld>
            <a:endParaRPr lang="en-US" altLang="en-US" sz="1200" b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B3826DAD-EF42-45DE-95AD-C82B092ECB6A}" type="slidenum">
              <a:rPr lang="en-US" altLang="en-US" sz="1200" b="0"/>
              <a:pPr/>
              <a:t>7</a:t>
            </a:fld>
            <a:endParaRPr lang="en-US" altLang="en-US" sz="1200" b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4F7971CC-8468-4244-9521-2E3F37E420F2}" type="slidenum">
              <a:rPr lang="en-US" altLang="en-US" sz="1200" b="0"/>
              <a:pPr/>
              <a:t>8</a:t>
            </a:fld>
            <a:endParaRPr lang="en-US" altLang="en-US" sz="1200" b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2A48DE9E-5A58-4974-9932-4B384F5FECA0}" type="slidenum">
              <a:rPr lang="en-US" altLang="en-US" sz="1200" b="0"/>
              <a:pPr/>
              <a:t>9</a:t>
            </a:fld>
            <a:endParaRPr lang="en-US" altLang="en-US" sz="1200" b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fld id="{02C2F7C2-EB98-4419-8F17-54AACC04E680}" type="slidenum">
              <a:rPr lang="en-US" altLang="en-US" sz="1200" b="0"/>
              <a:pPr/>
              <a:t>10</a:t>
            </a:fld>
            <a:endParaRPr lang="en-US" altLang="en-US" sz="1200" b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A8A5-217E-4684-BD0E-46EBF6BEC220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68A74-38AF-4450-9925-3A3F8BAD7571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Addition, Subtraction, Multiplication and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20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F9BB66D6-A404-46A3-8DDE-34F14113A307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10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67587" name="Rectangle 37"/>
          <p:cNvSpPr>
            <a:spLocks noChangeArrowheads="1"/>
          </p:cNvSpPr>
          <p:nvPr/>
        </p:nvSpPr>
        <p:spPr bwMode="auto">
          <a:xfrm>
            <a:off x="2174875" y="58102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endParaRPr lang="en-US" altLang="en-US" sz="2400" b="0" baseline="30000"/>
          </a:p>
        </p:txBody>
      </p:sp>
      <p:sp>
        <p:nvSpPr>
          <p:cNvPr id="154662" name="Text Box 38"/>
          <p:cNvSpPr txBox="1">
            <a:spLocks noChangeArrowheads="1"/>
          </p:cNvSpPr>
          <p:nvPr/>
        </p:nvSpPr>
        <p:spPr bwMode="auto">
          <a:xfrm>
            <a:off x="2530475" y="473075"/>
            <a:ext cx="4071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>
                <a:solidFill>
                  <a:srgbClr val="0000FF"/>
                </a:solidFill>
              </a:rPr>
              <a:t>Decimal Number Practice Exercises</a:t>
            </a:r>
          </a:p>
        </p:txBody>
      </p:sp>
      <p:sp>
        <p:nvSpPr>
          <p:cNvPr id="67589" name="Text Box 39"/>
          <p:cNvSpPr txBox="1">
            <a:spLocks noChangeArrowheads="1"/>
          </p:cNvSpPr>
          <p:nvPr/>
        </p:nvSpPr>
        <p:spPr bwMode="auto">
          <a:xfrm>
            <a:off x="1265238" y="979488"/>
            <a:ext cx="358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/>
              <a:t>1.   Add the following decimals.</a:t>
            </a:r>
          </a:p>
        </p:txBody>
      </p:sp>
      <p:sp>
        <p:nvSpPr>
          <p:cNvPr id="67590" name="Text Box 40"/>
          <p:cNvSpPr txBox="1">
            <a:spLocks noChangeArrowheads="1"/>
          </p:cNvSpPr>
          <p:nvPr/>
        </p:nvSpPr>
        <p:spPr bwMode="auto">
          <a:xfrm>
            <a:off x="1646238" y="1320945"/>
            <a:ext cx="4797425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.6 + 1.3 + 2.8 =</a:t>
            </a:r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72.8 + 164.02 + 174.01 =</a:t>
            </a:r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185.7 + 83.02 + 9.013 =</a:t>
            </a:r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0.93006 + 0.00850 + 3315.06 + 2.0875 =</a:t>
            </a:r>
          </a:p>
        </p:txBody>
      </p:sp>
      <p:sp>
        <p:nvSpPr>
          <p:cNvPr id="67591" name="Text Box 41"/>
          <p:cNvSpPr txBox="1">
            <a:spLocks noChangeArrowheads="1"/>
          </p:cNvSpPr>
          <p:nvPr/>
        </p:nvSpPr>
        <p:spPr bwMode="auto">
          <a:xfrm>
            <a:off x="1262063" y="3076575"/>
            <a:ext cx="407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/>
              <a:t>2.   Subtract the following decimals.</a:t>
            </a:r>
          </a:p>
        </p:txBody>
      </p:sp>
      <p:sp>
        <p:nvSpPr>
          <p:cNvPr id="67592" name="Text Box 42"/>
          <p:cNvSpPr txBox="1">
            <a:spLocks noChangeArrowheads="1"/>
          </p:cNvSpPr>
          <p:nvPr/>
        </p:nvSpPr>
        <p:spPr bwMode="auto">
          <a:xfrm>
            <a:off x="1633538" y="3497263"/>
            <a:ext cx="2439987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2.0666 - 1.3981 =</a:t>
            </a:r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18.16 - 9.104 =</a:t>
            </a:r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1.0224 - .9428 =</a:t>
            </a:r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1.22 - 1.01 =</a:t>
            </a:r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0.6 - .124 =</a:t>
            </a:r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/>
            </a:pPr>
            <a:r>
              <a:rPr lang="en-US" altLang="en-US" sz="1800" b="0"/>
              <a:t>18.4 - 18.1 =</a:t>
            </a:r>
          </a:p>
        </p:txBody>
      </p:sp>
      <p:sp>
        <p:nvSpPr>
          <p:cNvPr id="67593" name="Text Box 43"/>
          <p:cNvSpPr txBox="1">
            <a:spLocks noChangeArrowheads="1"/>
          </p:cNvSpPr>
          <p:nvPr/>
        </p:nvSpPr>
        <p:spPr bwMode="auto">
          <a:xfrm>
            <a:off x="4564063" y="4783138"/>
            <a:ext cx="28209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lnSpc>
                <a:spcPct val="80000"/>
              </a:lnSpc>
              <a:buFont typeface="Arial" charset="0"/>
              <a:buAutoNum type="alphaLcPeriod" startAt="7"/>
            </a:pPr>
            <a:r>
              <a:rPr lang="en-US" altLang="en-US" sz="1800" b="0"/>
              <a:t>1347.008 - 108.134 =</a:t>
            </a:r>
          </a:p>
          <a:p>
            <a:pPr>
              <a:lnSpc>
                <a:spcPct val="80000"/>
              </a:lnSpc>
              <a:buFont typeface="Arial" charset="0"/>
              <a:buAutoNum type="alphaLcPeriod" startAt="7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 startAt="7"/>
            </a:pPr>
            <a:r>
              <a:rPr lang="en-US" altLang="en-US" sz="1800" b="0"/>
              <a:t>111.010 - 12.163 =</a:t>
            </a:r>
          </a:p>
          <a:p>
            <a:pPr>
              <a:lnSpc>
                <a:spcPct val="80000"/>
              </a:lnSpc>
              <a:buFont typeface="Arial" charset="0"/>
              <a:buAutoNum type="alphaLcPeriod" startAt="7"/>
            </a:pPr>
            <a:endParaRPr lang="en-US" altLang="en-US" sz="1800" b="0"/>
          </a:p>
          <a:p>
            <a:pPr>
              <a:lnSpc>
                <a:spcPct val="80000"/>
              </a:lnSpc>
              <a:buFont typeface="Arial" charset="0"/>
              <a:buAutoNum type="alphaLcPeriod" startAt="7"/>
            </a:pPr>
            <a:r>
              <a:rPr lang="en-US" altLang="en-US" sz="1800" b="0"/>
              <a:t>64.7 - 24.0 = </a:t>
            </a:r>
          </a:p>
        </p:txBody>
      </p:sp>
      <p:sp>
        <p:nvSpPr>
          <p:cNvPr id="67607" name="Text Box 58"/>
          <p:cNvSpPr txBox="1">
            <a:spLocks noChangeArrowheads="1"/>
          </p:cNvSpPr>
          <p:nvPr/>
        </p:nvSpPr>
        <p:spPr bwMode="auto">
          <a:xfrm>
            <a:off x="2870200" y="731838"/>
            <a:ext cx="3321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400">
                <a:solidFill>
                  <a:srgbClr val="006600"/>
                </a:solidFill>
              </a:rPr>
              <a:t>“WORK ALL 4 SECTIONS (+,   , X,     )</a:t>
            </a:r>
          </a:p>
        </p:txBody>
      </p:sp>
      <p:sp>
        <p:nvSpPr>
          <p:cNvPr id="67608" name="Line 59"/>
          <p:cNvSpPr>
            <a:spLocks noChangeShapeType="1"/>
          </p:cNvSpPr>
          <p:nvPr/>
        </p:nvSpPr>
        <p:spPr bwMode="auto">
          <a:xfrm>
            <a:off x="5837238" y="893763"/>
            <a:ext cx="12700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Line 60"/>
          <p:cNvSpPr>
            <a:spLocks noChangeShapeType="1"/>
          </p:cNvSpPr>
          <p:nvPr/>
        </p:nvSpPr>
        <p:spPr bwMode="auto">
          <a:xfrm>
            <a:off x="5392738" y="884238"/>
            <a:ext cx="12700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0" name="Oval 61"/>
          <p:cNvSpPr>
            <a:spLocks noChangeArrowheads="1"/>
          </p:cNvSpPr>
          <p:nvPr/>
        </p:nvSpPr>
        <p:spPr bwMode="auto">
          <a:xfrm>
            <a:off x="5875338" y="833438"/>
            <a:ext cx="42862" cy="42862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endParaRPr lang="en-US" altLang="en-US"/>
          </a:p>
        </p:txBody>
      </p:sp>
      <p:sp>
        <p:nvSpPr>
          <p:cNvPr id="67611" name="Oval 62"/>
          <p:cNvSpPr>
            <a:spLocks noChangeArrowheads="1"/>
          </p:cNvSpPr>
          <p:nvPr/>
        </p:nvSpPr>
        <p:spPr bwMode="auto">
          <a:xfrm>
            <a:off x="5873750" y="914400"/>
            <a:ext cx="42863" cy="42863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endParaRPr lang="en-US" altLang="en-US"/>
          </a:p>
        </p:txBody>
      </p:sp>
      <p:sp>
        <p:nvSpPr>
          <p:cNvPr id="29" name="WordArt 3"/>
          <p:cNvSpPr>
            <a:spLocks noChangeArrowheads="1" noChangeShapeType="1" noTextEdit="1"/>
          </p:cNvSpPr>
          <p:nvPr/>
        </p:nvSpPr>
        <p:spPr bwMode="auto">
          <a:xfrm>
            <a:off x="3055938" y="6156325"/>
            <a:ext cx="2997200" cy="255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>
                <a:solidFill>
                  <a:srgbClr val="660066"/>
                </a:solidFill>
                <a:latin typeface="Impact"/>
              </a:rPr>
              <a:t>Let's check our answers.</a:t>
            </a:r>
          </a:p>
        </p:txBody>
      </p:sp>
    </p:spTree>
    <p:extLst>
      <p:ext uri="{BB962C8B-B14F-4D97-AF65-F5344CB8AC3E}">
        <p14:creationId xmlns:p14="http://schemas.microsoft.com/office/powerpoint/2010/main" val="40355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62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CEF82DD4-0513-4B2E-8E9F-8B5071070411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11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174875" y="58102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endParaRPr lang="en-US" altLang="en-US" sz="2400" b="0" baseline="30000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2530475" y="473075"/>
            <a:ext cx="4071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>
                <a:solidFill>
                  <a:srgbClr val="0000FF"/>
                </a:solidFill>
              </a:rPr>
              <a:t>Decimal Number Practice Exercises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363663" y="871538"/>
            <a:ext cx="400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/>
              <a:t>3.   Multiply the following decimals.</a:t>
            </a:r>
          </a:p>
        </p:txBody>
      </p:sp>
      <p:sp>
        <p:nvSpPr>
          <p:cNvPr id="68614" name="Text Box 24"/>
          <p:cNvSpPr txBox="1">
            <a:spLocks noChangeArrowheads="1"/>
          </p:cNvSpPr>
          <p:nvPr/>
        </p:nvSpPr>
        <p:spPr bwMode="auto">
          <a:xfrm>
            <a:off x="1739900" y="1204913"/>
            <a:ext cx="108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Arial" charset="0"/>
              <a:buAutoNum type="alphaLcPeriod"/>
            </a:pPr>
            <a:r>
              <a:rPr lang="en-US" altLang="en-US" sz="1800" b="0"/>
              <a:t>3.01</a:t>
            </a:r>
          </a:p>
          <a:p>
            <a:pPr>
              <a:buFont typeface="Arial" charset="0"/>
              <a:buNone/>
            </a:pPr>
            <a:r>
              <a:rPr lang="en-US" altLang="en-US" sz="1800" b="0"/>
              <a:t>    </a:t>
            </a:r>
            <a:r>
              <a:rPr lang="en-US" altLang="en-US" sz="1800" b="0" u="sng"/>
              <a:t>x 6.20</a:t>
            </a:r>
            <a:endParaRPr lang="en-US" altLang="en-US" sz="1800" b="0"/>
          </a:p>
        </p:txBody>
      </p:sp>
      <p:sp>
        <p:nvSpPr>
          <p:cNvPr id="68615" name="Text Box 25"/>
          <p:cNvSpPr txBox="1">
            <a:spLocks noChangeArrowheads="1"/>
          </p:cNvSpPr>
          <p:nvPr/>
        </p:nvSpPr>
        <p:spPr bwMode="auto">
          <a:xfrm>
            <a:off x="3614738" y="1189038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1800" b="0"/>
              <a:t>b.    21.3</a:t>
            </a:r>
          </a:p>
          <a:p>
            <a:pPr>
              <a:buFont typeface="Arial" charset="0"/>
              <a:buNone/>
            </a:pPr>
            <a:r>
              <a:rPr lang="en-US" altLang="en-US" sz="1800" b="0"/>
              <a:t>    </a:t>
            </a:r>
            <a:r>
              <a:rPr lang="en-US" altLang="en-US" sz="1800" b="0" u="sng"/>
              <a:t>x   1.2</a:t>
            </a:r>
            <a:endParaRPr lang="en-US" altLang="en-US" sz="1800" b="0"/>
          </a:p>
        </p:txBody>
      </p:sp>
      <p:sp>
        <p:nvSpPr>
          <p:cNvPr id="68616" name="Text Box 26"/>
          <p:cNvSpPr txBox="1">
            <a:spLocks noChangeArrowheads="1"/>
          </p:cNvSpPr>
          <p:nvPr/>
        </p:nvSpPr>
        <p:spPr bwMode="auto">
          <a:xfrm>
            <a:off x="5489575" y="1173163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1800" b="0"/>
              <a:t>c.    1.6</a:t>
            </a:r>
          </a:p>
          <a:p>
            <a:pPr>
              <a:buFont typeface="Arial" charset="0"/>
              <a:buNone/>
            </a:pPr>
            <a:r>
              <a:rPr lang="en-US" altLang="en-US" sz="1800" b="0"/>
              <a:t>    </a:t>
            </a:r>
            <a:r>
              <a:rPr lang="en-US" altLang="en-US" sz="1800" b="0" u="sng"/>
              <a:t>x 1.6</a:t>
            </a:r>
            <a:endParaRPr lang="en-US" altLang="en-US" sz="1800" b="0"/>
          </a:p>
        </p:txBody>
      </p:sp>
      <p:sp>
        <p:nvSpPr>
          <p:cNvPr id="68617" name="Text Box 27"/>
          <p:cNvSpPr txBox="1">
            <a:spLocks noChangeArrowheads="1"/>
          </p:cNvSpPr>
          <p:nvPr/>
        </p:nvSpPr>
        <p:spPr bwMode="auto">
          <a:xfrm>
            <a:off x="1744663" y="2451100"/>
            <a:ext cx="1201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1800" b="0"/>
              <a:t>d.  83.061</a:t>
            </a:r>
          </a:p>
          <a:p>
            <a:pPr>
              <a:buFont typeface="Arial" charset="0"/>
              <a:buNone/>
            </a:pPr>
            <a:r>
              <a:rPr lang="en-US" altLang="en-US" sz="1800" b="0"/>
              <a:t>   </a:t>
            </a:r>
            <a:r>
              <a:rPr lang="en-US" altLang="en-US" sz="1800" b="0" u="sng"/>
              <a:t>x      2.4</a:t>
            </a:r>
            <a:endParaRPr lang="en-US" altLang="en-US" sz="1800" b="0"/>
          </a:p>
        </p:txBody>
      </p:sp>
      <p:sp>
        <p:nvSpPr>
          <p:cNvPr id="68618" name="Text Box 28"/>
          <p:cNvSpPr txBox="1">
            <a:spLocks noChangeArrowheads="1"/>
          </p:cNvSpPr>
          <p:nvPr/>
        </p:nvSpPr>
        <p:spPr bwMode="auto">
          <a:xfrm>
            <a:off x="3619500" y="2435225"/>
            <a:ext cx="100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1800" b="0"/>
              <a:t>e.   1.64</a:t>
            </a:r>
          </a:p>
          <a:p>
            <a:pPr>
              <a:buFont typeface="Arial" charset="0"/>
              <a:buNone/>
            </a:pPr>
            <a:r>
              <a:rPr lang="en-US" altLang="en-US" sz="1800" b="0"/>
              <a:t>   </a:t>
            </a:r>
            <a:r>
              <a:rPr lang="en-US" altLang="en-US" sz="1800" b="0" u="sng"/>
              <a:t>x   1.2</a:t>
            </a:r>
            <a:endParaRPr lang="en-US" altLang="en-US" sz="1800" b="0"/>
          </a:p>
        </p:txBody>
      </p:sp>
      <p:sp>
        <p:nvSpPr>
          <p:cNvPr id="68619" name="Text Box 29"/>
          <p:cNvSpPr txBox="1">
            <a:spLocks noChangeArrowheads="1"/>
          </p:cNvSpPr>
          <p:nvPr/>
        </p:nvSpPr>
        <p:spPr bwMode="auto">
          <a:xfrm>
            <a:off x="5494338" y="2419350"/>
            <a:ext cx="113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1800" b="0"/>
              <a:t>f.    44.02</a:t>
            </a:r>
          </a:p>
          <a:p>
            <a:pPr>
              <a:buFont typeface="Arial" charset="0"/>
              <a:buNone/>
            </a:pPr>
            <a:r>
              <a:rPr lang="en-US" altLang="en-US" sz="1800" b="0"/>
              <a:t>   </a:t>
            </a:r>
            <a:r>
              <a:rPr lang="en-US" altLang="en-US" sz="1800" b="0" u="sng"/>
              <a:t>x   6.01</a:t>
            </a:r>
            <a:endParaRPr lang="en-US" altLang="en-US" sz="1800" b="0"/>
          </a:p>
        </p:txBody>
      </p:sp>
      <p:sp>
        <p:nvSpPr>
          <p:cNvPr id="68620" name="Text Box 30"/>
          <p:cNvSpPr txBox="1">
            <a:spLocks noChangeArrowheads="1"/>
          </p:cNvSpPr>
          <p:nvPr/>
        </p:nvSpPr>
        <p:spPr bwMode="auto">
          <a:xfrm>
            <a:off x="1749425" y="3835400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1800" b="0"/>
              <a:t>g.    63.12</a:t>
            </a:r>
          </a:p>
          <a:p>
            <a:pPr>
              <a:buFont typeface="Arial" charset="0"/>
              <a:buNone/>
            </a:pPr>
            <a:r>
              <a:rPr lang="en-US" altLang="en-US" sz="1800" b="0"/>
              <a:t>    </a:t>
            </a:r>
            <a:r>
              <a:rPr lang="en-US" altLang="en-US" sz="1800" b="0" u="sng"/>
              <a:t>x   1.12</a:t>
            </a:r>
            <a:endParaRPr lang="en-US" altLang="en-US" sz="1800" b="0"/>
          </a:p>
        </p:txBody>
      </p:sp>
      <p:sp>
        <p:nvSpPr>
          <p:cNvPr id="68621" name="Text Box 31"/>
          <p:cNvSpPr txBox="1">
            <a:spLocks noChangeArrowheads="1"/>
          </p:cNvSpPr>
          <p:nvPr/>
        </p:nvSpPr>
        <p:spPr bwMode="auto">
          <a:xfrm>
            <a:off x="3624263" y="3819525"/>
            <a:ext cx="113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1800" b="0"/>
              <a:t>h.   183.1</a:t>
            </a:r>
          </a:p>
          <a:p>
            <a:pPr>
              <a:buFont typeface="Arial" charset="0"/>
              <a:buNone/>
            </a:pPr>
            <a:r>
              <a:rPr lang="en-US" altLang="en-US" sz="1800" b="0"/>
              <a:t>    </a:t>
            </a:r>
            <a:r>
              <a:rPr lang="en-US" altLang="en-US" sz="1800" b="0" u="sng"/>
              <a:t>x    .23</a:t>
            </a:r>
            <a:endParaRPr lang="en-US" altLang="en-US" sz="1800" b="0"/>
          </a:p>
        </p:txBody>
      </p:sp>
      <p:sp>
        <p:nvSpPr>
          <p:cNvPr id="68622" name="Text Box 32"/>
          <p:cNvSpPr txBox="1">
            <a:spLocks noChangeArrowheads="1"/>
          </p:cNvSpPr>
          <p:nvPr/>
        </p:nvSpPr>
        <p:spPr bwMode="auto">
          <a:xfrm>
            <a:off x="5499100" y="380365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1800" b="0"/>
              <a:t>i.    68.14</a:t>
            </a:r>
          </a:p>
          <a:p>
            <a:pPr>
              <a:buFont typeface="Arial" charset="0"/>
              <a:buNone/>
            </a:pPr>
            <a:r>
              <a:rPr lang="en-US" altLang="en-US" sz="1800" b="0"/>
              <a:t>   </a:t>
            </a:r>
            <a:r>
              <a:rPr lang="en-US" altLang="en-US" sz="1800" b="0" u="sng"/>
              <a:t>x   23.6</a:t>
            </a:r>
            <a:endParaRPr lang="en-US" altLang="en-US" sz="1800" b="0"/>
          </a:p>
        </p:txBody>
      </p:sp>
      <p:sp>
        <p:nvSpPr>
          <p:cNvPr id="27" name="WordArt 3"/>
          <p:cNvSpPr>
            <a:spLocks noChangeArrowheads="1" noChangeShapeType="1" noTextEdit="1"/>
          </p:cNvSpPr>
          <p:nvPr/>
        </p:nvSpPr>
        <p:spPr bwMode="auto">
          <a:xfrm>
            <a:off x="3076575" y="6045200"/>
            <a:ext cx="2997200" cy="255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>
                <a:solidFill>
                  <a:srgbClr val="660066"/>
                </a:solidFill>
                <a:latin typeface="Impact"/>
              </a:rPr>
              <a:t>Let's check our answers.</a:t>
            </a:r>
          </a:p>
        </p:txBody>
      </p:sp>
    </p:spTree>
    <p:extLst>
      <p:ext uri="{BB962C8B-B14F-4D97-AF65-F5344CB8AC3E}">
        <p14:creationId xmlns:p14="http://schemas.microsoft.com/office/powerpoint/2010/main" val="29832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264AC712-17C7-4B83-967A-B63D0B45CC06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12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174875" y="58102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endParaRPr lang="en-US" altLang="en-US" sz="2400" b="0" baseline="30000"/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2530475" y="473075"/>
            <a:ext cx="4071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>
                <a:solidFill>
                  <a:srgbClr val="0000FF"/>
                </a:solidFill>
              </a:rPr>
              <a:t>Decimal Number Practice Exercises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876425" y="852488"/>
            <a:ext cx="3829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/>
              <a:t>4.   Divide the following decimals.</a:t>
            </a:r>
          </a:p>
        </p:txBody>
      </p:sp>
      <p:sp>
        <p:nvSpPr>
          <p:cNvPr id="69639" name="Text Box 25"/>
          <p:cNvSpPr txBox="1">
            <a:spLocks noChangeArrowheads="1"/>
          </p:cNvSpPr>
          <p:nvPr/>
        </p:nvSpPr>
        <p:spPr bwMode="auto">
          <a:xfrm>
            <a:off x="2309813" y="1658938"/>
            <a:ext cx="177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 b="0"/>
              <a:t>a.   1.4   4 2.7 0</a:t>
            </a:r>
          </a:p>
        </p:txBody>
      </p:sp>
      <p:sp>
        <p:nvSpPr>
          <p:cNvPr id="69640" name="Text Box 26"/>
          <p:cNvSpPr txBox="1">
            <a:spLocks noChangeArrowheads="1"/>
          </p:cNvSpPr>
          <p:nvPr/>
        </p:nvSpPr>
        <p:spPr bwMode="auto">
          <a:xfrm>
            <a:off x="5318125" y="1652588"/>
            <a:ext cx="1900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 b="0"/>
              <a:t>b.   .8    4.6 3000</a:t>
            </a:r>
          </a:p>
        </p:txBody>
      </p:sp>
      <p:sp>
        <p:nvSpPr>
          <p:cNvPr id="69641" name="Text Box 27"/>
          <p:cNvSpPr txBox="1">
            <a:spLocks noChangeArrowheads="1"/>
          </p:cNvSpPr>
          <p:nvPr/>
        </p:nvSpPr>
        <p:spPr bwMode="auto">
          <a:xfrm>
            <a:off x="2319338" y="3105150"/>
            <a:ext cx="1824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 b="0"/>
              <a:t>c.   1.2    6 2 0.4</a:t>
            </a:r>
          </a:p>
        </p:txBody>
      </p:sp>
      <p:sp>
        <p:nvSpPr>
          <p:cNvPr id="69642" name="Text Box 28"/>
          <p:cNvSpPr txBox="1">
            <a:spLocks noChangeArrowheads="1"/>
          </p:cNvSpPr>
          <p:nvPr/>
        </p:nvSpPr>
        <p:spPr bwMode="auto">
          <a:xfrm>
            <a:off x="5322888" y="3094038"/>
            <a:ext cx="1900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 b="0"/>
              <a:t>d.   6     6.6 7 8 6</a:t>
            </a:r>
          </a:p>
        </p:txBody>
      </p:sp>
      <p:sp>
        <p:nvSpPr>
          <p:cNvPr id="69643" name="Text Box 29"/>
          <p:cNvSpPr txBox="1">
            <a:spLocks noChangeArrowheads="1"/>
          </p:cNvSpPr>
          <p:nvPr/>
        </p:nvSpPr>
        <p:spPr bwMode="auto">
          <a:xfrm>
            <a:off x="2320925" y="4403725"/>
            <a:ext cx="1709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 b="0"/>
              <a:t>e.   1.1    110.0</a:t>
            </a:r>
          </a:p>
        </p:txBody>
      </p:sp>
      <p:sp>
        <p:nvSpPr>
          <p:cNvPr id="69644" name="Freeform 30"/>
          <p:cNvSpPr>
            <a:spLocks/>
          </p:cNvSpPr>
          <p:nvPr/>
        </p:nvSpPr>
        <p:spPr bwMode="auto">
          <a:xfrm>
            <a:off x="3125788" y="1719263"/>
            <a:ext cx="92075" cy="257175"/>
          </a:xfrm>
          <a:custGeom>
            <a:avLst/>
            <a:gdLst>
              <a:gd name="T0" fmla="*/ 2147483647 w 58"/>
              <a:gd name="T1" fmla="*/ 0 h 162"/>
              <a:gd name="T2" fmla="*/ 2147483647 w 58"/>
              <a:gd name="T3" fmla="*/ 2147483647 h 162"/>
              <a:gd name="T4" fmla="*/ 0 w 58"/>
              <a:gd name="T5" fmla="*/ 2147483647 h 162"/>
              <a:gd name="T6" fmla="*/ 0 60000 65536"/>
              <a:gd name="T7" fmla="*/ 0 60000 65536"/>
              <a:gd name="T8" fmla="*/ 0 60000 65536"/>
              <a:gd name="T9" fmla="*/ 0 w 58"/>
              <a:gd name="T10" fmla="*/ 0 h 162"/>
              <a:gd name="T11" fmla="*/ 58 w 58"/>
              <a:gd name="T12" fmla="*/ 162 h 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162">
                <a:moveTo>
                  <a:pt x="58" y="0"/>
                </a:moveTo>
                <a:cubicBezTo>
                  <a:pt x="56" y="43"/>
                  <a:pt x="55" y="87"/>
                  <a:pt x="45" y="114"/>
                </a:cubicBezTo>
                <a:cubicBezTo>
                  <a:pt x="35" y="141"/>
                  <a:pt x="17" y="151"/>
                  <a:pt x="0" y="16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31"/>
          <p:cNvSpPr>
            <a:spLocks noChangeShapeType="1"/>
          </p:cNvSpPr>
          <p:nvPr/>
        </p:nvSpPr>
        <p:spPr bwMode="auto">
          <a:xfrm>
            <a:off x="3208338" y="1719263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Freeform 32"/>
          <p:cNvSpPr>
            <a:spLocks/>
          </p:cNvSpPr>
          <p:nvPr/>
        </p:nvSpPr>
        <p:spPr bwMode="auto">
          <a:xfrm>
            <a:off x="6037263" y="1698625"/>
            <a:ext cx="92075" cy="257175"/>
          </a:xfrm>
          <a:custGeom>
            <a:avLst/>
            <a:gdLst>
              <a:gd name="T0" fmla="*/ 2147483647 w 58"/>
              <a:gd name="T1" fmla="*/ 0 h 162"/>
              <a:gd name="T2" fmla="*/ 2147483647 w 58"/>
              <a:gd name="T3" fmla="*/ 2147483647 h 162"/>
              <a:gd name="T4" fmla="*/ 0 w 58"/>
              <a:gd name="T5" fmla="*/ 2147483647 h 162"/>
              <a:gd name="T6" fmla="*/ 0 60000 65536"/>
              <a:gd name="T7" fmla="*/ 0 60000 65536"/>
              <a:gd name="T8" fmla="*/ 0 60000 65536"/>
              <a:gd name="T9" fmla="*/ 0 w 58"/>
              <a:gd name="T10" fmla="*/ 0 h 162"/>
              <a:gd name="T11" fmla="*/ 58 w 58"/>
              <a:gd name="T12" fmla="*/ 162 h 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162">
                <a:moveTo>
                  <a:pt x="58" y="0"/>
                </a:moveTo>
                <a:cubicBezTo>
                  <a:pt x="56" y="43"/>
                  <a:pt x="55" y="87"/>
                  <a:pt x="45" y="114"/>
                </a:cubicBezTo>
                <a:cubicBezTo>
                  <a:pt x="35" y="141"/>
                  <a:pt x="17" y="151"/>
                  <a:pt x="0" y="16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7" name="Line 33"/>
          <p:cNvSpPr>
            <a:spLocks noChangeShapeType="1"/>
          </p:cNvSpPr>
          <p:nvPr/>
        </p:nvSpPr>
        <p:spPr bwMode="auto">
          <a:xfrm>
            <a:off x="6119813" y="1698625"/>
            <a:ext cx="101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Freeform 34"/>
          <p:cNvSpPr>
            <a:spLocks/>
          </p:cNvSpPr>
          <p:nvPr/>
        </p:nvSpPr>
        <p:spPr bwMode="auto">
          <a:xfrm>
            <a:off x="3162300" y="3154363"/>
            <a:ext cx="92075" cy="257175"/>
          </a:xfrm>
          <a:custGeom>
            <a:avLst/>
            <a:gdLst>
              <a:gd name="T0" fmla="*/ 2147483647 w 58"/>
              <a:gd name="T1" fmla="*/ 0 h 162"/>
              <a:gd name="T2" fmla="*/ 2147483647 w 58"/>
              <a:gd name="T3" fmla="*/ 2147483647 h 162"/>
              <a:gd name="T4" fmla="*/ 0 w 58"/>
              <a:gd name="T5" fmla="*/ 2147483647 h 162"/>
              <a:gd name="T6" fmla="*/ 0 60000 65536"/>
              <a:gd name="T7" fmla="*/ 0 60000 65536"/>
              <a:gd name="T8" fmla="*/ 0 60000 65536"/>
              <a:gd name="T9" fmla="*/ 0 w 58"/>
              <a:gd name="T10" fmla="*/ 0 h 162"/>
              <a:gd name="T11" fmla="*/ 58 w 58"/>
              <a:gd name="T12" fmla="*/ 162 h 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162">
                <a:moveTo>
                  <a:pt x="58" y="0"/>
                </a:moveTo>
                <a:cubicBezTo>
                  <a:pt x="56" y="43"/>
                  <a:pt x="55" y="87"/>
                  <a:pt x="45" y="114"/>
                </a:cubicBezTo>
                <a:cubicBezTo>
                  <a:pt x="35" y="141"/>
                  <a:pt x="17" y="151"/>
                  <a:pt x="0" y="16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Line 35"/>
          <p:cNvSpPr>
            <a:spLocks noChangeShapeType="1"/>
          </p:cNvSpPr>
          <p:nvPr/>
        </p:nvSpPr>
        <p:spPr bwMode="auto">
          <a:xfrm>
            <a:off x="3244850" y="3154363"/>
            <a:ext cx="846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Freeform 36"/>
          <p:cNvSpPr>
            <a:spLocks/>
          </p:cNvSpPr>
          <p:nvPr/>
        </p:nvSpPr>
        <p:spPr bwMode="auto">
          <a:xfrm>
            <a:off x="6037263" y="3149600"/>
            <a:ext cx="92075" cy="257175"/>
          </a:xfrm>
          <a:custGeom>
            <a:avLst/>
            <a:gdLst>
              <a:gd name="T0" fmla="*/ 2147483647 w 58"/>
              <a:gd name="T1" fmla="*/ 0 h 162"/>
              <a:gd name="T2" fmla="*/ 2147483647 w 58"/>
              <a:gd name="T3" fmla="*/ 2147483647 h 162"/>
              <a:gd name="T4" fmla="*/ 0 w 58"/>
              <a:gd name="T5" fmla="*/ 2147483647 h 162"/>
              <a:gd name="T6" fmla="*/ 0 60000 65536"/>
              <a:gd name="T7" fmla="*/ 0 60000 65536"/>
              <a:gd name="T8" fmla="*/ 0 60000 65536"/>
              <a:gd name="T9" fmla="*/ 0 w 58"/>
              <a:gd name="T10" fmla="*/ 0 h 162"/>
              <a:gd name="T11" fmla="*/ 58 w 58"/>
              <a:gd name="T12" fmla="*/ 162 h 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162">
                <a:moveTo>
                  <a:pt x="58" y="0"/>
                </a:moveTo>
                <a:cubicBezTo>
                  <a:pt x="56" y="43"/>
                  <a:pt x="55" y="87"/>
                  <a:pt x="45" y="114"/>
                </a:cubicBezTo>
                <a:cubicBezTo>
                  <a:pt x="35" y="141"/>
                  <a:pt x="17" y="151"/>
                  <a:pt x="0" y="16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1" name="Line 37"/>
          <p:cNvSpPr>
            <a:spLocks noChangeShapeType="1"/>
          </p:cNvSpPr>
          <p:nvPr/>
        </p:nvSpPr>
        <p:spPr bwMode="auto">
          <a:xfrm>
            <a:off x="6119813" y="3149600"/>
            <a:ext cx="10715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2" name="Freeform 38"/>
          <p:cNvSpPr>
            <a:spLocks/>
          </p:cNvSpPr>
          <p:nvPr/>
        </p:nvSpPr>
        <p:spPr bwMode="auto">
          <a:xfrm>
            <a:off x="3170238" y="4445000"/>
            <a:ext cx="92075" cy="257175"/>
          </a:xfrm>
          <a:custGeom>
            <a:avLst/>
            <a:gdLst>
              <a:gd name="T0" fmla="*/ 2147483647 w 58"/>
              <a:gd name="T1" fmla="*/ 0 h 162"/>
              <a:gd name="T2" fmla="*/ 2147483647 w 58"/>
              <a:gd name="T3" fmla="*/ 2147483647 h 162"/>
              <a:gd name="T4" fmla="*/ 0 w 58"/>
              <a:gd name="T5" fmla="*/ 2147483647 h 162"/>
              <a:gd name="T6" fmla="*/ 0 60000 65536"/>
              <a:gd name="T7" fmla="*/ 0 60000 65536"/>
              <a:gd name="T8" fmla="*/ 0 60000 65536"/>
              <a:gd name="T9" fmla="*/ 0 w 58"/>
              <a:gd name="T10" fmla="*/ 0 h 162"/>
              <a:gd name="T11" fmla="*/ 58 w 58"/>
              <a:gd name="T12" fmla="*/ 162 h 1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" h="162">
                <a:moveTo>
                  <a:pt x="58" y="0"/>
                </a:moveTo>
                <a:cubicBezTo>
                  <a:pt x="56" y="43"/>
                  <a:pt x="55" y="87"/>
                  <a:pt x="45" y="114"/>
                </a:cubicBezTo>
                <a:cubicBezTo>
                  <a:pt x="35" y="141"/>
                  <a:pt x="17" y="151"/>
                  <a:pt x="0" y="16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3" name="Line 39"/>
          <p:cNvSpPr>
            <a:spLocks noChangeShapeType="1"/>
          </p:cNvSpPr>
          <p:nvPr/>
        </p:nvSpPr>
        <p:spPr bwMode="auto">
          <a:xfrm>
            <a:off x="3252788" y="4445000"/>
            <a:ext cx="723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WordArt 3"/>
          <p:cNvSpPr>
            <a:spLocks noChangeArrowheads="1" noChangeShapeType="1" noTextEdit="1"/>
          </p:cNvSpPr>
          <p:nvPr/>
        </p:nvSpPr>
        <p:spPr bwMode="auto">
          <a:xfrm>
            <a:off x="3076575" y="6045200"/>
            <a:ext cx="2997200" cy="255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>
                <a:solidFill>
                  <a:srgbClr val="660066"/>
                </a:solidFill>
                <a:latin typeface="Impact"/>
              </a:rPr>
              <a:t>Let's check our answers.</a:t>
            </a:r>
          </a:p>
        </p:txBody>
      </p:sp>
    </p:spTree>
    <p:extLst>
      <p:ext uri="{BB962C8B-B14F-4D97-AF65-F5344CB8AC3E}">
        <p14:creationId xmlns:p14="http://schemas.microsoft.com/office/powerpoint/2010/main" val="5423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22808CA3-6732-4F8B-9FC8-1AA40F5AC04D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2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59395" name="Text Box 85"/>
          <p:cNvSpPr txBox="1">
            <a:spLocks noChangeArrowheads="1"/>
          </p:cNvSpPr>
          <p:nvPr/>
        </p:nvSpPr>
        <p:spPr bwMode="auto">
          <a:xfrm>
            <a:off x="920750" y="568325"/>
            <a:ext cx="384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dirty="0"/>
              <a:t>D.    DECIMAL NUMBERS</a:t>
            </a:r>
            <a:endParaRPr lang="en-US" altLang="en-US" sz="1800" dirty="0"/>
          </a:p>
        </p:txBody>
      </p:sp>
      <p:sp>
        <p:nvSpPr>
          <p:cNvPr id="136278" name="Text Box 86"/>
          <p:cNvSpPr txBox="1">
            <a:spLocks noChangeArrowheads="1"/>
          </p:cNvSpPr>
          <p:nvPr/>
        </p:nvSpPr>
        <p:spPr bwMode="auto">
          <a:xfrm>
            <a:off x="1571625" y="1303338"/>
            <a:ext cx="6435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Char char="•"/>
            </a:pPr>
            <a:r>
              <a:rPr lang="en-US" altLang="en-US" sz="1800"/>
              <a:t>  System of numbers based on ten (10).</a:t>
            </a:r>
          </a:p>
        </p:txBody>
      </p:sp>
      <p:sp>
        <p:nvSpPr>
          <p:cNvPr id="136289" name="Rectangle 97"/>
          <p:cNvSpPr>
            <a:spLocks noChangeArrowheads="1"/>
          </p:cNvSpPr>
          <p:nvPr/>
        </p:nvSpPr>
        <p:spPr bwMode="auto">
          <a:xfrm>
            <a:off x="1570038" y="1670050"/>
            <a:ext cx="652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Char char="•"/>
            </a:pPr>
            <a:r>
              <a:rPr lang="en-US" altLang="en-US" sz="1800"/>
              <a:t>  Decimal fraction has a denominator of 10, 100, 1000, etc.</a:t>
            </a:r>
          </a:p>
        </p:txBody>
      </p:sp>
      <p:sp>
        <p:nvSpPr>
          <p:cNvPr id="136290" name="Text Box 98"/>
          <p:cNvSpPr txBox="1">
            <a:spLocks noChangeArrowheads="1"/>
          </p:cNvSpPr>
          <p:nvPr/>
        </p:nvSpPr>
        <p:spPr bwMode="auto">
          <a:xfrm>
            <a:off x="1947863" y="2060575"/>
            <a:ext cx="6464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aseline="30000" dirty="0">
                <a:solidFill>
                  <a:srgbClr val="0000FF"/>
                </a:solidFill>
              </a:rPr>
              <a:t>Written on one line as a whole number, with a period (decimal point) in front.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2241550" y="2554288"/>
            <a:ext cx="5321300" cy="649287"/>
            <a:chOff x="1412" y="1609"/>
            <a:chExt cx="3352" cy="409"/>
          </a:xfrm>
        </p:grpSpPr>
        <p:sp>
          <p:nvSpPr>
            <p:cNvPr id="59419" name="Text Box 99"/>
            <p:cNvSpPr txBox="1">
              <a:spLocks noChangeArrowheads="1"/>
            </p:cNvSpPr>
            <p:nvPr/>
          </p:nvSpPr>
          <p:spPr bwMode="auto">
            <a:xfrm>
              <a:off x="1412" y="160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5</a:t>
              </a:r>
            </a:p>
          </p:txBody>
        </p:sp>
        <p:sp>
          <p:nvSpPr>
            <p:cNvPr id="59420" name="Text Box 100"/>
            <p:cNvSpPr txBox="1">
              <a:spLocks noChangeArrowheads="1"/>
            </p:cNvSpPr>
            <p:nvPr/>
          </p:nvSpPr>
          <p:spPr bwMode="auto">
            <a:xfrm>
              <a:off x="1473" y="1736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10</a:t>
              </a:r>
            </a:p>
          </p:txBody>
        </p:sp>
        <p:sp>
          <p:nvSpPr>
            <p:cNvPr id="59421" name="Line 101"/>
            <p:cNvSpPr>
              <a:spLocks noChangeShapeType="1"/>
            </p:cNvSpPr>
            <p:nvPr/>
          </p:nvSpPr>
          <p:spPr bwMode="auto">
            <a:xfrm flipH="1">
              <a:off x="1467" y="1728"/>
              <a:ext cx="136" cy="129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Text Box 102"/>
            <p:cNvSpPr txBox="1">
              <a:spLocks noChangeArrowheads="1"/>
            </p:cNvSpPr>
            <p:nvPr/>
          </p:nvSpPr>
          <p:spPr bwMode="auto">
            <a:xfrm>
              <a:off x="1678" y="1668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=</a:t>
              </a:r>
            </a:p>
          </p:txBody>
        </p:sp>
        <p:sp>
          <p:nvSpPr>
            <p:cNvPr id="59423" name="Text Box 103"/>
            <p:cNvSpPr txBox="1">
              <a:spLocks noChangeArrowheads="1"/>
            </p:cNvSpPr>
            <p:nvPr/>
          </p:nvSpPr>
          <p:spPr bwMode="auto">
            <a:xfrm>
              <a:off x="1821" y="1718"/>
              <a:ext cx="25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altLang="en-US" sz="3200" baseline="30000">
                  <a:solidFill>
                    <a:srgbClr val="008000"/>
                  </a:solidFill>
                </a:rPr>
                <a:t>.5</a:t>
              </a:r>
            </a:p>
          </p:txBody>
        </p:sp>
        <p:sp>
          <p:nvSpPr>
            <p:cNvPr id="59424" name="Text Box 104"/>
            <p:cNvSpPr txBox="1">
              <a:spLocks noChangeArrowheads="1"/>
            </p:cNvSpPr>
            <p:nvPr/>
          </p:nvSpPr>
          <p:spPr bwMode="auto">
            <a:xfrm>
              <a:off x="2467" y="162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5</a:t>
              </a:r>
            </a:p>
          </p:txBody>
        </p:sp>
        <p:sp>
          <p:nvSpPr>
            <p:cNvPr id="59425" name="Text Box 105"/>
            <p:cNvSpPr txBox="1">
              <a:spLocks noChangeArrowheads="1"/>
            </p:cNvSpPr>
            <p:nvPr/>
          </p:nvSpPr>
          <p:spPr bwMode="auto">
            <a:xfrm>
              <a:off x="2528" y="1756"/>
              <a:ext cx="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100</a:t>
              </a:r>
            </a:p>
          </p:txBody>
        </p:sp>
        <p:sp>
          <p:nvSpPr>
            <p:cNvPr id="59426" name="Line 106"/>
            <p:cNvSpPr>
              <a:spLocks noChangeShapeType="1"/>
            </p:cNvSpPr>
            <p:nvPr/>
          </p:nvSpPr>
          <p:spPr bwMode="auto">
            <a:xfrm flipH="1">
              <a:off x="2522" y="1748"/>
              <a:ext cx="136" cy="129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7" name="Text Box 107"/>
            <p:cNvSpPr txBox="1">
              <a:spLocks noChangeArrowheads="1"/>
            </p:cNvSpPr>
            <p:nvPr/>
          </p:nvSpPr>
          <p:spPr bwMode="auto">
            <a:xfrm>
              <a:off x="2817" y="1688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=</a:t>
              </a:r>
            </a:p>
          </p:txBody>
        </p:sp>
        <p:sp>
          <p:nvSpPr>
            <p:cNvPr id="59428" name="Text Box 108"/>
            <p:cNvSpPr txBox="1">
              <a:spLocks noChangeArrowheads="1"/>
            </p:cNvSpPr>
            <p:nvPr/>
          </p:nvSpPr>
          <p:spPr bwMode="auto">
            <a:xfrm>
              <a:off x="2960" y="1738"/>
              <a:ext cx="35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altLang="en-US" sz="3200" baseline="30000">
                  <a:solidFill>
                    <a:srgbClr val="008000"/>
                  </a:solidFill>
                </a:rPr>
                <a:t>.05</a:t>
              </a:r>
            </a:p>
          </p:txBody>
        </p:sp>
        <p:sp>
          <p:nvSpPr>
            <p:cNvPr id="59429" name="Text Box 109"/>
            <p:cNvSpPr txBox="1">
              <a:spLocks noChangeArrowheads="1"/>
            </p:cNvSpPr>
            <p:nvPr/>
          </p:nvSpPr>
          <p:spPr bwMode="auto">
            <a:xfrm>
              <a:off x="3756" y="161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5</a:t>
              </a:r>
            </a:p>
          </p:txBody>
        </p:sp>
        <p:sp>
          <p:nvSpPr>
            <p:cNvPr id="59430" name="Text Box 110"/>
            <p:cNvSpPr txBox="1">
              <a:spLocks noChangeArrowheads="1"/>
            </p:cNvSpPr>
            <p:nvPr/>
          </p:nvSpPr>
          <p:spPr bwMode="auto">
            <a:xfrm>
              <a:off x="3817" y="1737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1000</a:t>
              </a:r>
            </a:p>
          </p:txBody>
        </p:sp>
        <p:sp>
          <p:nvSpPr>
            <p:cNvPr id="59431" name="Line 111"/>
            <p:cNvSpPr>
              <a:spLocks noChangeShapeType="1"/>
            </p:cNvSpPr>
            <p:nvPr/>
          </p:nvSpPr>
          <p:spPr bwMode="auto">
            <a:xfrm flipH="1">
              <a:off x="3811" y="1729"/>
              <a:ext cx="136" cy="129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2" name="Text Box 112"/>
            <p:cNvSpPr txBox="1">
              <a:spLocks noChangeArrowheads="1"/>
            </p:cNvSpPr>
            <p:nvPr/>
          </p:nvSpPr>
          <p:spPr bwMode="auto">
            <a:xfrm>
              <a:off x="4178" y="1669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=</a:t>
              </a:r>
            </a:p>
          </p:txBody>
        </p:sp>
        <p:sp>
          <p:nvSpPr>
            <p:cNvPr id="59433" name="Text Box 113"/>
            <p:cNvSpPr txBox="1">
              <a:spLocks noChangeArrowheads="1"/>
            </p:cNvSpPr>
            <p:nvPr/>
          </p:nvSpPr>
          <p:spPr bwMode="auto">
            <a:xfrm>
              <a:off x="4321" y="1719"/>
              <a:ext cx="44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altLang="en-US" sz="3200" baseline="30000">
                  <a:solidFill>
                    <a:srgbClr val="008000"/>
                  </a:solidFill>
                </a:rPr>
                <a:t>.005</a:t>
              </a:r>
            </a:p>
          </p:txBody>
        </p:sp>
      </p:grpSp>
      <p:sp>
        <p:nvSpPr>
          <p:cNvPr id="136307" name="Text Box 115"/>
          <p:cNvSpPr txBox="1">
            <a:spLocks noChangeArrowheads="1"/>
          </p:cNvSpPr>
          <p:nvPr/>
        </p:nvSpPr>
        <p:spPr bwMode="auto">
          <a:xfrm>
            <a:off x="4052888" y="3556000"/>
            <a:ext cx="9794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en-US" altLang="en-US" sz="2400" baseline="30000"/>
              <a:t>3 digits</a:t>
            </a:r>
          </a:p>
        </p:txBody>
      </p:sp>
      <p:sp>
        <p:nvSpPr>
          <p:cNvPr id="136308" name="Text Box 116"/>
          <p:cNvSpPr txBox="1">
            <a:spLocks noChangeArrowheads="1"/>
          </p:cNvSpPr>
          <p:nvPr/>
        </p:nvSpPr>
        <p:spPr bwMode="auto">
          <a:xfrm>
            <a:off x="1843088" y="4160838"/>
            <a:ext cx="225583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1800"/>
              <a:t>.999 is the same as</a:t>
            </a:r>
          </a:p>
        </p:txBody>
      </p:sp>
      <p:grpSp>
        <p:nvGrpSpPr>
          <p:cNvPr id="3" name="Group 136"/>
          <p:cNvGrpSpPr>
            <a:grpSpLocks/>
          </p:cNvGrpSpPr>
          <p:nvPr/>
        </p:nvGrpSpPr>
        <p:grpSpPr bwMode="auto">
          <a:xfrm>
            <a:off x="5481638" y="4152900"/>
            <a:ext cx="692150" cy="712788"/>
            <a:chOff x="3453" y="2616"/>
            <a:chExt cx="436" cy="449"/>
          </a:xfrm>
        </p:grpSpPr>
        <p:sp>
          <p:nvSpPr>
            <p:cNvPr id="59416" name="Text Box 117"/>
            <p:cNvSpPr txBox="1">
              <a:spLocks noChangeArrowheads="1"/>
            </p:cNvSpPr>
            <p:nvPr/>
          </p:nvSpPr>
          <p:spPr bwMode="auto">
            <a:xfrm>
              <a:off x="3484" y="2616"/>
              <a:ext cx="35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en-US" sz="1800"/>
                <a:t>999</a:t>
              </a:r>
            </a:p>
          </p:txBody>
        </p:sp>
        <p:sp>
          <p:nvSpPr>
            <p:cNvPr id="59417" name="Text Box 118"/>
            <p:cNvSpPr txBox="1">
              <a:spLocks noChangeArrowheads="1"/>
            </p:cNvSpPr>
            <p:nvPr/>
          </p:nvSpPr>
          <p:spPr bwMode="auto">
            <a:xfrm>
              <a:off x="3453" y="2799"/>
              <a:ext cx="43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en-US" sz="1800"/>
                <a:t>1000</a:t>
              </a:r>
            </a:p>
          </p:txBody>
        </p:sp>
        <p:sp>
          <p:nvSpPr>
            <p:cNvPr id="59418" name="Line 120"/>
            <p:cNvSpPr>
              <a:spLocks noChangeShapeType="1"/>
            </p:cNvSpPr>
            <p:nvPr/>
          </p:nvSpPr>
          <p:spPr bwMode="auto">
            <a:xfrm>
              <a:off x="3472" y="2841"/>
              <a:ext cx="3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32"/>
          <p:cNvGrpSpPr>
            <a:grpSpLocks/>
          </p:cNvGrpSpPr>
          <p:nvPr/>
        </p:nvGrpSpPr>
        <p:grpSpPr bwMode="auto">
          <a:xfrm>
            <a:off x="2200275" y="3670300"/>
            <a:ext cx="1939925" cy="569913"/>
            <a:chOff x="1386" y="2312"/>
            <a:chExt cx="1222" cy="359"/>
          </a:xfrm>
        </p:grpSpPr>
        <p:sp>
          <p:nvSpPr>
            <p:cNvPr id="59414" name="Line 122"/>
            <p:cNvSpPr>
              <a:spLocks noChangeShapeType="1"/>
            </p:cNvSpPr>
            <p:nvPr/>
          </p:nvSpPr>
          <p:spPr bwMode="auto">
            <a:xfrm flipH="1">
              <a:off x="1386" y="2312"/>
              <a:ext cx="12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5" name="Line 123"/>
            <p:cNvSpPr>
              <a:spLocks noChangeShapeType="1"/>
            </p:cNvSpPr>
            <p:nvPr/>
          </p:nvSpPr>
          <p:spPr bwMode="auto">
            <a:xfrm>
              <a:off x="1386" y="2312"/>
              <a:ext cx="0" cy="3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3"/>
          <p:cNvGrpSpPr>
            <a:grpSpLocks/>
          </p:cNvGrpSpPr>
          <p:nvPr/>
        </p:nvGrpSpPr>
        <p:grpSpPr bwMode="auto">
          <a:xfrm>
            <a:off x="4983163" y="3673475"/>
            <a:ext cx="811212" cy="569913"/>
            <a:chOff x="3139" y="2314"/>
            <a:chExt cx="511" cy="359"/>
          </a:xfrm>
        </p:grpSpPr>
        <p:sp>
          <p:nvSpPr>
            <p:cNvPr id="59412" name="Line 124"/>
            <p:cNvSpPr>
              <a:spLocks noChangeShapeType="1"/>
            </p:cNvSpPr>
            <p:nvPr/>
          </p:nvSpPr>
          <p:spPr bwMode="auto">
            <a:xfrm flipH="1">
              <a:off x="3139" y="2319"/>
              <a:ext cx="5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Line 125"/>
            <p:cNvSpPr>
              <a:spLocks noChangeShapeType="1"/>
            </p:cNvSpPr>
            <p:nvPr/>
          </p:nvSpPr>
          <p:spPr bwMode="auto">
            <a:xfrm>
              <a:off x="3649" y="2314"/>
              <a:ext cx="0" cy="3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35"/>
          <p:cNvGrpSpPr>
            <a:grpSpLocks/>
          </p:cNvGrpSpPr>
          <p:nvPr/>
        </p:nvGrpSpPr>
        <p:grpSpPr bwMode="auto">
          <a:xfrm>
            <a:off x="4613275" y="4789488"/>
            <a:ext cx="4068763" cy="877887"/>
            <a:chOff x="2893" y="2974"/>
            <a:chExt cx="2563" cy="553"/>
          </a:xfrm>
        </p:grpSpPr>
        <p:sp>
          <p:nvSpPr>
            <p:cNvPr id="59407" name="Text Box 121"/>
            <p:cNvSpPr txBox="1">
              <a:spLocks noChangeArrowheads="1"/>
            </p:cNvSpPr>
            <p:nvPr/>
          </p:nvSpPr>
          <p:spPr bwMode="auto">
            <a:xfrm>
              <a:off x="2893" y="3099"/>
              <a:ext cx="2563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en-US" sz="2400" baseline="30000"/>
                <a:t>( 1 +                      same number of zeros</a:t>
              </a:r>
            </a:p>
            <a:p>
              <a:pPr>
                <a:lnSpc>
                  <a:spcPct val="120000"/>
                </a:lnSpc>
              </a:pPr>
              <a:r>
                <a:rPr lang="en-US" altLang="en-US" sz="2400" baseline="30000"/>
                <a:t>                              as digits in numerator)</a:t>
              </a:r>
            </a:p>
          </p:txBody>
        </p:sp>
        <p:sp>
          <p:nvSpPr>
            <p:cNvPr id="59408" name="Line 126"/>
            <p:cNvSpPr>
              <a:spLocks noChangeShapeType="1"/>
            </p:cNvSpPr>
            <p:nvPr/>
          </p:nvSpPr>
          <p:spPr bwMode="auto">
            <a:xfrm>
              <a:off x="3269" y="3195"/>
              <a:ext cx="28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Line 127"/>
            <p:cNvSpPr>
              <a:spLocks noChangeShapeType="1"/>
            </p:cNvSpPr>
            <p:nvPr/>
          </p:nvSpPr>
          <p:spPr bwMode="auto">
            <a:xfrm flipV="1">
              <a:off x="3553" y="2974"/>
              <a:ext cx="0" cy="22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Line 128"/>
            <p:cNvSpPr>
              <a:spLocks noChangeShapeType="1"/>
            </p:cNvSpPr>
            <p:nvPr/>
          </p:nvSpPr>
          <p:spPr bwMode="auto">
            <a:xfrm>
              <a:off x="3680" y="3196"/>
              <a:ext cx="28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1" name="Line 129"/>
            <p:cNvSpPr>
              <a:spLocks noChangeShapeType="1"/>
            </p:cNvSpPr>
            <p:nvPr/>
          </p:nvSpPr>
          <p:spPr bwMode="auto">
            <a:xfrm flipV="1">
              <a:off x="3685" y="2980"/>
              <a:ext cx="0" cy="22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322" name="Text Box 130"/>
          <p:cNvSpPr txBox="1">
            <a:spLocks noChangeArrowheads="1"/>
          </p:cNvSpPr>
          <p:nvPr/>
        </p:nvSpPr>
        <p:spPr bwMode="auto">
          <a:xfrm>
            <a:off x="1289050" y="973138"/>
            <a:ext cx="2627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 dirty="0">
                <a:solidFill>
                  <a:srgbClr val="0000FF"/>
                </a:solidFill>
              </a:rPr>
              <a:t>1.    Decimal System</a:t>
            </a:r>
          </a:p>
        </p:txBody>
      </p:sp>
    </p:spTree>
    <p:extLst>
      <p:ext uri="{BB962C8B-B14F-4D97-AF65-F5344CB8AC3E}">
        <p14:creationId xmlns:p14="http://schemas.microsoft.com/office/powerpoint/2010/main" val="13179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3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78" grpId="0"/>
      <p:bldP spid="136289" grpId="0"/>
      <p:bldP spid="136290" grpId="0"/>
      <p:bldP spid="136307" grpId="0"/>
      <p:bldP spid="136308" grpId="0"/>
      <p:bldP spid="1363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855BF77D-8AC7-4CDA-9626-B8A72CD2CEC0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3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138281" name="Text Box 41"/>
          <p:cNvSpPr txBox="1">
            <a:spLocks noChangeArrowheads="1"/>
          </p:cNvSpPr>
          <p:nvPr/>
        </p:nvSpPr>
        <p:spPr bwMode="auto">
          <a:xfrm>
            <a:off x="1487488" y="598488"/>
            <a:ext cx="433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2.    Reading and Writing Decimals</a:t>
            </a: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1689100" y="1439863"/>
            <a:ext cx="6362700" cy="960437"/>
            <a:chOff x="1064" y="907"/>
            <a:chExt cx="4008" cy="605"/>
          </a:xfrm>
        </p:grpSpPr>
        <p:sp>
          <p:nvSpPr>
            <p:cNvPr id="60460" name="Text Box 44"/>
            <p:cNvSpPr txBox="1">
              <a:spLocks noChangeArrowheads="1"/>
            </p:cNvSpPr>
            <p:nvPr/>
          </p:nvSpPr>
          <p:spPr bwMode="auto">
            <a:xfrm>
              <a:off x="1467" y="9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7</a:t>
              </a:r>
            </a:p>
          </p:txBody>
        </p:sp>
        <p:sp>
          <p:nvSpPr>
            <p:cNvPr id="60461" name="Text Box 45"/>
            <p:cNvSpPr txBox="1">
              <a:spLocks noChangeArrowheads="1"/>
            </p:cNvSpPr>
            <p:nvPr/>
          </p:nvSpPr>
          <p:spPr bwMode="auto">
            <a:xfrm>
              <a:off x="1534" y="1035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10</a:t>
              </a:r>
            </a:p>
          </p:txBody>
        </p:sp>
        <p:sp>
          <p:nvSpPr>
            <p:cNvPr id="60462" name="Line 46"/>
            <p:cNvSpPr>
              <a:spLocks noChangeShapeType="1"/>
            </p:cNvSpPr>
            <p:nvPr/>
          </p:nvSpPr>
          <p:spPr bwMode="auto">
            <a:xfrm flipH="1">
              <a:off x="1535" y="1020"/>
              <a:ext cx="136" cy="129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3" name="Text Box 47"/>
            <p:cNvSpPr txBox="1">
              <a:spLocks noChangeArrowheads="1"/>
            </p:cNvSpPr>
            <p:nvPr/>
          </p:nvSpPr>
          <p:spPr bwMode="auto">
            <a:xfrm>
              <a:off x="1322" y="939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2400">
                  <a:solidFill>
                    <a:srgbClr val="008000"/>
                  </a:solidFill>
                </a:rPr>
                <a:t>5</a:t>
              </a:r>
            </a:p>
          </p:txBody>
        </p:sp>
        <p:sp>
          <p:nvSpPr>
            <p:cNvPr id="60464" name="Text Box 48"/>
            <p:cNvSpPr txBox="1">
              <a:spLocks noChangeArrowheads="1"/>
            </p:cNvSpPr>
            <p:nvPr/>
          </p:nvSpPr>
          <p:spPr bwMode="auto">
            <a:xfrm>
              <a:off x="1807" y="942"/>
              <a:ext cx="8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2400" b="0"/>
                <a:t>is written</a:t>
              </a:r>
            </a:p>
          </p:txBody>
        </p:sp>
        <p:sp>
          <p:nvSpPr>
            <p:cNvPr id="60465" name="Text Box 49"/>
            <p:cNvSpPr txBox="1">
              <a:spLocks noChangeArrowheads="1"/>
            </p:cNvSpPr>
            <p:nvPr/>
          </p:nvSpPr>
          <p:spPr bwMode="auto">
            <a:xfrm>
              <a:off x="2745" y="943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2400"/>
                <a:t>5.7</a:t>
              </a:r>
            </a:p>
          </p:txBody>
        </p:sp>
        <p:sp>
          <p:nvSpPr>
            <p:cNvPr id="60466" name="Text Box 50"/>
            <p:cNvSpPr txBox="1">
              <a:spLocks noChangeArrowheads="1"/>
            </p:cNvSpPr>
            <p:nvPr/>
          </p:nvSpPr>
          <p:spPr bwMode="auto">
            <a:xfrm>
              <a:off x="1064" y="1298"/>
              <a:ext cx="101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/>
                <a:t>Whole Number</a:t>
              </a:r>
            </a:p>
          </p:txBody>
        </p:sp>
        <p:sp>
          <p:nvSpPr>
            <p:cNvPr id="60467" name="Text Box 51"/>
            <p:cNvSpPr txBox="1">
              <a:spLocks noChangeArrowheads="1"/>
            </p:cNvSpPr>
            <p:nvPr/>
          </p:nvSpPr>
          <p:spPr bwMode="auto">
            <a:xfrm>
              <a:off x="3384" y="1300"/>
              <a:ext cx="16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/>
                <a:t>Decimal Fraction (Tenths)</a:t>
              </a:r>
            </a:p>
          </p:txBody>
        </p:sp>
        <p:sp>
          <p:nvSpPr>
            <p:cNvPr id="60468" name="Line 52"/>
            <p:cNvSpPr>
              <a:spLocks noChangeShapeType="1"/>
            </p:cNvSpPr>
            <p:nvPr/>
          </p:nvSpPr>
          <p:spPr bwMode="auto">
            <a:xfrm>
              <a:off x="2060" y="1411"/>
              <a:ext cx="80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69" name="Line 53"/>
            <p:cNvSpPr>
              <a:spLocks noChangeShapeType="1"/>
            </p:cNvSpPr>
            <p:nvPr/>
          </p:nvSpPr>
          <p:spPr bwMode="auto">
            <a:xfrm flipV="1">
              <a:off x="2855" y="1203"/>
              <a:ext cx="0" cy="20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0" name="Line 54"/>
            <p:cNvSpPr>
              <a:spLocks noChangeShapeType="1"/>
            </p:cNvSpPr>
            <p:nvPr/>
          </p:nvSpPr>
          <p:spPr bwMode="auto">
            <a:xfrm>
              <a:off x="2994" y="1412"/>
              <a:ext cx="41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71" name="Line 55"/>
            <p:cNvSpPr>
              <a:spLocks noChangeShapeType="1"/>
            </p:cNvSpPr>
            <p:nvPr/>
          </p:nvSpPr>
          <p:spPr bwMode="auto">
            <a:xfrm flipV="1">
              <a:off x="2999" y="1211"/>
              <a:ext cx="0" cy="20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8320" name="Line 80"/>
          <p:cNvSpPr>
            <a:spLocks noChangeShapeType="1"/>
          </p:cNvSpPr>
          <p:nvPr/>
        </p:nvSpPr>
        <p:spPr bwMode="auto">
          <a:xfrm>
            <a:off x="965200" y="2581275"/>
            <a:ext cx="722312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321" name="Line 81"/>
          <p:cNvSpPr>
            <a:spLocks noChangeShapeType="1"/>
          </p:cNvSpPr>
          <p:nvPr/>
        </p:nvSpPr>
        <p:spPr bwMode="auto">
          <a:xfrm>
            <a:off x="976313" y="4144963"/>
            <a:ext cx="722312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1670050" y="2590800"/>
            <a:ext cx="6835775" cy="1176338"/>
            <a:chOff x="1052" y="1632"/>
            <a:chExt cx="4306" cy="741"/>
          </a:xfrm>
        </p:grpSpPr>
        <p:sp>
          <p:nvSpPr>
            <p:cNvPr id="60444" name="Text Box 56"/>
            <p:cNvSpPr txBox="1">
              <a:spLocks noChangeArrowheads="1"/>
            </p:cNvSpPr>
            <p:nvPr/>
          </p:nvSpPr>
          <p:spPr bwMode="auto">
            <a:xfrm>
              <a:off x="1455" y="163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7</a:t>
              </a:r>
            </a:p>
          </p:txBody>
        </p:sp>
        <p:grpSp>
          <p:nvGrpSpPr>
            <p:cNvPr id="60445" name="Group 98"/>
            <p:cNvGrpSpPr>
              <a:grpSpLocks/>
            </p:cNvGrpSpPr>
            <p:nvPr/>
          </p:nvGrpSpPr>
          <p:grpSpPr bwMode="auto">
            <a:xfrm>
              <a:off x="1052" y="1664"/>
              <a:ext cx="4306" cy="709"/>
              <a:chOff x="1052" y="1664"/>
              <a:chExt cx="4306" cy="709"/>
            </a:xfrm>
          </p:grpSpPr>
          <p:sp>
            <p:nvSpPr>
              <p:cNvPr id="60446" name="Text Box 57"/>
              <p:cNvSpPr txBox="1">
                <a:spLocks noChangeArrowheads="1"/>
              </p:cNvSpPr>
              <p:nvPr/>
            </p:nvSpPr>
            <p:spPr bwMode="auto">
              <a:xfrm>
                <a:off x="1522" y="1760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 sz="1800">
                    <a:solidFill>
                      <a:srgbClr val="008000"/>
                    </a:solidFill>
                  </a:rPr>
                  <a:t>100</a:t>
                </a:r>
              </a:p>
            </p:txBody>
          </p:sp>
          <p:sp>
            <p:nvSpPr>
              <p:cNvPr id="60447" name="Line 58"/>
              <p:cNvSpPr>
                <a:spLocks noChangeShapeType="1"/>
              </p:cNvSpPr>
              <p:nvPr/>
            </p:nvSpPr>
            <p:spPr bwMode="auto">
              <a:xfrm flipH="1">
                <a:off x="1523" y="1745"/>
                <a:ext cx="136" cy="129"/>
              </a:xfrm>
              <a:prstGeom prst="line">
                <a:avLst/>
              </a:prstGeom>
              <a:noFill/>
              <a:ln w="158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8" name="Text Box 59"/>
              <p:cNvSpPr txBox="1">
                <a:spLocks noChangeArrowheads="1"/>
              </p:cNvSpPr>
              <p:nvPr/>
            </p:nvSpPr>
            <p:spPr bwMode="auto">
              <a:xfrm>
                <a:off x="1176" y="1664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 sz="2400">
                    <a:solidFill>
                      <a:srgbClr val="008000"/>
                    </a:solidFill>
                  </a:rPr>
                  <a:t>55</a:t>
                </a:r>
              </a:p>
            </p:txBody>
          </p:sp>
          <p:sp>
            <p:nvSpPr>
              <p:cNvPr id="60449" name="Text Box 60"/>
              <p:cNvSpPr txBox="1">
                <a:spLocks noChangeArrowheads="1"/>
              </p:cNvSpPr>
              <p:nvPr/>
            </p:nvSpPr>
            <p:spPr bwMode="auto">
              <a:xfrm>
                <a:off x="1795" y="1667"/>
                <a:ext cx="87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 sz="2400" b="0"/>
                  <a:t>is written</a:t>
                </a:r>
              </a:p>
            </p:txBody>
          </p:sp>
          <p:sp>
            <p:nvSpPr>
              <p:cNvPr id="60450" name="Text Box 61"/>
              <p:cNvSpPr txBox="1">
                <a:spLocks noChangeArrowheads="1"/>
              </p:cNvSpPr>
              <p:nvPr/>
            </p:nvSpPr>
            <p:spPr bwMode="auto">
              <a:xfrm>
                <a:off x="2733" y="1668"/>
                <a:ext cx="59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 sz="2400"/>
                  <a:t>55.07</a:t>
                </a:r>
              </a:p>
            </p:txBody>
          </p:sp>
          <p:sp>
            <p:nvSpPr>
              <p:cNvPr id="60451" name="Text Box 62"/>
              <p:cNvSpPr txBox="1">
                <a:spLocks noChangeArrowheads="1"/>
              </p:cNvSpPr>
              <p:nvPr/>
            </p:nvSpPr>
            <p:spPr bwMode="auto">
              <a:xfrm>
                <a:off x="1052" y="2023"/>
                <a:ext cx="101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/>
                  <a:t>Whole Number</a:t>
                </a:r>
              </a:p>
            </p:txBody>
          </p:sp>
          <p:sp>
            <p:nvSpPr>
              <p:cNvPr id="60452" name="Text Box 63"/>
              <p:cNvSpPr txBox="1">
                <a:spLocks noChangeArrowheads="1"/>
              </p:cNvSpPr>
              <p:nvPr/>
            </p:nvSpPr>
            <p:spPr bwMode="auto">
              <a:xfrm>
                <a:off x="3372" y="2025"/>
                <a:ext cx="19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/>
                  <a:t>Decimal Fraction (Hundredths)</a:t>
                </a:r>
              </a:p>
            </p:txBody>
          </p:sp>
          <p:sp>
            <p:nvSpPr>
              <p:cNvPr id="60453" name="Line 64"/>
              <p:cNvSpPr>
                <a:spLocks noChangeShapeType="1"/>
              </p:cNvSpPr>
              <p:nvPr/>
            </p:nvSpPr>
            <p:spPr bwMode="auto">
              <a:xfrm>
                <a:off x="2048" y="2136"/>
                <a:ext cx="85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4" name="Line 65"/>
              <p:cNvSpPr>
                <a:spLocks noChangeShapeType="1"/>
              </p:cNvSpPr>
              <p:nvPr/>
            </p:nvSpPr>
            <p:spPr bwMode="auto">
              <a:xfrm flipV="1">
                <a:off x="2891" y="1928"/>
                <a:ext cx="0" cy="20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5" name="Line 66"/>
              <p:cNvSpPr>
                <a:spLocks noChangeShapeType="1"/>
              </p:cNvSpPr>
              <p:nvPr/>
            </p:nvSpPr>
            <p:spPr bwMode="auto">
              <a:xfrm>
                <a:off x="3196" y="2137"/>
                <a:ext cx="201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6" name="Line 67"/>
              <p:cNvSpPr>
                <a:spLocks noChangeShapeType="1"/>
              </p:cNvSpPr>
              <p:nvPr/>
            </p:nvSpPr>
            <p:spPr bwMode="auto">
              <a:xfrm flipV="1">
                <a:off x="3198" y="1936"/>
                <a:ext cx="0" cy="20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7" name="Text Box 82"/>
              <p:cNvSpPr txBox="1">
                <a:spLocks noChangeArrowheads="1"/>
              </p:cNvSpPr>
              <p:nvPr/>
            </p:nvSpPr>
            <p:spPr bwMode="auto">
              <a:xfrm>
                <a:off x="3370" y="2161"/>
                <a:ext cx="16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/>
                  <a:t>Decimal Fraction (Tenths)</a:t>
                </a:r>
              </a:p>
            </p:txBody>
          </p:sp>
          <p:sp>
            <p:nvSpPr>
              <p:cNvPr id="60458" name="Line 83"/>
              <p:cNvSpPr>
                <a:spLocks noChangeShapeType="1"/>
              </p:cNvSpPr>
              <p:nvPr/>
            </p:nvSpPr>
            <p:spPr bwMode="auto">
              <a:xfrm>
                <a:off x="3106" y="2273"/>
                <a:ext cx="289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59" name="Line 84"/>
              <p:cNvSpPr>
                <a:spLocks noChangeShapeType="1"/>
              </p:cNvSpPr>
              <p:nvPr/>
            </p:nvSpPr>
            <p:spPr bwMode="auto">
              <a:xfrm flipV="1">
                <a:off x="3106" y="1922"/>
                <a:ext cx="0" cy="36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1003300" y="4141788"/>
            <a:ext cx="7659688" cy="1741487"/>
            <a:chOff x="632" y="2609"/>
            <a:chExt cx="4825" cy="1097"/>
          </a:xfrm>
        </p:grpSpPr>
        <p:sp>
          <p:nvSpPr>
            <p:cNvPr id="60425" name="Text Box 68"/>
            <p:cNvSpPr txBox="1">
              <a:spLocks noChangeArrowheads="1"/>
            </p:cNvSpPr>
            <p:nvPr/>
          </p:nvSpPr>
          <p:spPr bwMode="auto">
            <a:xfrm>
              <a:off x="1126" y="2609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800">
                  <a:solidFill>
                    <a:srgbClr val="008000"/>
                  </a:solidFill>
                </a:rPr>
                <a:t>77</a:t>
              </a:r>
            </a:p>
          </p:txBody>
        </p:sp>
        <p:grpSp>
          <p:nvGrpSpPr>
            <p:cNvPr id="60426" name="Group 100"/>
            <p:cNvGrpSpPr>
              <a:grpSpLocks/>
            </p:cNvGrpSpPr>
            <p:nvPr/>
          </p:nvGrpSpPr>
          <p:grpSpPr bwMode="auto">
            <a:xfrm>
              <a:off x="632" y="2641"/>
              <a:ext cx="4825" cy="1065"/>
              <a:chOff x="632" y="2641"/>
              <a:chExt cx="4825" cy="1065"/>
            </a:xfrm>
          </p:grpSpPr>
          <p:sp>
            <p:nvSpPr>
              <p:cNvPr id="60427" name="Text Box 69"/>
              <p:cNvSpPr txBox="1">
                <a:spLocks noChangeArrowheads="1"/>
              </p:cNvSpPr>
              <p:nvPr/>
            </p:nvSpPr>
            <p:spPr bwMode="auto">
              <a:xfrm>
                <a:off x="1251" y="2744"/>
                <a:ext cx="4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 sz="1800">
                    <a:solidFill>
                      <a:srgbClr val="008000"/>
                    </a:solidFill>
                  </a:rPr>
                  <a:t>1000</a:t>
                </a:r>
              </a:p>
            </p:txBody>
          </p:sp>
          <p:sp>
            <p:nvSpPr>
              <p:cNvPr id="60428" name="Line 70"/>
              <p:cNvSpPr>
                <a:spLocks noChangeShapeType="1"/>
              </p:cNvSpPr>
              <p:nvPr/>
            </p:nvSpPr>
            <p:spPr bwMode="auto">
              <a:xfrm flipH="1">
                <a:off x="1264" y="2728"/>
                <a:ext cx="136" cy="129"/>
              </a:xfrm>
              <a:prstGeom prst="line">
                <a:avLst/>
              </a:prstGeom>
              <a:noFill/>
              <a:ln w="15875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9" name="Text Box 71"/>
              <p:cNvSpPr txBox="1">
                <a:spLocks noChangeArrowheads="1"/>
              </p:cNvSpPr>
              <p:nvPr/>
            </p:nvSpPr>
            <p:spPr bwMode="auto">
              <a:xfrm>
                <a:off x="632" y="2641"/>
                <a:ext cx="4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 sz="2400">
                    <a:solidFill>
                      <a:srgbClr val="008000"/>
                    </a:solidFill>
                  </a:rPr>
                  <a:t>555</a:t>
                </a:r>
              </a:p>
            </p:txBody>
          </p:sp>
          <p:sp>
            <p:nvSpPr>
              <p:cNvPr id="60430" name="Text Box 72"/>
              <p:cNvSpPr txBox="1">
                <a:spLocks noChangeArrowheads="1"/>
              </p:cNvSpPr>
              <p:nvPr/>
            </p:nvSpPr>
            <p:spPr bwMode="auto">
              <a:xfrm>
                <a:off x="1667" y="2644"/>
                <a:ext cx="87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 sz="2400" b="0"/>
                  <a:t>is written</a:t>
                </a:r>
              </a:p>
            </p:txBody>
          </p:sp>
          <p:sp>
            <p:nvSpPr>
              <p:cNvPr id="60431" name="Text Box 73"/>
              <p:cNvSpPr txBox="1">
                <a:spLocks noChangeArrowheads="1"/>
              </p:cNvSpPr>
              <p:nvPr/>
            </p:nvSpPr>
            <p:spPr bwMode="auto">
              <a:xfrm>
                <a:off x="2516" y="2645"/>
                <a:ext cx="8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 sz="2400"/>
                  <a:t>555.077</a:t>
                </a:r>
              </a:p>
            </p:txBody>
          </p:sp>
          <p:sp>
            <p:nvSpPr>
              <p:cNvPr id="60432" name="Text Box 74"/>
              <p:cNvSpPr txBox="1">
                <a:spLocks noChangeArrowheads="1"/>
              </p:cNvSpPr>
              <p:nvPr/>
            </p:nvSpPr>
            <p:spPr bwMode="auto">
              <a:xfrm>
                <a:off x="835" y="3000"/>
                <a:ext cx="101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/>
                  <a:t>Whole Number</a:t>
                </a:r>
              </a:p>
            </p:txBody>
          </p:sp>
          <p:sp>
            <p:nvSpPr>
              <p:cNvPr id="60433" name="Text Box 75"/>
              <p:cNvSpPr txBox="1">
                <a:spLocks noChangeArrowheads="1"/>
              </p:cNvSpPr>
              <p:nvPr/>
            </p:nvSpPr>
            <p:spPr bwMode="auto">
              <a:xfrm>
                <a:off x="3382" y="3494"/>
                <a:ext cx="16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/>
                  <a:t>Decimal Fraction (Tenths)</a:t>
                </a:r>
              </a:p>
            </p:txBody>
          </p:sp>
          <p:sp>
            <p:nvSpPr>
              <p:cNvPr id="60434" name="Line 76"/>
              <p:cNvSpPr>
                <a:spLocks noChangeShapeType="1"/>
              </p:cNvSpPr>
              <p:nvPr/>
            </p:nvSpPr>
            <p:spPr bwMode="auto">
              <a:xfrm>
                <a:off x="1831" y="3113"/>
                <a:ext cx="911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5" name="Line 77"/>
              <p:cNvSpPr>
                <a:spLocks noChangeShapeType="1"/>
              </p:cNvSpPr>
              <p:nvPr/>
            </p:nvSpPr>
            <p:spPr bwMode="auto">
              <a:xfrm flipV="1">
                <a:off x="2732" y="2905"/>
                <a:ext cx="0" cy="20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6" name="Line 78"/>
              <p:cNvSpPr>
                <a:spLocks noChangeShapeType="1"/>
              </p:cNvSpPr>
              <p:nvPr/>
            </p:nvSpPr>
            <p:spPr bwMode="auto">
              <a:xfrm>
                <a:off x="2992" y="3606"/>
                <a:ext cx="415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7" name="Line 79"/>
              <p:cNvSpPr>
                <a:spLocks noChangeShapeType="1"/>
              </p:cNvSpPr>
              <p:nvPr/>
            </p:nvSpPr>
            <p:spPr bwMode="auto">
              <a:xfrm flipV="1">
                <a:off x="2997" y="2885"/>
                <a:ext cx="0" cy="72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38" name="Text Box 85"/>
              <p:cNvSpPr txBox="1">
                <a:spLocks noChangeArrowheads="1"/>
              </p:cNvSpPr>
              <p:nvPr/>
            </p:nvSpPr>
            <p:spPr bwMode="auto">
              <a:xfrm>
                <a:off x="3263" y="3280"/>
                <a:ext cx="19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/>
                  <a:t>Decimal Fraction (Hundredths)</a:t>
                </a:r>
              </a:p>
            </p:txBody>
          </p:sp>
          <p:sp>
            <p:nvSpPr>
              <p:cNvPr id="60439" name="Line 86"/>
              <p:cNvSpPr>
                <a:spLocks noChangeShapeType="1"/>
              </p:cNvSpPr>
              <p:nvPr/>
            </p:nvSpPr>
            <p:spPr bwMode="auto">
              <a:xfrm>
                <a:off x="3087" y="3392"/>
                <a:ext cx="201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0" name="Line 87"/>
              <p:cNvSpPr>
                <a:spLocks noChangeShapeType="1"/>
              </p:cNvSpPr>
              <p:nvPr/>
            </p:nvSpPr>
            <p:spPr bwMode="auto">
              <a:xfrm flipV="1">
                <a:off x="3089" y="2887"/>
                <a:ext cx="0" cy="51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1" name="Text Box 94"/>
              <p:cNvSpPr txBox="1">
                <a:spLocks noChangeArrowheads="1"/>
              </p:cNvSpPr>
              <p:nvPr/>
            </p:nvSpPr>
            <p:spPr bwMode="auto">
              <a:xfrm>
                <a:off x="3385" y="3067"/>
                <a:ext cx="207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r>
                  <a:rPr lang="en-US" altLang="en-US"/>
                  <a:t>Decimal Fraction (Thousandths)</a:t>
                </a:r>
              </a:p>
            </p:txBody>
          </p:sp>
          <p:sp>
            <p:nvSpPr>
              <p:cNvPr id="60442" name="Line 95"/>
              <p:cNvSpPr>
                <a:spLocks noChangeShapeType="1"/>
              </p:cNvSpPr>
              <p:nvPr/>
            </p:nvSpPr>
            <p:spPr bwMode="auto">
              <a:xfrm>
                <a:off x="3201" y="3179"/>
                <a:ext cx="201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3" name="Line 96"/>
              <p:cNvSpPr>
                <a:spLocks noChangeShapeType="1"/>
              </p:cNvSpPr>
              <p:nvPr/>
            </p:nvSpPr>
            <p:spPr bwMode="auto">
              <a:xfrm flipV="1">
                <a:off x="3203" y="2896"/>
                <a:ext cx="0" cy="29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341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81" grpId="0"/>
      <p:bldP spid="138320" grpId="0" animBg="1"/>
      <p:bldP spid="1383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DF749EA9-1E96-426E-A24C-C94BCDE3C9B4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4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1487488" y="598488"/>
            <a:ext cx="5024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2.    Reading and Writing Decimals </a:t>
            </a:r>
            <a:r>
              <a:rPr lang="en-US" altLang="en-US">
                <a:solidFill>
                  <a:srgbClr val="0000FF"/>
                </a:solidFill>
              </a:rPr>
              <a:t>(con’t)</a:t>
            </a:r>
            <a:endParaRPr lang="en-US" altLang="en-US" sz="2000">
              <a:solidFill>
                <a:srgbClr val="0000FF"/>
              </a:solidFill>
            </a:endParaRPr>
          </a:p>
        </p:txBody>
      </p:sp>
      <p:sp>
        <p:nvSpPr>
          <p:cNvPr id="140344" name="Rectangle 56"/>
          <p:cNvSpPr>
            <a:spLocks noChangeArrowheads="1"/>
          </p:cNvSpPr>
          <p:nvPr/>
        </p:nvSpPr>
        <p:spPr bwMode="auto">
          <a:xfrm>
            <a:off x="1803400" y="1020763"/>
            <a:ext cx="5891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Char char="•"/>
            </a:pPr>
            <a:r>
              <a:rPr lang="en-US" altLang="en-US" sz="1800"/>
              <a:t>  Decimals are read to the right of the decimal point.</a:t>
            </a:r>
          </a:p>
        </p:txBody>
      </p:sp>
      <p:sp>
        <p:nvSpPr>
          <p:cNvPr id="140345" name="Rectangle 57"/>
          <p:cNvSpPr>
            <a:spLocks noChangeArrowheads="1"/>
          </p:cNvSpPr>
          <p:nvPr/>
        </p:nvSpPr>
        <p:spPr bwMode="auto">
          <a:xfrm>
            <a:off x="1720850" y="1570038"/>
            <a:ext cx="4452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None/>
            </a:pPr>
            <a:r>
              <a:rPr lang="en-US" altLang="en-US" sz="1800">
                <a:solidFill>
                  <a:srgbClr val="008000"/>
                </a:solidFill>
              </a:rPr>
              <a:t>.63 is read as “sixty-three hundredths.”</a:t>
            </a:r>
          </a:p>
        </p:txBody>
      </p:sp>
      <p:sp>
        <p:nvSpPr>
          <p:cNvPr id="140346" name="Rectangle 58"/>
          <p:cNvSpPr>
            <a:spLocks noChangeArrowheads="1"/>
          </p:cNvSpPr>
          <p:nvPr/>
        </p:nvSpPr>
        <p:spPr bwMode="auto">
          <a:xfrm>
            <a:off x="1720850" y="1966913"/>
            <a:ext cx="595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None/>
            </a:pPr>
            <a:r>
              <a:rPr lang="en-US" altLang="en-US" sz="1800">
                <a:solidFill>
                  <a:srgbClr val="008000"/>
                </a:solidFill>
              </a:rPr>
              <a:t>.136 is read as “one hundred thirty-six thousandths.”</a:t>
            </a:r>
          </a:p>
        </p:txBody>
      </p:sp>
      <p:sp>
        <p:nvSpPr>
          <p:cNvPr id="140347" name="Rectangle 59"/>
          <p:cNvSpPr>
            <a:spLocks noChangeArrowheads="1"/>
          </p:cNvSpPr>
          <p:nvPr/>
        </p:nvSpPr>
        <p:spPr bwMode="auto">
          <a:xfrm>
            <a:off x="1711325" y="2433638"/>
            <a:ext cx="6640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None/>
            </a:pPr>
            <a:r>
              <a:rPr lang="en-US" altLang="en-US" sz="1800">
                <a:solidFill>
                  <a:srgbClr val="008000"/>
                </a:solidFill>
              </a:rPr>
              <a:t>.5625 is read as “five thousand six hundred twenty-five</a:t>
            </a:r>
          </a:p>
          <a:p>
            <a:pPr>
              <a:buFont typeface="Times" pitchFamily="-110" charset="0"/>
              <a:buNone/>
            </a:pPr>
            <a:r>
              <a:rPr lang="en-US" altLang="en-US" sz="1800">
                <a:solidFill>
                  <a:srgbClr val="008000"/>
                </a:solidFill>
              </a:rPr>
              <a:t>   ten-thousandths.”</a:t>
            </a:r>
          </a:p>
        </p:txBody>
      </p:sp>
      <p:sp>
        <p:nvSpPr>
          <p:cNvPr id="140348" name="Rectangle 60"/>
          <p:cNvSpPr>
            <a:spLocks noChangeArrowheads="1"/>
          </p:cNvSpPr>
          <p:nvPr/>
        </p:nvSpPr>
        <p:spPr bwMode="auto">
          <a:xfrm>
            <a:off x="1720850" y="3165475"/>
            <a:ext cx="3894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None/>
            </a:pPr>
            <a:r>
              <a:rPr lang="en-US" altLang="en-US" sz="1800">
                <a:solidFill>
                  <a:srgbClr val="008000"/>
                </a:solidFill>
              </a:rPr>
              <a:t>3.5 is read “three and five tenths.”</a:t>
            </a:r>
          </a:p>
        </p:txBody>
      </p:sp>
      <p:sp>
        <p:nvSpPr>
          <p:cNvPr id="140349" name="Rectangle 61"/>
          <p:cNvSpPr>
            <a:spLocks noChangeArrowheads="1"/>
          </p:cNvSpPr>
          <p:nvPr/>
        </p:nvSpPr>
        <p:spPr bwMode="auto">
          <a:xfrm>
            <a:off x="1803400" y="3713163"/>
            <a:ext cx="5434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Char char="•"/>
            </a:pPr>
            <a:r>
              <a:rPr lang="en-US" altLang="en-US" sz="1800"/>
              <a:t>  Whole numbers and decimals are abbreviated.</a:t>
            </a:r>
          </a:p>
        </p:txBody>
      </p:sp>
      <p:sp>
        <p:nvSpPr>
          <p:cNvPr id="140350" name="Rectangle 62"/>
          <p:cNvSpPr>
            <a:spLocks noChangeArrowheads="1"/>
          </p:cNvSpPr>
          <p:nvPr/>
        </p:nvSpPr>
        <p:spPr bwMode="auto">
          <a:xfrm>
            <a:off x="2025650" y="4100513"/>
            <a:ext cx="4846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None/>
            </a:pPr>
            <a:r>
              <a:rPr lang="en-US" altLang="en-US" sz="1800">
                <a:solidFill>
                  <a:srgbClr val="008000"/>
                </a:solidFill>
              </a:rPr>
              <a:t>6.625 is spoken as “six, point six two five.”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232025" y="4745038"/>
            <a:ext cx="5062538" cy="1200150"/>
            <a:chOff x="1406" y="2829"/>
            <a:chExt cx="3189" cy="756"/>
          </a:xfrm>
        </p:grpSpPr>
        <p:sp>
          <p:nvSpPr>
            <p:cNvPr id="61452" name="Rectangle 64"/>
            <p:cNvSpPr>
              <a:spLocks noChangeArrowheads="1"/>
            </p:cNvSpPr>
            <p:nvPr/>
          </p:nvSpPr>
          <p:spPr bwMode="auto">
            <a:xfrm>
              <a:off x="1427" y="2829"/>
              <a:ext cx="3168" cy="756"/>
            </a:xfrm>
            <a:prstGeom prst="rect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453" name="Text Box 63"/>
            <p:cNvSpPr txBox="1">
              <a:spLocks noChangeArrowheads="1"/>
            </p:cNvSpPr>
            <p:nvPr/>
          </p:nvSpPr>
          <p:spPr bwMode="auto">
            <a:xfrm>
              <a:off x="1491" y="2841"/>
              <a:ext cx="3002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400"/>
                <a:t>One place		.0	tenths</a:t>
              </a:r>
            </a:p>
            <a:p>
              <a:r>
                <a:rPr lang="en-US" altLang="en-US" sz="1400"/>
                <a:t>Two places	.00	hundredths</a:t>
              </a:r>
            </a:p>
            <a:p>
              <a:r>
                <a:rPr lang="en-US" altLang="en-US" sz="1400"/>
                <a:t>Three places	.000	thousandths</a:t>
              </a:r>
            </a:p>
            <a:p>
              <a:r>
                <a:rPr lang="en-US" altLang="en-US" sz="1400"/>
                <a:t>Four places	.0000	ten-thousandths</a:t>
              </a:r>
            </a:p>
            <a:p>
              <a:r>
                <a:rPr lang="en-US" altLang="en-US" sz="1400"/>
                <a:t>Five places	.00000	hundred-thousandths</a:t>
              </a:r>
            </a:p>
          </p:txBody>
        </p:sp>
        <p:sp>
          <p:nvSpPr>
            <p:cNvPr id="61454" name="Line 65"/>
            <p:cNvSpPr>
              <a:spLocks noChangeShapeType="1"/>
            </p:cNvSpPr>
            <p:nvPr/>
          </p:nvSpPr>
          <p:spPr bwMode="auto">
            <a:xfrm>
              <a:off x="2438" y="2829"/>
              <a:ext cx="0" cy="74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5" name="Line 66"/>
            <p:cNvSpPr>
              <a:spLocks noChangeShapeType="1"/>
            </p:cNvSpPr>
            <p:nvPr/>
          </p:nvSpPr>
          <p:spPr bwMode="auto">
            <a:xfrm>
              <a:off x="3200" y="2829"/>
              <a:ext cx="0" cy="75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6" name="Line 67"/>
            <p:cNvSpPr>
              <a:spLocks noChangeShapeType="1"/>
            </p:cNvSpPr>
            <p:nvPr/>
          </p:nvSpPr>
          <p:spPr bwMode="auto">
            <a:xfrm>
              <a:off x="1427" y="3009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7" name="Line 68"/>
            <p:cNvSpPr>
              <a:spLocks noChangeShapeType="1"/>
            </p:cNvSpPr>
            <p:nvPr/>
          </p:nvSpPr>
          <p:spPr bwMode="auto">
            <a:xfrm>
              <a:off x="1420" y="314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8" name="Line 69"/>
            <p:cNvSpPr>
              <a:spLocks noChangeShapeType="1"/>
            </p:cNvSpPr>
            <p:nvPr/>
          </p:nvSpPr>
          <p:spPr bwMode="auto">
            <a:xfrm>
              <a:off x="1413" y="3279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9" name="Line 70"/>
            <p:cNvSpPr>
              <a:spLocks noChangeShapeType="1"/>
            </p:cNvSpPr>
            <p:nvPr/>
          </p:nvSpPr>
          <p:spPr bwMode="auto">
            <a:xfrm>
              <a:off x="1406" y="341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364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4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4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4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/>
      <p:bldP spid="140344" grpId="0"/>
      <p:bldP spid="140345" grpId="0"/>
      <p:bldP spid="140346" grpId="0"/>
      <p:bldP spid="140347" grpId="0"/>
      <p:bldP spid="140348" grpId="0"/>
      <p:bldP spid="140349" grpId="0"/>
      <p:bldP spid="1403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E4B1B501-AEA5-4AAC-AA76-54543DEA202D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5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487488" y="1006475"/>
            <a:ext cx="3205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3.    Addition of Decimals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803400" y="1600200"/>
            <a:ext cx="6113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Char char="•"/>
            </a:pPr>
            <a:r>
              <a:rPr lang="en-US" altLang="en-US" sz="1800"/>
              <a:t>  Addition of decimals is same as addition of whole numbers except for the location of the decimal point.</a:t>
            </a:r>
          </a:p>
        </p:txBody>
      </p:sp>
      <p:sp>
        <p:nvSpPr>
          <p:cNvPr id="142356" name="Text Box 20"/>
          <p:cNvSpPr txBox="1">
            <a:spLocks noChangeArrowheads="1"/>
          </p:cNvSpPr>
          <p:nvPr/>
        </p:nvSpPr>
        <p:spPr bwMode="auto">
          <a:xfrm>
            <a:off x="2681288" y="2235200"/>
            <a:ext cx="3565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400">
                <a:solidFill>
                  <a:srgbClr val="008000"/>
                </a:solidFill>
              </a:rPr>
              <a:t>Add .865 + 1.3 + 375.006 + 71.1357 + 735</a:t>
            </a:r>
          </a:p>
        </p:txBody>
      </p:sp>
      <p:sp>
        <p:nvSpPr>
          <p:cNvPr id="142357" name="Text Box 21"/>
          <p:cNvSpPr txBox="1">
            <a:spLocks noChangeArrowheads="1"/>
          </p:cNvSpPr>
          <p:nvPr/>
        </p:nvSpPr>
        <p:spPr bwMode="auto">
          <a:xfrm>
            <a:off x="1970088" y="2590800"/>
            <a:ext cx="61944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Char char="•"/>
            </a:pPr>
            <a:r>
              <a:rPr lang="en-US" altLang="en-US" sz="1400">
                <a:solidFill>
                  <a:srgbClr val="0000FF"/>
                </a:solidFill>
              </a:rPr>
              <a:t>   Align numbers so all decimal points are in a vertical column.</a:t>
            </a:r>
          </a:p>
          <a:p>
            <a:pPr>
              <a:buFont typeface="Times" pitchFamily="-110" charset="0"/>
              <a:buChar char="•"/>
            </a:pPr>
            <a:r>
              <a:rPr lang="en-US" altLang="en-US" sz="1400">
                <a:solidFill>
                  <a:srgbClr val="0000FF"/>
                </a:solidFill>
              </a:rPr>
              <a:t>   Add each column same as regular addition of whole numbers.</a:t>
            </a:r>
          </a:p>
          <a:p>
            <a:pPr>
              <a:buFont typeface="Times" pitchFamily="-110" charset="0"/>
              <a:buChar char="•"/>
            </a:pPr>
            <a:r>
              <a:rPr lang="en-US" altLang="en-US" sz="1400">
                <a:solidFill>
                  <a:srgbClr val="0000FF"/>
                </a:solidFill>
              </a:rPr>
              <a:t>   Place decimal point in same column as it appears with each number.</a:t>
            </a:r>
          </a:p>
        </p:txBody>
      </p:sp>
      <p:sp>
        <p:nvSpPr>
          <p:cNvPr id="142358" name="Text Box 22"/>
          <p:cNvSpPr txBox="1">
            <a:spLocks noChangeArrowheads="1"/>
          </p:cNvSpPr>
          <p:nvPr/>
        </p:nvSpPr>
        <p:spPr bwMode="auto">
          <a:xfrm>
            <a:off x="2681288" y="3581400"/>
            <a:ext cx="12573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008000"/>
                </a:solidFill>
              </a:rPr>
              <a:t>          .865</a:t>
            </a:r>
          </a:p>
          <a:p>
            <a:r>
              <a:rPr lang="en-US" altLang="en-US">
                <a:solidFill>
                  <a:srgbClr val="008000"/>
                </a:solidFill>
              </a:rPr>
              <a:t>        1.3</a:t>
            </a:r>
          </a:p>
          <a:p>
            <a:r>
              <a:rPr lang="en-US" altLang="en-US">
                <a:solidFill>
                  <a:srgbClr val="008000"/>
                </a:solidFill>
              </a:rPr>
              <a:t>    375.006</a:t>
            </a:r>
          </a:p>
          <a:p>
            <a:r>
              <a:rPr lang="en-US" altLang="en-US">
                <a:solidFill>
                  <a:srgbClr val="008000"/>
                </a:solidFill>
              </a:rPr>
              <a:t>      71.1357</a:t>
            </a:r>
          </a:p>
          <a:p>
            <a:r>
              <a:rPr lang="en-US" altLang="en-US">
                <a:solidFill>
                  <a:srgbClr val="008000"/>
                </a:solidFill>
              </a:rPr>
              <a:t>+  735.</a:t>
            </a:r>
          </a:p>
        </p:txBody>
      </p: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4235450" y="3856038"/>
            <a:ext cx="3729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“Add zeros to help eliminate errors.”</a:t>
            </a:r>
          </a:p>
        </p:txBody>
      </p:sp>
      <p:sp>
        <p:nvSpPr>
          <p:cNvPr id="142360" name="Text Box 24"/>
          <p:cNvSpPr txBox="1">
            <a:spLocks noChangeArrowheads="1"/>
          </p:cNvSpPr>
          <p:nvPr/>
        </p:nvSpPr>
        <p:spPr bwMode="auto">
          <a:xfrm>
            <a:off x="3422650" y="3824288"/>
            <a:ext cx="523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6600"/>
                </a:solidFill>
              </a:rPr>
              <a:t>000</a:t>
            </a:r>
          </a:p>
        </p:txBody>
      </p:sp>
      <p:sp>
        <p:nvSpPr>
          <p:cNvPr id="142361" name="Text Box 25"/>
          <p:cNvSpPr txBox="1">
            <a:spLocks noChangeArrowheads="1"/>
          </p:cNvSpPr>
          <p:nvPr/>
        </p:nvSpPr>
        <p:spPr bwMode="auto">
          <a:xfrm>
            <a:off x="3313113" y="4556125"/>
            <a:ext cx="636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6600"/>
                </a:solidFill>
              </a:rPr>
              <a:t>0000</a:t>
            </a:r>
          </a:p>
        </p:txBody>
      </p:sp>
      <p:sp>
        <p:nvSpPr>
          <p:cNvPr id="142362" name="Line 26"/>
          <p:cNvSpPr>
            <a:spLocks noChangeShapeType="1"/>
          </p:cNvSpPr>
          <p:nvPr/>
        </p:nvSpPr>
        <p:spPr bwMode="auto">
          <a:xfrm>
            <a:off x="2620963" y="4857750"/>
            <a:ext cx="1300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3" name="Text Box 27"/>
          <p:cNvSpPr txBox="1">
            <a:spLocks noChangeArrowheads="1"/>
          </p:cNvSpPr>
          <p:nvPr/>
        </p:nvSpPr>
        <p:spPr bwMode="auto">
          <a:xfrm>
            <a:off x="3654425" y="358140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42364" name="Text Box 28"/>
          <p:cNvSpPr txBox="1">
            <a:spLocks noChangeArrowheads="1"/>
          </p:cNvSpPr>
          <p:nvPr/>
        </p:nvSpPr>
        <p:spPr bwMode="auto">
          <a:xfrm>
            <a:off x="3644900" y="406876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42365" name="Text Box 29"/>
          <p:cNvSpPr txBox="1">
            <a:spLocks noChangeArrowheads="1"/>
          </p:cNvSpPr>
          <p:nvPr/>
        </p:nvSpPr>
        <p:spPr bwMode="auto">
          <a:xfrm>
            <a:off x="4276725" y="4546600"/>
            <a:ext cx="2701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“Then, add each column.”</a:t>
            </a:r>
          </a:p>
        </p:txBody>
      </p:sp>
      <p:sp>
        <p:nvSpPr>
          <p:cNvPr id="142366" name="Text Box 30"/>
          <p:cNvSpPr txBox="1">
            <a:spLocks noChangeArrowheads="1"/>
          </p:cNvSpPr>
          <p:nvPr/>
        </p:nvSpPr>
        <p:spPr bwMode="auto">
          <a:xfrm>
            <a:off x="2806700" y="4845050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006600"/>
                </a:solidFill>
              </a:rPr>
              <a:t>1183.3067</a:t>
            </a:r>
          </a:p>
        </p:txBody>
      </p:sp>
    </p:spTree>
    <p:extLst>
      <p:ext uri="{BB962C8B-B14F-4D97-AF65-F5344CB8AC3E}">
        <p14:creationId xmlns:p14="http://schemas.microsoft.com/office/powerpoint/2010/main" val="21545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14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2000"/>
                                        <p:tgtEl>
                                          <p:spTgt spid="14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/>
      <p:bldP spid="142340" grpId="0"/>
      <p:bldP spid="142356" grpId="0"/>
      <p:bldP spid="142357" grpId="0"/>
      <p:bldP spid="142358" grpId="0"/>
      <p:bldP spid="142359" grpId="0"/>
      <p:bldP spid="142360" grpId="0"/>
      <p:bldP spid="142361" grpId="0"/>
      <p:bldP spid="142362" grpId="0" animBg="1"/>
      <p:bldP spid="142363" grpId="0"/>
      <p:bldP spid="142364" grpId="0"/>
      <p:bldP spid="142365" grpId="0"/>
      <p:bldP spid="1423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EF26D4CE-27E2-42B1-AD77-62E19B9AC9FA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6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517650" y="822325"/>
            <a:ext cx="3586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4.    Subtraction of Decimals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1812925" y="1427163"/>
            <a:ext cx="6659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buFont typeface="Times" pitchFamily="-110" charset="0"/>
              <a:buChar char="•"/>
            </a:pPr>
            <a:r>
              <a:rPr lang="en-US" altLang="en-US" sz="1800"/>
              <a:t> Subtraction of decimals is same as subtraction of whole numbers except for the location of the decimal point.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884488" y="2124075"/>
            <a:ext cx="2309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400">
                <a:solidFill>
                  <a:srgbClr val="008000"/>
                </a:solidFill>
              </a:rPr>
              <a:t>Solve:     62.1251 - 24.102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970088" y="2590800"/>
            <a:ext cx="63404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spcAft>
                <a:spcPts val="600"/>
              </a:spcAft>
              <a:buFont typeface="Times" pitchFamily="-110" charset="0"/>
              <a:buChar char="•"/>
            </a:pPr>
            <a:r>
              <a:rPr lang="en-US" altLang="en-US" sz="1400">
                <a:solidFill>
                  <a:srgbClr val="0000FF"/>
                </a:solidFill>
              </a:rPr>
              <a:t>   Write the numbers so the decimal points are under each other.</a:t>
            </a:r>
          </a:p>
          <a:p>
            <a:pPr>
              <a:spcAft>
                <a:spcPts val="600"/>
              </a:spcAft>
              <a:buFont typeface="Times" pitchFamily="-110" charset="0"/>
              <a:buChar char="•"/>
            </a:pPr>
            <a:r>
              <a:rPr lang="en-US" altLang="en-US" sz="1400">
                <a:solidFill>
                  <a:srgbClr val="0000FF"/>
                </a:solidFill>
              </a:rPr>
              <a:t>   Subtract each column same as regular subtraction of whole numbers.</a:t>
            </a:r>
          </a:p>
          <a:p>
            <a:pPr>
              <a:spcAft>
                <a:spcPts val="600"/>
              </a:spcAft>
              <a:buFont typeface="Times" pitchFamily="-110" charset="0"/>
              <a:buChar char="•"/>
            </a:pPr>
            <a:r>
              <a:rPr lang="en-US" altLang="en-US" sz="1400">
                <a:solidFill>
                  <a:srgbClr val="0000FF"/>
                </a:solidFill>
              </a:rPr>
              <a:t>   Place decimal point in same column as it appears with each number.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2671763" y="3722688"/>
            <a:ext cx="115887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700">
                <a:solidFill>
                  <a:srgbClr val="008000"/>
                </a:solidFill>
              </a:rPr>
              <a:t>    </a:t>
            </a:r>
            <a:r>
              <a:rPr lang="en-US" altLang="en-US">
                <a:solidFill>
                  <a:srgbClr val="008000"/>
                </a:solidFill>
              </a:rPr>
              <a:t>62.1251</a:t>
            </a:r>
          </a:p>
          <a:p>
            <a:r>
              <a:rPr lang="en-US" altLang="en-US">
                <a:solidFill>
                  <a:srgbClr val="008000"/>
                </a:solidFill>
              </a:rPr>
              <a:t>-   24.102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4124325" y="3865563"/>
            <a:ext cx="3729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“Add zeros to help eliminate errors.”</a:t>
            </a:r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2589213" y="4279900"/>
            <a:ext cx="1300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3530600" y="397986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44398" name="Text Box 14"/>
          <p:cNvSpPr txBox="1">
            <a:spLocks noChangeArrowheads="1"/>
          </p:cNvSpPr>
          <p:nvPr/>
        </p:nvSpPr>
        <p:spPr bwMode="auto">
          <a:xfrm>
            <a:off x="4083050" y="4424363"/>
            <a:ext cx="314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“Then, subtract each column.”</a:t>
            </a:r>
          </a:p>
        </p:txBody>
      </p:sp>
      <p:sp>
        <p:nvSpPr>
          <p:cNvPr id="144399" name="Text Box 15"/>
          <p:cNvSpPr txBox="1">
            <a:spLocks noChangeArrowheads="1"/>
          </p:cNvSpPr>
          <p:nvPr/>
        </p:nvSpPr>
        <p:spPr bwMode="auto">
          <a:xfrm>
            <a:off x="2908300" y="4267200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006600"/>
                </a:solidFill>
              </a:rPr>
              <a:t>38.0231</a:t>
            </a:r>
          </a:p>
        </p:txBody>
      </p:sp>
    </p:spTree>
    <p:extLst>
      <p:ext uri="{BB962C8B-B14F-4D97-AF65-F5344CB8AC3E}">
        <p14:creationId xmlns:p14="http://schemas.microsoft.com/office/powerpoint/2010/main" val="376910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/>
      <p:bldP spid="144388" grpId="0"/>
      <p:bldP spid="144389" grpId="0"/>
      <p:bldP spid="144390" grpId="0"/>
      <p:bldP spid="144391" grpId="0"/>
      <p:bldP spid="144392" grpId="0"/>
      <p:bldP spid="144395" grpId="0" animBg="1"/>
      <p:bldP spid="144396" grpId="0"/>
      <p:bldP spid="144398" grpId="0"/>
      <p:bldP spid="1443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F9BE6B31-7CD2-495D-8BF7-D39C17F62E17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7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090613" y="619125"/>
            <a:ext cx="381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5.    Multiplication of Decimals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244600" y="1528763"/>
            <a:ext cx="742156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33363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spcAft>
                <a:spcPts val="600"/>
              </a:spcAft>
              <a:buClr>
                <a:srgbClr val="0000FF"/>
              </a:buClr>
              <a:buFont typeface="Times" pitchFamily="-110" charset="0"/>
              <a:buChar char="•"/>
            </a:pPr>
            <a:r>
              <a:rPr lang="en-US" altLang="en-US"/>
              <a:t>  </a:t>
            </a:r>
            <a:r>
              <a:rPr lang="en-US" altLang="en-US">
                <a:solidFill>
                  <a:srgbClr val="0000FF"/>
                </a:solidFill>
              </a:rPr>
              <a:t>Multiply the same as whole numbers.</a:t>
            </a:r>
          </a:p>
          <a:p>
            <a:pPr>
              <a:buFont typeface="Times" pitchFamily="-110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Count the number of decimal places to the right of the decimal</a:t>
            </a:r>
          </a:p>
          <a:p>
            <a:pPr>
              <a:spcAft>
                <a:spcPts val="600"/>
              </a:spcAft>
              <a:buFont typeface="Times" pitchFamily="-110" charset="0"/>
              <a:buNone/>
            </a:pPr>
            <a:r>
              <a:rPr lang="en-US" altLang="en-US">
                <a:solidFill>
                  <a:srgbClr val="0000FF"/>
                </a:solidFill>
              </a:rPr>
              <a:t>      point in both numbers.</a:t>
            </a:r>
          </a:p>
          <a:p>
            <a:pPr>
              <a:buFont typeface="Times" pitchFamily="-110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  Position the decimal point in the answer by starting at the </a:t>
            </a:r>
          </a:p>
          <a:p>
            <a:pPr>
              <a:buFont typeface="Times" pitchFamily="-110" charset="0"/>
              <a:buNone/>
            </a:pPr>
            <a:r>
              <a:rPr lang="en-US" altLang="en-US">
                <a:solidFill>
                  <a:srgbClr val="0000FF"/>
                </a:solidFill>
              </a:rPr>
              <a:t>      extreme right digit and counting as many places to the left as </a:t>
            </a:r>
          </a:p>
          <a:p>
            <a:pPr>
              <a:buFont typeface="Times" pitchFamily="-110" charset="0"/>
              <a:buNone/>
            </a:pPr>
            <a:r>
              <a:rPr lang="en-US" altLang="en-US">
                <a:solidFill>
                  <a:srgbClr val="0000FF"/>
                </a:solidFill>
              </a:rPr>
              <a:t>      there are in the total number of decimal places found in both numbers.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1931988" y="3506788"/>
            <a:ext cx="2170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400">
                <a:solidFill>
                  <a:srgbClr val="008000"/>
                </a:solidFill>
              </a:rPr>
              <a:t>Solve:     38.639  X  2.08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2459038" y="3927475"/>
            <a:ext cx="1200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008000"/>
                </a:solidFill>
              </a:rPr>
              <a:t>   3 8 .6 3 9</a:t>
            </a:r>
          </a:p>
          <a:p>
            <a:r>
              <a:rPr lang="en-US" altLang="en-US">
                <a:solidFill>
                  <a:srgbClr val="008000"/>
                </a:solidFill>
              </a:rPr>
              <a:t>x        2.0 8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3681413" y="4687888"/>
            <a:ext cx="3729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“Add zeros to help eliminate errors.”</a:t>
            </a: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>
            <a:off x="2376488" y="4473575"/>
            <a:ext cx="1300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206750" y="470376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3798888" y="4978400"/>
            <a:ext cx="2679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“Then, add the numbers.”</a:t>
            </a:r>
          </a:p>
        </p:txBody>
      </p:sp>
      <p:sp>
        <p:nvSpPr>
          <p:cNvPr id="146444" name="Text Box 12"/>
          <p:cNvSpPr txBox="1">
            <a:spLocks noChangeArrowheads="1"/>
          </p:cNvSpPr>
          <p:nvPr/>
        </p:nvSpPr>
        <p:spPr bwMode="auto">
          <a:xfrm>
            <a:off x="2400300" y="4470400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006600"/>
                </a:solidFill>
              </a:rPr>
              <a:t> 3 0 6  9 5 2</a:t>
            </a:r>
          </a:p>
        </p:txBody>
      </p:sp>
      <p:sp>
        <p:nvSpPr>
          <p:cNvPr id="146445" name="Text Box 13"/>
          <p:cNvSpPr txBox="1">
            <a:spLocks noChangeArrowheads="1"/>
          </p:cNvSpPr>
          <p:nvPr/>
        </p:nvSpPr>
        <p:spPr bwMode="auto">
          <a:xfrm>
            <a:off x="1576388" y="1171575"/>
            <a:ext cx="5608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Rules For Multiplying Decimals</a:t>
            </a: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2295525" y="47037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006600"/>
                </a:solidFill>
              </a:rPr>
              <a:t>7 7 2 7  8</a:t>
            </a: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3367088" y="4706938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2376488" y="4999038"/>
            <a:ext cx="1300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49" name="Text Box 17"/>
          <p:cNvSpPr txBox="1">
            <a:spLocks noChangeArrowheads="1"/>
          </p:cNvSpPr>
          <p:nvPr/>
        </p:nvSpPr>
        <p:spPr bwMode="auto">
          <a:xfrm>
            <a:off x="2289175" y="4975225"/>
            <a:ext cx="13843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700">
                <a:solidFill>
                  <a:srgbClr val="FF0000"/>
                </a:solidFill>
              </a:rPr>
              <a:t>8 0 3 4 7 5 2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602038" y="3768725"/>
            <a:ext cx="3074987" cy="304800"/>
            <a:chOff x="2832" y="2137"/>
            <a:chExt cx="1937" cy="192"/>
          </a:xfrm>
        </p:grpSpPr>
        <p:sp>
          <p:nvSpPr>
            <p:cNvPr id="64536" name="Text Box 18"/>
            <p:cNvSpPr txBox="1">
              <a:spLocks noChangeArrowheads="1"/>
            </p:cNvSpPr>
            <p:nvPr/>
          </p:nvSpPr>
          <p:spPr bwMode="auto">
            <a:xfrm>
              <a:off x="3147" y="2137"/>
              <a:ext cx="16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400">
                  <a:solidFill>
                    <a:srgbClr val="006600"/>
                  </a:solidFill>
                </a:rPr>
                <a:t>Decimal point 3 places over.</a:t>
              </a:r>
            </a:p>
          </p:txBody>
        </p:sp>
        <p:sp>
          <p:nvSpPr>
            <p:cNvPr id="64537" name="Line 20"/>
            <p:cNvSpPr>
              <a:spLocks noChangeShapeType="1"/>
            </p:cNvSpPr>
            <p:nvPr/>
          </p:nvSpPr>
          <p:spPr bwMode="auto">
            <a:xfrm flipH="1">
              <a:off x="2832" y="2240"/>
              <a:ext cx="341" cy="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660775" y="4116388"/>
            <a:ext cx="3067050" cy="304800"/>
            <a:chOff x="2869" y="2356"/>
            <a:chExt cx="1932" cy="192"/>
          </a:xfrm>
        </p:grpSpPr>
        <p:sp>
          <p:nvSpPr>
            <p:cNvPr id="64534" name="Text Box 19"/>
            <p:cNvSpPr txBox="1">
              <a:spLocks noChangeArrowheads="1"/>
            </p:cNvSpPr>
            <p:nvPr/>
          </p:nvSpPr>
          <p:spPr bwMode="auto">
            <a:xfrm>
              <a:off x="3179" y="2356"/>
              <a:ext cx="16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400">
                  <a:solidFill>
                    <a:srgbClr val="006600"/>
                  </a:solidFill>
                </a:rPr>
                <a:t>Decimal point 2 places over.</a:t>
              </a:r>
            </a:p>
          </p:txBody>
        </p:sp>
        <p:sp>
          <p:nvSpPr>
            <p:cNvPr id="64535" name="Line 21"/>
            <p:cNvSpPr>
              <a:spLocks noChangeShapeType="1"/>
            </p:cNvSpPr>
            <p:nvPr/>
          </p:nvSpPr>
          <p:spPr bwMode="auto">
            <a:xfrm flipH="1">
              <a:off x="2869" y="2448"/>
              <a:ext cx="320" cy="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456" name="Text Box 24"/>
          <p:cNvSpPr txBox="1">
            <a:spLocks noChangeArrowheads="1"/>
          </p:cNvSpPr>
          <p:nvPr/>
        </p:nvSpPr>
        <p:spPr bwMode="auto">
          <a:xfrm>
            <a:off x="2586038" y="4959350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.</a:t>
            </a:r>
            <a:endParaRPr lang="en-US" altLang="en-US" sz="2400" b="0" baseline="30000"/>
          </a:p>
        </p:txBody>
      </p:sp>
      <p:sp>
        <p:nvSpPr>
          <p:cNvPr id="146457" name="Text Box 25"/>
          <p:cNvSpPr txBox="1">
            <a:spLocks noChangeArrowheads="1"/>
          </p:cNvSpPr>
          <p:nvPr/>
        </p:nvSpPr>
        <p:spPr bwMode="auto">
          <a:xfrm>
            <a:off x="3206750" y="5775325"/>
            <a:ext cx="4497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/>
              <a:t>Place decimal point 5 places over from right.</a:t>
            </a:r>
          </a:p>
        </p:txBody>
      </p:sp>
      <p:sp>
        <p:nvSpPr>
          <p:cNvPr id="146458" name="Freeform 26"/>
          <p:cNvSpPr>
            <a:spLocks/>
          </p:cNvSpPr>
          <p:nvPr/>
        </p:nvSpPr>
        <p:spPr bwMode="auto">
          <a:xfrm>
            <a:off x="2720975" y="5321300"/>
            <a:ext cx="533400" cy="635000"/>
          </a:xfrm>
          <a:custGeom>
            <a:avLst/>
            <a:gdLst>
              <a:gd name="T0" fmla="*/ 2147483647 w 336"/>
              <a:gd name="T1" fmla="*/ 2147483647 h 400"/>
              <a:gd name="T2" fmla="*/ 2147483647 w 336"/>
              <a:gd name="T3" fmla="*/ 2147483647 h 400"/>
              <a:gd name="T4" fmla="*/ 0 w 336"/>
              <a:gd name="T5" fmla="*/ 0 h 400"/>
              <a:gd name="T6" fmla="*/ 0 60000 65536"/>
              <a:gd name="T7" fmla="*/ 0 60000 65536"/>
              <a:gd name="T8" fmla="*/ 0 60000 65536"/>
              <a:gd name="T9" fmla="*/ 0 w 336"/>
              <a:gd name="T10" fmla="*/ 0 h 400"/>
              <a:gd name="T11" fmla="*/ 336 w 336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400">
                <a:moveTo>
                  <a:pt x="336" y="400"/>
                </a:moveTo>
                <a:cubicBezTo>
                  <a:pt x="241" y="372"/>
                  <a:pt x="147" y="344"/>
                  <a:pt x="91" y="277"/>
                </a:cubicBezTo>
                <a:cubicBezTo>
                  <a:pt x="35" y="210"/>
                  <a:pt x="15" y="46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sm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6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  <p:bldP spid="146436" grpId="0"/>
      <p:bldP spid="146437" grpId="0"/>
      <p:bldP spid="146439" grpId="0"/>
      <p:bldP spid="146440" grpId="0"/>
      <p:bldP spid="146441" grpId="0" animBg="1"/>
      <p:bldP spid="146442" grpId="0"/>
      <p:bldP spid="146443" grpId="0"/>
      <p:bldP spid="146444" grpId="0"/>
      <p:bldP spid="146445" grpId="0"/>
      <p:bldP spid="146446" grpId="0"/>
      <p:bldP spid="146447" grpId="0"/>
      <p:bldP spid="146448" grpId="0" animBg="1"/>
      <p:bldP spid="146449" grpId="0"/>
      <p:bldP spid="146456" grpId="0"/>
      <p:bldP spid="146457" grpId="0"/>
      <p:bldP spid="1464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22A7A234-AC8C-4E82-8442-3116D95FF36A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8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385888" y="628650"/>
            <a:ext cx="316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 dirty="0">
                <a:solidFill>
                  <a:srgbClr val="0000FF"/>
                </a:solidFill>
              </a:rPr>
              <a:t>6.    Division of Decimals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304800" y="1579563"/>
            <a:ext cx="8648701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lnSpc>
                <a:spcPct val="120000"/>
              </a:lnSpc>
              <a:buClr>
                <a:srgbClr val="0000FF"/>
              </a:buClr>
              <a:buFont typeface="Times" pitchFamily="-110" charset="0"/>
              <a:buChar char="•"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0000FF"/>
                </a:solidFill>
              </a:rPr>
              <a:t>Place number to be divided (dividend) inside the division box.</a:t>
            </a:r>
          </a:p>
          <a:p>
            <a:pPr>
              <a:lnSpc>
                <a:spcPct val="120000"/>
              </a:lnSpc>
              <a:buFont typeface="Times" pitchFamily="-110" charset="0"/>
              <a:buChar char="•"/>
            </a:pPr>
            <a:r>
              <a:rPr lang="en-US" altLang="en-US" dirty="0">
                <a:solidFill>
                  <a:srgbClr val="0000FF"/>
                </a:solidFill>
              </a:rPr>
              <a:t>  Place divisor outside.</a:t>
            </a:r>
          </a:p>
          <a:p>
            <a:pPr>
              <a:lnSpc>
                <a:spcPct val="120000"/>
              </a:lnSpc>
              <a:buFont typeface="Times" pitchFamily="-110" charset="0"/>
              <a:buChar char="•"/>
            </a:pPr>
            <a:r>
              <a:rPr lang="en-US" altLang="en-US" dirty="0">
                <a:solidFill>
                  <a:srgbClr val="0000FF"/>
                </a:solidFill>
              </a:rPr>
              <a:t>  Move decimal point in divisor to extreme right. (Becomes whole number)</a:t>
            </a:r>
          </a:p>
          <a:p>
            <a:pPr>
              <a:lnSpc>
                <a:spcPct val="120000"/>
              </a:lnSpc>
              <a:buFont typeface="Times" pitchFamily="-110" charset="0"/>
              <a:buChar char="•"/>
            </a:pPr>
            <a:r>
              <a:rPr lang="en-US" altLang="en-US" dirty="0">
                <a:solidFill>
                  <a:srgbClr val="0000FF"/>
                </a:solidFill>
              </a:rPr>
              <a:t>  Move decimal point same number of places in dividend. (NOTE: </a:t>
            </a:r>
            <a:r>
              <a:rPr lang="en-US" altLang="en-US" dirty="0" err="1">
                <a:solidFill>
                  <a:srgbClr val="0000FF"/>
                </a:solidFill>
              </a:rPr>
              <a:t>zeros</a:t>
            </a:r>
            <a:endParaRPr lang="en-US" altLang="en-US" dirty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buFont typeface="Times" pitchFamily="-110" charset="0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are added in dividend if it has fewer digits than divisor).</a:t>
            </a:r>
          </a:p>
          <a:p>
            <a:pPr>
              <a:lnSpc>
                <a:spcPct val="120000"/>
              </a:lnSpc>
              <a:buFont typeface="Times" pitchFamily="-110" charset="0"/>
              <a:buChar char="•"/>
            </a:pPr>
            <a:r>
              <a:rPr lang="en-US" altLang="en-US" dirty="0">
                <a:solidFill>
                  <a:srgbClr val="0000FF"/>
                </a:solidFill>
              </a:rPr>
              <a:t>  Mark position of decimal point in answer (quotient) directly above decimal</a:t>
            </a:r>
          </a:p>
          <a:p>
            <a:pPr>
              <a:lnSpc>
                <a:spcPct val="120000"/>
              </a:lnSpc>
              <a:buFont typeface="Times" pitchFamily="-110" charset="0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point in dividend.</a:t>
            </a:r>
          </a:p>
          <a:p>
            <a:pPr>
              <a:lnSpc>
                <a:spcPct val="120000"/>
              </a:lnSpc>
              <a:buFont typeface="Times" pitchFamily="-110" charset="0"/>
              <a:buChar char="•"/>
            </a:pPr>
            <a:r>
              <a:rPr lang="en-US" altLang="en-US" dirty="0">
                <a:solidFill>
                  <a:srgbClr val="0000FF"/>
                </a:solidFill>
              </a:rPr>
              <a:t>  Divide as whole numbers - place each figure in quotient directly above</a:t>
            </a:r>
          </a:p>
          <a:p>
            <a:pPr>
              <a:lnSpc>
                <a:spcPct val="120000"/>
              </a:lnSpc>
              <a:buFont typeface="Times" pitchFamily="-110" charset="0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digit involved in dividend.</a:t>
            </a:r>
          </a:p>
          <a:p>
            <a:pPr>
              <a:lnSpc>
                <a:spcPct val="120000"/>
              </a:lnSpc>
              <a:buFont typeface="Times" pitchFamily="-110" charset="0"/>
              <a:buChar char="•"/>
            </a:pPr>
            <a:r>
              <a:rPr lang="en-US" altLang="en-US" dirty="0">
                <a:solidFill>
                  <a:srgbClr val="0000FF"/>
                </a:solidFill>
              </a:rPr>
              <a:t>  Add </a:t>
            </a:r>
            <a:r>
              <a:rPr lang="en-US" altLang="en-US" dirty="0" err="1">
                <a:solidFill>
                  <a:srgbClr val="0000FF"/>
                </a:solidFill>
              </a:rPr>
              <a:t>zeros</a:t>
            </a:r>
            <a:r>
              <a:rPr lang="en-US" altLang="en-US" dirty="0">
                <a:solidFill>
                  <a:srgbClr val="0000FF"/>
                </a:solidFill>
              </a:rPr>
              <a:t> after the decimal point in the dividend if it cannot be divided</a:t>
            </a:r>
          </a:p>
          <a:p>
            <a:pPr>
              <a:lnSpc>
                <a:spcPct val="120000"/>
              </a:lnSpc>
              <a:buFont typeface="Times" pitchFamily="-110" charset="0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evenly by the divisor.</a:t>
            </a:r>
          </a:p>
          <a:p>
            <a:pPr>
              <a:lnSpc>
                <a:spcPct val="120000"/>
              </a:lnSpc>
              <a:buFont typeface="Times" pitchFamily="-110" charset="0"/>
              <a:buChar char="•"/>
            </a:pPr>
            <a:r>
              <a:rPr lang="en-US" altLang="en-US" dirty="0">
                <a:solidFill>
                  <a:srgbClr val="0000FF"/>
                </a:solidFill>
              </a:rPr>
              <a:t>  Continue division until quotient has as many places as required for the</a:t>
            </a:r>
          </a:p>
          <a:p>
            <a:pPr>
              <a:lnSpc>
                <a:spcPct val="120000"/>
              </a:lnSpc>
              <a:buFont typeface="Times" pitchFamily="-110" charset="0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answer.</a:t>
            </a: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1719263" y="1019175"/>
            <a:ext cx="56086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Rules For Dividing Decimals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355975" y="5741988"/>
            <a:ext cx="2441575" cy="304800"/>
            <a:chOff x="2114" y="3617"/>
            <a:chExt cx="1538" cy="192"/>
          </a:xfrm>
        </p:grpSpPr>
        <p:sp>
          <p:nvSpPr>
            <p:cNvPr id="65543" name="Text Box 5"/>
            <p:cNvSpPr txBox="1">
              <a:spLocks noChangeArrowheads="1"/>
            </p:cNvSpPr>
            <p:nvPr/>
          </p:nvSpPr>
          <p:spPr bwMode="auto">
            <a:xfrm>
              <a:off x="2114" y="3617"/>
              <a:ext cx="15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r>
                <a:rPr lang="en-US" altLang="en-US" sz="1400">
                  <a:solidFill>
                    <a:srgbClr val="008000"/>
                  </a:solidFill>
                </a:rPr>
                <a:t>Solve:     123.573       137.4</a:t>
              </a:r>
            </a:p>
          </p:txBody>
        </p:sp>
        <p:sp>
          <p:nvSpPr>
            <p:cNvPr id="65544" name="Line 26"/>
            <p:cNvSpPr>
              <a:spLocks noChangeShapeType="1"/>
            </p:cNvSpPr>
            <p:nvPr/>
          </p:nvSpPr>
          <p:spPr bwMode="auto">
            <a:xfrm>
              <a:off x="3117" y="3712"/>
              <a:ext cx="128" cy="0"/>
            </a:xfrm>
            <a:prstGeom prst="line">
              <a:avLst/>
            </a:prstGeom>
            <a:noFill/>
            <a:ln w="158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5" name="Oval 27"/>
            <p:cNvSpPr>
              <a:spLocks noChangeArrowheads="1"/>
            </p:cNvSpPr>
            <p:nvPr/>
          </p:nvSpPr>
          <p:spPr bwMode="auto">
            <a:xfrm>
              <a:off x="3168" y="3668"/>
              <a:ext cx="27" cy="2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46" name="Oval 28"/>
            <p:cNvSpPr>
              <a:spLocks noChangeArrowheads="1"/>
            </p:cNvSpPr>
            <p:nvPr/>
          </p:nvSpPr>
          <p:spPr bwMode="auto">
            <a:xfrm>
              <a:off x="3168" y="3730"/>
              <a:ext cx="27" cy="2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959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4" grpId="0"/>
      <p:bldP spid="1484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>
              <a:defRPr/>
            </a:pPr>
            <a:fld id="{44C420F5-A215-41A1-9CF8-C4685D241EE4}" type="slidenum">
              <a:rPr lang="en-US" altLang="en-US" sz="1400" b="0" smtClean="0">
                <a:solidFill>
                  <a:schemeClr val="tx2"/>
                </a:solidFill>
              </a:rPr>
              <a:pPr>
                <a:defRPr/>
              </a:pPr>
              <a:t>9</a:t>
            </a:fld>
            <a:endParaRPr lang="en-US" altLang="en-US" sz="1400" b="0" smtClean="0">
              <a:solidFill>
                <a:schemeClr val="tx2"/>
              </a:solidFill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1385888" y="628650"/>
            <a:ext cx="3162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6.    Division of Decimals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2293938" y="1595438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137 4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3208338" y="1595438"/>
            <a:ext cx="1709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1 2 3  5 7 3</a:t>
            </a:r>
          </a:p>
        </p:txBody>
      </p:sp>
      <p:sp>
        <p:nvSpPr>
          <p:cNvPr id="150541" name="Freeform 13"/>
          <p:cNvSpPr>
            <a:spLocks/>
          </p:cNvSpPr>
          <p:nvPr/>
        </p:nvSpPr>
        <p:spPr bwMode="auto">
          <a:xfrm>
            <a:off x="3170238" y="1631950"/>
            <a:ext cx="130175" cy="357188"/>
          </a:xfrm>
          <a:custGeom>
            <a:avLst/>
            <a:gdLst>
              <a:gd name="T0" fmla="*/ 2147483647 w 82"/>
              <a:gd name="T1" fmla="*/ 0 h 225"/>
              <a:gd name="T2" fmla="*/ 2147483647 w 82"/>
              <a:gd name="T3" fmla="*/ 2147483647 h 225"/>
              <a:gd name="T4" fmla="*/ 0 w 82"/>
              <a:gd name="T5" fmla="*/ 2147483647 h 225"/>
              <a:gd name="T6" fmla="*/ 0 60000 65536"/>
              <a:gd name="T7" fmla="*/ 0 60000 65536"/>
              <a:gd name="T8" fmla="*/ 0 60000 65536"/>
              <a:gd name="T9" fmla="*/ 0 w 82"/>
              <a:gd name="T10" fmla="*/ 0 h 225"/>
              <a:gd name="T11" fmla="*/ 82 w 82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" h="225">
                <a:moveTo>
                  <a:pt x="75" y="0"/>
                </a:moveTo>
                <a:cubicBezTo>
                  <a:pt x="78" y="40"/>
                  <a:pt x="82" y="80"/>
                  <a:pt x="69" y="118"/>
                </a:cubicBezTo>
                <a:cubicBezTo>
                  <a:pt x="56" y="156"/>
                  <a:pt x="11" y="207"/>
                  <a:pt x="0" y="225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2" name="Line 14"/>
          <p:cNvSpPr>
            <a:spLocks noChangeShapeType="1"/>
          </p:cNvSpPr>
          <p:nvPr/>
        </p:nvSpPr>
        <p:spPr bwMode="auto">
          <a:xfrm flipH="1">
            <a:off x="3279775" y="1624013"/>
            <a:ext cx="2030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2778125" y="164623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 b="0"/>
              <a:t>.</a:t>
            </a:r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3937000" y="1643063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 b="0"/>
              <a:t>.</a:t>
            </a:r>
          </a:p>
        </p:txBody>
      </p:sp>
      <p:sp>
        <p:nvSpPr>
          <p:cNvPr id="150545" name="Freeform 17"/>
          <p:cNvSpPr>
            <a:spLocks/>
          </p:cNvSpPr>
          <p:nvPr/>
        </p:nvSpPr>
        <p:spPr bwMode="auto">
          <a:xfrm>
            <a:off x="2908300" y="1954213"/>
            <a:ext cx="234950" cy="107950"/>
          </a:xfrm>
          <a:custGeom>
            <a:avLst/>
            <a:gdLst>
              <a:gd name="T0" fmla="*/ 0 w 148"/>
              <a:gd name="T1" fmla="*/ 2147483647 h 68"/>
              <a:gd name="T2" fmla="*/ 2147483647 w 148"/>
              <a:gd name="T3" fmla="*/ 2147483647 h 68"/>
              <a:gd name="T4" fmla="*/ 2147483647 w 148"/>
              <a:gd name="T5" fmla="*/ 0 h 68"/>
              <a:gd name="T6" fmla="*/ 0 60000 65536"/>
              <a:gd name="T7" fmla="*/ 0 60000 65536"/>
              <a:gd name="T8" fmla="*/ 0 60000 65536"/>
              <a:gd name="T9" fmla="*/ 0 w 148"/>
              <a:gd name="T10" fmla="*/ 0 h 68"/>
              <a:gd name="T11" fmla="*/ 148 w 148"/>
              <a:gd name="T12" fmla="*/ 68 h 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" h="68">
                <a:moveTo>
                  <a:pt x="0" y="24"/>
                </a:moveTo>
                <a:cubicBezTo>
                  <a:pt x="27" y="46"/>
                  <a:pt x="55" y="68"/>
                  <a:pt x="80" y="64"/>
                </a:cubicBezTo>
                <a:cubicBezTo>
                  <a:pt x="105" y="60"/>
                  <a:pt x="137" y="11"/>
                  <a:pt x="148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6" name="Text Box 18"/>
          <p:cNvSpPr txBox="1">
            <a:spLocks noChangeArrowheads="1"/>
          </p:cNvSpPr>
          <p:nvPr/>
        </p:nvSpPr>
        <p:spPr bwMode="auto">
          <a:xfrm>
            <a:off x="3025775" y="164623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 b="0"/>
              <a:t>.</a:t>
            </a:r>
          </a:p>
        </p:txBody>
      </p:sp>
      <p:sp>
        <p:nvSpPr>
          <p:cNvPr id="150547" name="Freeform 19"/>
          <p:cNvSpPr>
            <a:spLocks/>
          </p:cNvSpPr>
          <p:nvPr/>
        </p:nvSpPr>
        <p:spPr bwMode="auto">
          <a:xfrm>
            <a:off x="4076700" y="1931988"/>
            <a:ext cx="234950" cy="107950"/>
          </a:xfrm>
          <a:custGeom>
            <a:avLst/>
            <a:gdLst>
              <a:gd name="T0" fmla="*/ 0 w 148"/>
              <a:gd name="T1" fmla="*/ 2147483647 h 68"/>
              <a:gd name="T2" fmla="*/ 2147483647 w 148"/>
              <a:gd name="T3" fmla="*/ 2147483647 h 68"/>
              <a:gd name="T4" fmla="*/ 2147483647 w 148"/>
              <a:gd name="T5" fmla="*/ 0 h 68"/>
              <a:gd name="T6" fmla="*/ 0 60000 65536"/>
              <a:gd name="T7" fmla="*/ 0 60000 65536"/>
              <a:gd name="T8" fmla="*/ 0 60000 65536"/>
              <a:gd name="T9" fmla="*/ 0 w 148"/>
              <a:gd name="T10" fmla="*/ 0 h 68"/>
              <a:gd name="T11" fmla="*/ 148 w 148"/>
              <a:gd name="T12" fmla="*/ 68 h 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" h="68">
                <a:moveTo>
                  <a:pt x="0" y="24"/>
                </a:moveTo>
                <a:cubicBezTo>
                  <a:pt x="27" y="46"/>
                  <a:pt x="55" y="68"/>
                  <a:pt x="80" y="64"/>
                </a:cubicBezTo>
                <a:cubicBezTo>
                  <a:pt x="105" y="60"/>
                  <a:pt x="137" y="11"/>
                  <a:pt x="148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8" name="Text Box 20"/>
          <p:cNvSpPr txBox="1">
            <a:spLocks noChangeArrowheads="1"/>
          </p:cNvSpPr>
          <p:nvPr/>
        </p:nvSpPr>
        <p:spPr bwMode="auto">
          <a:xfrm>
            <a:off x="4225925" y="16398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000" b="0"/>
              <a:t>.</a:t>
            </a:r>
          </a:p>
        </p:txBody>
      </p:sp>
      <p:sp>
        <p:nvSpPr>
          <p:cNvPr id="150549" name="Text Box 21"/>
          <p:cNvSpPr txBox="1">
            <a:spLocks noChangeArrowheads="1"/>
          </p:cNvSpPr>
          <p:nvPr/>
        </p:nvSpPr>
        <p:spPr bwMode="auto">
          <a:xfrm>
            <a:off x="4237038" y="12827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/>
              <a:t>.</a:t>
            </a:r>
          </a:p>
        </p:txBody>
      </p:sp>
      <p:sp>
        <p:nvSpPr>
          <p:cNvPr id="150550" name="Text Box 22"/>
          <p:cNvSpPr txBox="1">
            <a:spLocks noChangeArrowheads="1"/>
          </p:cNvSpPr>
          <p:nvPr/>
        </p:nvSpPr>
        <p:spPr bwMode="auto">
          <a:xfrm>
            <a:off x="4324350" y="12398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8</a:t>
            </a:r>
          </a:p>
        </p:txBody>
      </p:sp>
      <p:sp>
        <p:nvSpPr>
          <p:cNvPr id="150551" name="Text Box 23"/>
          <p:cNvSpPr txBox="1">
            <a:spLocks noChangeArrowheads="1"/>
          </p:cNvSpPr>
          <p:nvPr/>
        </p:nvSpPr>
        <p:spPr bwMode="auto">
          <a:xfrm>
            <a:off x="3209925" y="2001838"/>
            <a:ext cx="145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1 0 9  9 2</a:t>
            </a:r>
          </a:p>
        </p:txBody>
      </p:sp>
      <p:sp>
        <p:nvSpPr>
          <p:cNvPr id="150552" name="Line 24"/>
          <p:cNvSpPr>
            <a:spLocks noChangeShapeType="1"/>
          </p:cNvSpPr>
          <p:nvPr/>
        </p:nvSpPr>
        <p:spPr bwMode="auto">
          <a:xfrm>
            <a:off x="3302000" y="2414588"/>
            <a:ext cx="19923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3" name="Text Box 25"/>
          <p:cNvSpPr txBox="1">
            <a:spLocks noChangeArrowheads="1"/>
          </p:cNvSpPr>
          <p:nvPr/>
        </p:nvSpPr>
        <p:spPr bwMode="auto">
          <a:xfrm>
            <a:off x="3443288" y="2382838"/>
            <a:ext cx="1201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1 3  6 5</a:t>
            </a:r>
          </a:p>
        </p:txBody>
      </p:sp>
      <p:sp>
        <p:nvSpPr>
          <p:cNvPr id="150554" name="Text Box 26"/>
          <p:cNvSpPr txBox="1">
            <a:spLocks noChangeArrowheads="1"/>
          </p:cNvSpPr>
          <p:nvPr/>
        </p:nvSpPr>
        <p:spPr bwMode="auto">
          <a:xfrm>
            <a:off x="4557713" y="23844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3</a:t>
            </a:r>
          </a:p>
        </p:txBody>
      </p:sp>
      <p:sp>
        <p:nvSpPr>
          <p:cNvPr id="150555" name="Text Box 27"/>
          <p:cNvSpPr txBox="1">
            <a:spLocks noChangeArrowheads="1"/>
          </p:cNvSpPr>
          <p:nvPr/>
        </p:nvSpPr>
        <p:spPr bwMode="auto">
          <a:xfrm>
            <a:off x="4576763" y="123983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9</a:t>
            </a:r>
          </a:p>
        </p:txBody>
      </p:sp>
      <p:sp>
        <p:nvSpPr>
          <p:cNvPr id="150556" name="Text Box 28"/>
          <p:cNvSpPr txBox="1">
            <a:spLocks noChangeArrowheads="1"/>
          </p:cNvSpPr>
          <p:nvPr/>
        </p:nvSpPr>
        <p:spPr bwMode="auto">
          <a:xfrm>
            <a:off x="3355975" y="2705100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 1 2  3 6 6</a:t>
            </a:r>
          </a:p>
        </p:txBody>
      </p:sp>
      <p:sp>
        <p:nvSpPr>
          <p:cNvPr id="150557" name="Line 29"/>
          <p:cNvSpPr>
            <a:spLocks noChangeShapeType="1"/>
          </p:cNvSpPr>
          <p:nvPr/>
        </p:nvSpPr>
        <p:spPr bwMode="auto">
          <a:xfrm>
            <a:off x="3535363" y="3106738"/>
            <a:ext cx="17684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8" name="Text Box 30"/>
          <p:cNvSpPr txBox="1">
            <a:spLocks noChangeArrowheads="1"/>
          </p:cNvSpPr>
          <p:nvPr/>
        </p:nvSpPr>
        <p:spPr bwMode="auto">
          <a:xfrm>
            <a:off x="3697288" y="3097213"/>
            <a:ext cx="1201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1  2 8 7</a:t>
            </a:r>
          </a:p>
        </p:txBody>
      </p:sp>
      <p:sp>
        <p:nvSpPr>
          <p:cNvPr id="150559" name="Text Box 31"/>
          <p:cNvSpPr txBox="1">
            <a:spLocks noChangeArrowheads="1"/>
          </p:cNvSpPr>
          <p:nvPr/>
        </p:nvSpPr>
        <p:spPr bwMode="auto">
          <a:xfrm>
            <a:off x="4821238" y="15906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50560" name="Text Box 32"/>
          <p:cNvSpPr txBox="1">
            <a:spLocks noChangeArrowheads="1"/>
          </p:cNvSpPr>
          <p:nvPr/>
        </p:nvSpPr>
        <p:spPr bwMode="auto">
          <a:xfrm>
            <a:off x="4787900" y="31003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4806950" y="12366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9</a:t>
            </a:r>
          </a:p>
        </p:txBody>
      </p:sp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3605213" y="3405188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 1  2 3 6 6</a:t>
            </a:r>
          </a:p>
        </p:txBody>
      </p:sp>
      <p:sp>
        <p:nvSpPr>
          <p:cNvPr id="150563" name="Line 35"/>
          <p:cNvSpPr>
            <a:spLocks noChangeShapeType="1"/>
          </p:cNvSpPr>
          <p:nvPr/>
        </p:nvSpPr>
        <p:spPr bwMode="auto">
          <a:xfrm>
            <a:off x="3678238" y="3816350"/>
            <a:ext cx="17684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4" name="Text Box 36"/>
          <p:cNvSpPr txBox="1">
            <a:spLocks noChangeArrowheads="1"/>
          </p:cNvSpPr>
          <p:nvPr/>
        </p:nvSpPr>
        <p:spPr bwMode="auto">
          <a:xfrm>
            <a:off x="4195763" y="3779838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 5 0 4</a:t>
            </a:r>
          </a:p>
        </p:txBody>
      </p:sp>
      <p:sp>
        <p:nvSpPr>
          <p:cNvPr id="150565" name="Text Box 37"/>
          <p:cNvSpPr txBox="1">
            <a:spLocks noChangeArrowheads="1"/>
          </p:cNvSpPr>
          <p:nvPr/>
        </p:nvSpPr>
        <p:spPr bwMode="auto">
          <a:xfrm>
            <a:off x="5062538" y="159543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50567" name="Text Box 39"/>
          <p:cNvSpPr txBox="1">
            <a:spLocks noChangeArrowheads="1"/>
          </p:cNvSpPr>
          <p:nvPr/>
        </p:nvSpPr>
        <p:spPr bwMode="auto">
          <a:xfrm>
            <a:off x="5026025" y="37798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150568" name="Text Box 40"/>
          <p:cNvSpPr txBox="1">
            <a:spLocks noChangeArrowheads="1"/>
          </p:cNvSpPr>
          <p:nvPr/>
        </p:nvSpPr>
        <p:spPr bwMode="auto">
          <a:xfrm>
            <a:off x="4275138" y="4092575"/>
            <a:ext cx="1116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4 1 2 2</a:t>
            </a:r>
          </a:p>
        </p:txBody>
      </p:sp>
      <p:sp>
        <p:nvSpPr>
          <p:cNvPr id="150569" name="Line 41"/>
          <p:cNvSpPr>
            <a:spLocks noChangeShapeType="1"/>
          </p:cNvSpPr>
          <p:nvPr/>
        </p:nvSpPr>
        <p:spPr bwMode="auto">
          <a:xfrm>
            <a:off x="4210050" y="4494213"/>
            <a:ext cx="1220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0" name="Text Box 42"/>
          <p:cNvSpPr txBox="1">
            <a:spLocks noChangeArrowheads="1"/>
          </p:cNvSpPr>
          <p:nvPr/>
        </p:nvSpPr>
        <p:spPr bwMode="auto">
          <a:xfrm>
            <a:off x="5054600" y="1238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3</a:t>
            </a:r>
          </a:p>
        </p:txBody>
      </p:sp>
      <p:sp>
        <p:nvSpPr>
          <p:cNvPr id="150571" name="Text Box 43"/>
          <p:cNvSpPr txBox="1">
            <a:spLocks noChangeArrowheads="1"/>
          </p:cNvSpPr>
          <p:nvPr/>
        </p:nvSpPr>
        <p:spPr bwMode="auto">
          <a:xfrm>
            <a:off x="4529138" y="4484688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2400" b="0"/>
              <a:t>9 1 8</a:t>
            </a:r>
          </a:p>
        </p:txBody>
      </p:sp>
      <p:sp>
        <p:nvSpPr>
          <p:cNvPr id="150572" name="Text Box 44"/>
          <p:cNvSpPr txBox="1">
            <a:spLocks noChangeArrowheads="1"/>
          </p:cNvSpPr>
          <p:nvPr/>
        </p:nvSpPr>
        <p:spPr bwMode="auto">
          <a:xfrm>
            <a:off x="5416550" y="4545013"/>
            <a:ext cx="1212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r>
              <a:rPr lang="en-US" altLang="en-US" sz="1800" b="0"/>
              <a:t>remainder</a:t>
            </a:r>
          </a:p>
        </p:txBody>
      </p:sp>
    </p:spTree>
    <p:extLst>
      <p:ext uri="{BB962C8B-B14F-4D97-AF65-F5344CB8AC3E}">
        <p14:creationId xmlns:p14="http://schemas.microsoft.com/office/powerpoint/2010/main" val="169123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5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5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15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15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5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1000"/>
                                        <p:tgtEl>
                                          <p:spTgt spid="15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5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0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15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5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1000"/>
                                        <p:tgtEl>
                                          <p:spTgt spid="15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50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1000"/>
                                        <p:tgtEl>
                                          <p:spTgt spid="15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1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1000"/>
                                        <p:tgtEl>
                                          <p:spTgt spid="15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50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9" grpId="0"/>
      <p:bldP spid="150540" grpId="0"/>
      <p:bldP spid="150541" grpId="0" animBg="1"/>
      <p:bldP spid="150542" grpId="0" animBg="1"/>
      <p:bldP spid="150543" grpId="0"/>
      <p:bldP spid="150543" grpId="1"/>
      <p:bldP spid="150544" grpId="0"/>
      <p:bldP spid="150544" grpId="1"/>
      <p:bldP spid="150545" grpId="0" animBg="1"/>
      <p:bldP spid="150546" grpId="0"/>
      <p:bldP spid="150547" grpId="0" animBg="1"/>
      <p:bldP spid="150548" grpId="0"/>
      <p:bldP spid="150549" grpId="0"/>
      <p:bldP spid="150550" grpId="0"/>
      <p:bldP spid="150551" grpId="0"/>
      <p:bldP spid="150552" grpId="0" animBg="1"/>
      <p:bldP spid="150553" grpId="0"/>
      <p:bldP spid="150554" grpId="0"/>
      <p:bldP spid="150555" grpId="0"/>
      <p:bldP spid="150556" grpId="0"/>
      <p:bldP spid="150557" grpId="0" animBg="1"/>
      <p:bldP spid="150558" grpId="0"/>
      <p:bldP spid="150559" grpId="0"/>
      <p:bldP spid="150560" grpId="0"/>
      <p:bldP spid="150561" grpId="0"/>
      <p:bldP spid="150562" grpId="0"/>
      <p:bldP spid="150563" grpId="0" animBg="1"/>
      <p:bldP spid="150564" grpId="0"/>
      <p:bldP spid="150565" grpId="0"/>
      <p:bldP spid="150567" grpId="0"/>
      <p:bldP spid="150568" grpId="0"/>
      <p:bldP spid="150569" grpId="0" animBg="1"/>
      <p:bldP spid="150570" grpId="0"/>
      <p:bldP spid="150571" grpId="0"/>
      <p:bldP spid="150572" grpId="0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8</TotalTime>
  <Words>1037</Words>
  <Application>Microsoft Office PowerPoint</Application>
  <PresentationFormat>On-screen Show (4:3)</PresentationFormat>
  <Paragraphs>237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Summer</vt:lpstr>
      <vt:lpstr>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DECIMALS</dc:title>
  <dc:creator>Lydia</dc:creator>
  <cp:lastModifiedBy>ALEXIS</cp:lastModifiedBy>
  <cp:revision>3</cp:revision>
  <dcterms:created xsi:type="dcterms:W3CDTF">2014-08-05T02:18:17Z</dcterms:created>
  <dcterms:modified xsi:type="dcterms:W3CDTF">2014-08-08T20:28:56Z</dcterms:modified>
</cp:coreProperties>
</file>