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9.jpg" ContentType="image/gif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84" r:id="rId11"/>
    <p:sldId id="285" r:id="rId12"/>
    <p:sldId id="286" r:id="rId13"/>
    <p:sldId id="287" r:id="rId14"/>
    <p:sldId id="270" r:id="rId15"/>
    <p:sldId id="272" r:id="rId16"/>
    <p:sldId id="273" r:id="rId17"/>
    <p:sldId id="274" r:id="rId18"/>
    <p:sldId id="283" r:id="rId19"/>
    <p:sldId id="271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64" r:id="rId29"/>
    <p:sldId id="266" r:id="rId30"/>
    <p:sldId id="267" r:id="rId31"/>
    <p:sldId id="268" r:id="rId32"/>
    <p:sldId id="269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359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860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081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232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453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230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312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11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249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52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28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120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Bearings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s.small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571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Bearing of a point P, from a reference point </a:t>
            </a:r>
            <a:r>
              <a:rPr lang="en-US" b="1" dirty="0" smtClean="0"/>
              <a:t>O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9747" y="1825625"/>
            <a:ext cx="10515600" cy="4351338"/>
          </a:xfrm>
        </p:spPr>
        <p:txBody>
          <a:bodyPr/>
          <a:lstStyle/>
          <a:p>
            <a:r>
              <a:rPr lang="en-GB" dirty="0"/>
              <a:t>If </a:t>
            </a:r>
            <a:r>
              <a:rPr lang="en-GB" i="1" dirty="0"/>
              <a:t>P</a:t>
            </a:r>
            <a:r>
              <a:rPr lang="en-GB" dirty="0"/>
              <a:t> is south of </a:t>
            </a:r>
            <a:r>
              <a:rPr lang="en-GB" i="1" dirty="0"/>
              <a:t>O</a:t>
            </a:r>
            <a:r>
              <a:rPr lang="en-GB" dirty="0"/>
              <a:t>, then with reference to </a:t>
            </a:r>
            <a:r>
              <a:rPr lang="en-GB" i="1" dirty="0"/>
              <a:t>P</a:t>
            </a:r>
            <a:r>
              <a:rPr lang="en-GB" dirty="0"/>
              <a:t>, </a:t>
            </a:r>
            <a:r>
              <a:rPr lang="en-GB" i="1" dirty="0"/>
              <a:t>O</a:t>
            </a:r>
            <a:r>
              <a:rPr lang="en-GB" dirty="0"/>
              <a:t> is north of it.</a:t>
            </a:r>
          </a:p>
          <a:p>
            <a:r>
              <a:rPr lang="en-GB" dirty="0"/>
              <a:t> </a:t>
            </a:r>
          </a:p>
          <a:p>
            <a:endParaRPr lang="en-GB" dirty="0"/>
          </a:p>
        </p:txBody>
      </p:sp>
      <p:grpSp>
        <p:nvGrpSpPr>
          <p:cNvPr id="15" name="Group 13"/>
          <p:cNvGrpSpPr>
            <a:grpSpLocks noChangeAspect="1"/>
          </p:cNvGrpSpPr>
          <p:nvPr/>
        </p:nvGrpSpPr>
        <p:grpSpPr bwMode="auto">
          <a:xfrm>
            <a:off x="3918464" y="2665927"/>
            <a:ext cx="2095970" cy="3783738"/>
            <a:chOff x="3960" y="1450"/>
            <a:chExt cx="1000" cy="1860"/>
          </a:xfrm>
        </p:grpSpPr>
        <p:sp>
          <p:nvSpPr>
            <p:cNvPr id="16" name="AutoShape 19"/>
            <p:cNvSpPr>
              <a:spLocks noChangeAspect="1" noChangeArrowheads="1" noTextEdit="1"/>
            </p:cNvSpPr>
            <p:nvPr/>
          </p:nvSpPr>
          <p:spPr bwMode="auto">
            <a:xfrm>
              <a:off x="3960" y="1450"/>
              <a:ext cx="1000" cy="18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Oval 18"/>
            <p:cNvSpPr>
              <a:spLocks noChangeArrowheads="1"/>
            </p:cNvSpPr>
            <p:nvPr/>
          </p:nvSpPr>
          <p:spPr bwMode="auto">
            <a:xfrm>
              <a:off x="4320" y="1630"/>
              <a:ext cx="180" cy="18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4320" y="2890"/>
              <a:ext cx="180" cy="18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AutoShape 16"/>
            <p:cNvSpPr>
              <a:spLocks noChangeShapeType="1"/>
            </p:cNvSpPr>
            <p:nvPr/>
          </p:nvSpPr>
          <p:spPr bwMode="auto">
            <a:xfrm>
              <a:off x="4410" y="1810"/>
              <a:ext cx="1" cy="10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Text Box 15"/>
            <p:cNvSpPr txBox="1">
              <a:spLocks noChangeArrowheads="1"/>
            </p:cNvSpPr>
            <p:nvPr/>
          </p:nvSpPr>
          <p:spPr bwMode="auto">
            <a:xfrm>
              <a:off x="4420" y="1610"/>
              <a:ext cx="36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O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Text Box 14"/>
            <p:cNvSpPr txBox="1">
              <a:spLocks noChangeArrowheads="1"/>
            </p:cNvSpPr>
            <p:nvPr/>
          </p:nvSpPr>
          <p:spPr bwMode="auto">
            <a:xfrm>
              <a:off x="4420" y="2770"/>
              <a:ext cx="5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P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395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Bearing is measured at North in a clockwise direction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9747" y="1825625"/>
            <a:ext cx="10515600" cy="4351338"/>
          </a:xfrm>
        </p:spPr>
        <p:txBody>
          <a:bodyPr/>
          <a:lstStyle/>
          <a:p>
            <a:r>
              <a:rPr lang="en-GB" dirty="0" smtClean="0"/>
              <a:t>To solve  a problem draw </a:t>
            </a:r>
            <a:r>
              <a:rPr lang="en-GB" dirty="0"/>
              <a:t>a North </a:t>
            </a:r>
            <a:r>
              <a:rPr lang="en-GB" dirty="0" smtClean="0"/>
              <a:t>pole line </a:t>
            </a:r>
            <a:r>
              <a:rPr lang="en-GB" dirty="0"/>
              <a:t>at the reference point to remind them that the measurement will be done from that point. </a:t>
            </a:r>
          </a:p>
          <a:p>
            <a:endParaRPr lang="en-GB" dirty="0"/>
          </a:p>
        </p:txBody>
      </p:sp>
      <p:grpSp>
        <p:nvGrpSpPr>
          <p:cNvPr id="15" name="Group 13"/>
          <p:cNvGrpSpPr>
            <a:grpSpLocks noChangeAspect="1"/>
          </p:cNvGrpSpPr>
          <p:nvPr/>
        </p:nvGrpSpPr>
        <p:grpSpPr bwMode="auto">
          <a:xfrm>
            <a:off x="3918464" y="2665927"/>
            <a:ext cx="2095970" cy="3783738"/>
            <a:chOff x="3960" y="1450"/>
            <a:chExt cx="1000" cy="1860"/>
          </a:xfrm>
        </p:grpSpPr>
        <p:sp>
          <p:nvSpPr>
            <p:cNvPr id="16" name="AutoShape 19"/>
            <p:cNvSpPr>
              <a:spLocks noChangeAspect="1" noChangeArrowheads="1" noTextEdit="1"/>
            </p:cNvSpPr>
            <p:nvPr/>
          </p:nvSpPr>
          <p:spPr bwMode="auto">
            <a:xfrm>
              <a:off x="3960" y="1450"/>
              <a:ext cx="1000" cy="18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Oval 18"/>
            <p:cNvSpPr>
              <a:spLocks noChangeArrowheads="1"/>
            </p:cNvSpPr>
            <p:nvPr/>
          </p:nvSpPr>
          <p:spPr bwMode="auto">
            <a:xfrm>
              <a:off x="4320" y="1630"/>
              <a:ext cx="180" cy="18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4320" y="2890"/>
              <a:ext cx="180" cy="18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AutoShape 16"/>
            <p:cNvSpPr>
              <a:spLocks noChangeShapeType="1"/>
            </p:cNvSpPr>
            <p:nvPr/>
          </p:nvSpPr>
          <p:spPr bwMode="auto">
            <a:xfrm>
              <a:off x="4410" y="1810"/>
              <a:ext cx="1" cy="10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Text Box 15"/>
            <p:cNvSpPr txBox="1">
              <a:spLocks noChangeArrowheads="1"/>
            </p:cNvSpPr>
            <p:nvPr/>
          </p:nvSpPr>
          <p:spPr bwMode="auto">
            <a:xfrm>
              <a:off x="4420" y="1610"/>
              <a:ext cx="36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O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Text Box 14"/>
            <p:cNvSpPr txBox="1">
              <a:spLocks noChangeArrowheads="1"/>
            </p:cNvSpPr>
            <p:nvPr/>
          </p:nvSpPr>
          <p:spPr bwMode="auto">
            <a:xfrm>
              <a:off x="4420" y="2770"/>
              <a:ext cx="5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P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648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803" y="513008"/>
            <a:ext cx="10515600" cy="6024563"/>
          </a:xfrm>
        </p:spPr>
        <p:txBody>
          <a:bodyPr/>
          <a:lstStyle/>
          <a:p>
            <a:r>
              <a:rPr lang="en-GB" i="1" u="sng" dirty="0"/>
              <a:t>Bearing is always given in a 3-digit figure</a:t>
            </a:r>
            <a:endParaRPr lang="en-GB" dirty="0"/>
          </a:p>
          <a:p>
            <a:r>
              <a:rPr lang="en-GB" b="1" dirty="0" smtClean="0"/>
              <a:t>Please Note</a:t>
            </a:r>
            <a:r>
              <a:rPr lang="en-GB" dirty="0" smtClean="0"/>
              <a:t>:  although </a:t>
            </a:r>
            <a:r>
              <a:rPr lang="en-GB" dirty="0"/>
              <a:t>measuring the angles is very straight forward, there is something different from merely measuring from a reference point. When writing down the bearing of a point with reference to another point, it always will be a 3-digit number. For example</a:t>
            </a:r>
            <a:r>
              <a:rPr lang="en-GB" dirty="0" smtClean="0"/>
              <a:t>, </a:t>
            </a:r>
            <a:r>
              <a:rPr lang="en-GB" dirty="0"/>
              <a:t>The bearing of A from O = 090°.</a:t>
            </a:r>
          </a:p>
          <a:p>
            <a:r>
              <a:rPr lang="en-GB" dirty="0"/>
              <a:t> 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-491544" y="51300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5" name="Group 1"/>
          <p:cNvGrpSpPr>
            <a:grpSpLocks noChangeAspect="1"/>
          </p:cNvGrpSpPr>
          <p:nvPr/>
        </p:nvGrpSpPr>
        <p:grpSpPr bwMode="auto">
          <a:xfrm>
            <a:off x="1712890" y="2730321"/>
            <a:ext cx="8615966" cy="3566666"/>
            <a:chOff x="6657" y="1800"/>
            <a:chExt cx="5400" cy="1828"/>
          </a:xfrm>
        </p:grpSpPr>
        <p:sp>
          <p:nvSpPr>
            <p:cNvPr id="6" name="AutoShape 11"/>
            <p:cNvSpPr>
              <a:spLocks noChangeAspect="1" noChangeArrowheads="1" noTextEdit="1"/>
            </p:cNvSpPr>
            <p:nvPr/>
          </p:nvSpPr>
          <p:spPr bwMode="auto">
            <a:xfrm>
              <a:off x="6657" y="1800"/>
              <a:ext cx="5400" cy="18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8637" y="2467"/>
              <a:ext cx="124" cy="12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Oval 9"/>
            <p:cNvSpPr>
              <a:spLocks noChangeArrowheads="1"/>
            </p:cNvSpPr>
            <p:nvPr/>
          </p:nvSpPr>
          <p:spPr bwMode="auto">
            <a:xfrm>
              <a:off x="8637" y="3338"/>
              <a:ext cx="124" cy="12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AutoShape 8"/>
            <p:cNvSpPr>
              <a:spLocks noChangeShapeType="1"/>
            </p:cNvSpPr>
            <p:nvPr/>
          </p:nvSpPr>
          <p:spPr bwMode="auto">
            <a:xfrm>
              <a:off x="8699" y="2592"/>
              <a:ext cx="1" cy="74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8277" y="2520"/>
              <a:ext cx="249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O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8277" y="3240"/>
              <a:ext cx="373" cy="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P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Line 5"/>
            <p:cNvSpPr>
              <a:spLocks noChangeShapeType="1"/>
            </p:cNvSpPr>
            <p:nvPr/>
          </p:nvSpPr>
          <p:spPr bwMode="auto">
            <a:xfrm flipV="1">
              <a:off x="8691" y="1980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Oval 4"/>
            <p:cNvSpPr>
              <a:spLocks noChangeArrowheads="1"/>
            </p:cNvSpPr>
            <p:nvPr/>
          </p:nvSpPr>
          <p:spPr bwMode="auto">
            <a:xfrm>
              <a:off x="9317" y="2470"/>
              <a:ext cx="124" cy="12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AutoShape 3"/>
            <p:cNvSpPr>
              <a:spLocks noChangeShapeType="1"/>
            </p:cNvSpPr>
            <p:nvPr/>
          </p:nvSpPr>
          <p:spPr bwMode="auto">
            <a:xfrm>
              <a:off x="8761" y="2530"/>
              <a:ext cx="556" cy="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Text Box 2"/>
            <p:cNvSpPr txBox="1">
              <a:spLocks noChangeArrowheads="1"/>
            </p:cNvSpPr>
            <p:nvPr/>
          </p:nvSpPr>
          <p:spPr bwMode="auto">
            <a:xfrm>
              <a:off x="9317" y="2480"/>
              <a:ext cx="72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A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102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Triple – digit </a:t>
            </a:r>
            <a:r>
              <a:rPr lang="en-GB" dirty="0" smtClean="0"/>
              <a:t>Numbers Why????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If one were to say “1, 1, 1” it is understood that it is 111°. However, if the target is at 30°, and </a:t>
            </a:r>
            <a:r>
              <a:rPr lang="en-GB" dirty="0" smtClean="0"/>
              <a:t>one </a:t>
            </a:r>
            <a:r>
              <a:rPr lang="en-GB" dirty="0"/>
              <a:t>says “3, 0”, the other party will waste time translating it to 30° as he will be expecting a third digit. Therefore, by convention, bearings are given in 3 digits. This example will allow </a:t>
            </a:r>
            <a:r>
              <a:rPr lang="en-GB"/>
              <a:t>the </a:t>
            </a:r>
            <a:r>
              <a:rPr lang="en-GB" smtClean="0"/>
              <a:t>you </a:t>
            </a:r>
            <a:r>
              <a:rPr lang="en-GB" dirty="0"/>
              <a:t>to see how relevant the topic is to everyday context also.</a:t>
            </a:r>
          </a:p>
          <a:p>
            <a:r>
              <a:rPr lang="en-GB" dirty="0"/>
              <a:t> 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-491544" y="51300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61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 descr="Image result for z angle property"/>
          <p:cNvSpPr>
            <a:spLocks noChangeAspect="1" noChangeArrowheads="1"/>
          </p:cNvSpPr>
          <p:nvPr/>
        </p:nvSpPr>
        <p:spPr bwMode="auto">
          <a:xfrm>
            <a:off x="155575" y="-144463"/>
            <a:ext cx="3836876" cy="3836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0" name="Picture 6" descr="Image result for z angle proper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26" y="1081824"/>
            <a:ext cx="9203024" cy="3786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926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 descr="Image result for z angle property"/>
          <p:cNvSpPr>
            <a:spLocks noChangeAspect="1" noChangeArrowheads="1"/>
          </p:cNvSpPr>
          <p:nvPr/>
        </p:nvSpPr>
        <p:spPr bwMode="auto">
          <a:xfrm>
            <a:off x="155575" y="-144463"/>
            <a:ext cx="3836876" cy="3836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046" y="953036"/>
            <a:ext cx="10974048" cy="4855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88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 descr="Image result for z angle property"/>
          <p:cNvSpPr>
            <a:spLocks noChangeAspect="1" noChangeArrowheads="1"/>
          </p:cNvSpPr>
          <p:nvPr/>
        </p:nvSpPr>
        <p:spPr bwMode="auto">
          <a:xfrm>
            <a:off x="155575" y="-144463"/>
            <a:ext cx="3836876" cy="3836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173" y="1262129"/>
            <a:ext cx="9604205" cy="4237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67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 descr="Image result for z angle property"/>
          <p:cNvSpPr>
            <a:spLocks noChangeAspect="1" noChangeArrowheads="1"/>
          </p:cNvSpPr>
          <p:nvPr/>
        </p:nvSpPr>
        <p:spPr bwMode="auto">
          <a:xfrm>
            <a:off x="155575" y="-144463"/>
            <a:ext cx="3836876" cy="3836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046" y="953036"/>
            <a:ext cx="10974048" cy="4855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32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74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65951"/>
          </a:xfrm>
        </p:spPr>
        <p:txBody>
          <a:bodyPr>
            <a:normAutofit fontScale="90000"/>
          </a:bodyPr>
          <a:lstStyle/>
          <a:p>
            <a:r>
              <a:rPr lang="en-US" dirty="0"/>
              <a:t>A ship sails from </a:t>
            </a:r>
            <a:r>
              <a:rPr lang="en-US" dirty="0" err="1" smtClean="0"/>
              <a:t>harbour</a:t>
            </a:r>
            <a:r>
              <a:rPr lang="en-US" dirty="0" smtClean="0"/>
              <a:t> </a:t>
            </a:r>
            <a:r>
              <a:rPr lang="en-US" dirty="0"/>
              <a:t>H on a bearing of </a:t>
            </a:r>
            <a:r>
              <a:rPr lang="en-US" dirty="0" smtClean="0"/>
              <a:t>084</a:t>
            </a:r>
            <a:r>
              <a:rPr lang="en-US" sz="4000" baseline="30000" dirty="0" smtClean="0"/>
              <a:t>o</a:t>
            </a:r>
            <a:r>
              <a:rPr lang="en-US" dirty="0" smtClean="0"/>
              <a:t> </a:t>
            </a:r>
            <a:r>
              <a:rPr lang="en-US" dirty="0"/>
              <a:t>for 340km until it reaches point P. It then sails on a bearing of </a:t>
            </a:r>
            <a:r>
              <a:rPr lang="en-US" dirty="0" smtClean="0"/>
              <a:t>210</a:t>
            </a:r>
            <a:r>
              <a:rPr lang="en-US" baseline="30000" dirty="0"/>
              <a:t>o</a:t>
            </a:r>
            <a:r>
              <a:rPr lang="en-US" dirty="0" smtClean="0"/>
              <a:t> </a:t>
            </a:r>
            <a:r>
              <a:rPr lang="en-US" dirty="0"/>
              <a:t>for 160km until it reaches point Q.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39413"/>
            <a:ext cx="10515600" cy="3137549"/>
          </a:xfrm>
        </p:spPr>
        <p:txBody>
          <a:bodyPr>
            <a:normAutofit/>
          </a:bodyPr>
          <a:lstStyle/>
          <a:p>
            <a:r>
              <a:rPr lang="en-US" sz="3600" dirty="0"/>
              <a:t>(a) Calculate the distance between point Q and the </a:t>
            </a:r>
            <a:r>
              <a:rPr lang="en-US" sz="3600" dirty="0" err="1"/>
              <a:t>harbour</a:t>
            </a:r>
            <a:r>
              <a:rPr lang="en-US" sz="3600" dirty="0"/>
              <a:t>. </a:t>
            </a:r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(</a:t>
            </a:r>
            <a:r>
              <a:rPr lang="en-US" sz="3600" dirty="0"/>
              <a:t>b) On what bearing must the ship sail to return directly to the </a:t>
            </a:r>
            <a:r>
              <a:rPr lang="en-US" sz="3600" dirty="0" err="1"/>
              <a:t>harbour</a:t>
            </a:r>
            <a:r>
              <a:rPr lang="en-US" sz="3600" dirty="0"/>
              <a:t> from Q?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65202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93"/>
            <a:ext cx="12192000" cy="6852807"/>
          </a:xfrm>
        </p:spPr>
      </p:pic>
    </p:spTree>
    <p:extLst>
      <p:ext uri="{BB962C8B-B14F-4D97-AF65-F5344CB8AC3E}">
        <p14:creationId xmlns:p14="http://schemas.microsoft.com/office/powerpoint/2010/main" val="164940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8952" y="317372"/>
            <a:ext cx="8281115" cy="6140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85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8034" y="1122363"/>
            <a:ext cx="10139966" cy="2387600"/>
          </a:xfrm>
        </p:spPr>
        <p:txBody>
          <a:bodyPr>
            <a:noAutofit/>
          </a:bodyPr>
          <a:lstStyle/>
          <a:p>
            <a:r>
              <a:rPr lang="en-US" sz="4000" dirty="0"/>
              <a:t>A ship leaves a port on a bearing of 073º and sails 63km. The ship then changes course and sails a further 60km on a bearing of 110o where it anchors. When it anchors it is 95km from the port. Calculate the bearing of the ship from the port at this point. </a:t>
            </a:r>
            <a:endParaRPr lang="en-GB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6876" y="3509963"/>
            <a:ext cx="6624034" cy="3171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85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761" y="540913"/>
            <a:ext cx="11346287" cy="2498501"/>
          </a:xfrm>
        </p:spPr>
        <p:txBody>
          <a:bodyPr>
            <a:normAutofit/>
          </a:bodyPr>
          <a:lstStyle/>
          <a:p>
            <a:r>
              <a:rPr lang="en-US" sz="3600" dirty="0"/>
              <a:t>A ship's captain is plotting a course for the next voyage. He knows that he has to sail from Port D to port E on a bearing of </a:t>
            </a:r>
            <a:r>
              <a:rPr lang="en-US" sz="3600" dirty="0" smtClean="0"/>
              <a:t>067</a:t>
            </a:r>
            <a:r>
              <a:rPr lang="en-US" sz="3600" baseline="30000" dirty="0" smtClean="0"/>
              <a:t>o</a:t>
            </a:r>
            <a:r>
              <a:rPr lang="en-US" sz="3600" dirty="0" smtClean="0"/>
              <a:t> </a:t>
            </a:r>
            <a:r>
              <a:rPr lang="en-US" sz="3600" dirty="0"/>
              <a:t>for a distance of 800km and from there to Port F on a bearing of 123</a:t>
            </a:r>
            <a:r>
              <a:rPr lang="en-US" sz="3600" baseline="30000" dirty="0"/>
              <a:t>o</a:t>
            </a:r>
            <a:r>
              <a:rPr lang="en-US" sz="3600" dirty="0"/>
              <a:t> . His course is shown in the diagram below.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09870"/>
            <a:ext cx="10515600" cy="2867093"/>
          </a:xfrm>
        </p:spPr>
        <p:txBody>
          <a:bodyPr>
            <a:normAutofit/>
          </a:bodyPr>
          <a:lstStyle/>
          <a:p>
            <a:r>
              <a:rPr lang="en-US" dirty="0"/>
              <a:t>(a) Make a copy of the diagram and calculate the size of angle DEF.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(</a:t>
            </a:r>
            <a:r>
              <a:rPr lang="en-US" dirty="0"/>
              <a:t>b) New instructions come through which inform the captain that he has to sail directly from Port D to Port F, a distance of 1750km. Calculate the bearing on which the ship should sail in order to carry out these instructions. Give the bearing to the nearest degree.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942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397" y="604693"/>
            <a:ext cx="10054497" cy="44567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18963" y="4005329"/>
            <a:ext cx="2228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1750km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12028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6600"/>
            <a:ext cx="9144000" cy="2387600"/>
          </a:xfrm>
        </p:spPr>
        <p:txBody>
          <a:bodyPr>
            <a:normAutofit/>
          </a:bodyPr>
          <a:lstStyle/>
          <a:p>
            <a:r>
              <a:rPr lang="en-US" sz="4000" dirty="0"/>
              <a:t>A ship is at position A. Lighthouse L is on a bearing of 050</a:t>
            </a:r>
            <a:r>
              <a:rPr lang="en-US" sz="4000" baseline="30000" dirty="0"/>
              <a:t>o </a:t>
            </a:r>
            <a:r>
              <a:rPr lang="en-US" sz="4000" dirty="0"/>
              <a:t>from the ship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912" y="3618961"/>
            <a:ext cx="11500833" cy="2794717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The ship then travels 60 </a:t>
            </a:r>
            <a:r>
              <a:rPr lang="en-US" sz="3600" dirty="0" err="1"/>
              <a:t>kilometres</a:t>
            </a:r>
            <a:r>
              <a:rPr lang="en-US" sz="3600" dirty="0"/>
              <a:t> on a bearing of 130</a:t>
            </a:r>
            <a:r>
              <a:rPr lang="en-US" sz="3600" baseline="30000" dirty="0"/>
              <a:t>o</a:t>
            </a:r>
            <a:r>
              <a:rPr lang="en-US" sz="3600" dirty="0"/>
              <a:t> to position B. From position B the captain now observes the lighthouse on a bearing of 340o . Calculate the distance between the ship and the lighthouse when the ship is at position B.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65123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4405" y="453505"/>
            <a:ext cx="8525815" cy="5773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63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45500"/>
          </a:xfrm>
        </p:spPr>
        <p:txBody>
          <a:bodyPr>
            <a:normAutofit/>
          </a:bodyPr>
          <a:lstStyle/>
          <a:p>
            <a:r>
              <a:rPr lang="en-US" dirty="0" smtClean="0"/>
              <a:t>A private flies for 143 miles on a bearing of 40o. Then it turns on a bearing of 130o, where he files for 165 miles before reaching his destination.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3451537"/>
            <a:ext cx="10515600" cy="27254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A) Sketch a diagram depicting what you understand by the scenario.</a:t>
            </a:r>
          </a:p>
          <a:p>
            <a:endParaRPr lang="en-US" dirty="0"/>
          </a:p>
          <a:p>
            <a:r>
              <a:rPr lang="en-US" dirty="0" smtClean="0"/>
              <a:t>B) Determine the distance from the starting point </a:t>
            </a:r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t</a:t>
            </a:r>
            <a:r>
              <a:rPr lang="en-US" dirty="0" smtClean="0"/>
              <a:t>he destination of the plane.</a:t>
            </a:r>
          </a:p>
          <a:p>
            <a:r>
              <a:rPr lang="en-US" dirty="0" smtClean="0"/>
              <a:t>C) Determine the angles in the triangle, giving your answer to 1 decimal place.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98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051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186" y="245793"/>
            <a:ext cx="10406129" cy="631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62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7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val="414296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76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46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46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71992"/>
          </a:xfrm>
        </p:spPr>
      </p:pic>
    </p:spTree>
    <p:extLst>
      <p:ext uri="{BB962C8B-B14F-4D97-AF65-F5344CB8AC3E}">
        <p14:creationId xmlns:p14="http://schemas.microsoft.com/office/powerpoint/2010/main" val="192690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62866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val="297449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25043"/>
          </a:xfrm>
        </p:spPr>
      </p:pic>
    </p:spTree>
    <p:extLst>
      <p:ext uri="{BB962C8B-B14F-4D97-AF65-F5344CB8AC3E}">
        <p14:creationId xmlns:p14="http://schemas.microsoft.com/office/powerpoint/2010/main" val="378279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82777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87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1866</TotalTime>
  <Words>630</Words>
  <Application>Microsoft Office PowerPoint</Application>
  <PresentationFormat>Widescreen</PresentationFormat>
  <Paragraphs>39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宋体</vt:lpstr>
      <vt:lpstr>宋体</vt:lpstr>
      <vt:lpstr>Arial</vt:lpstr>
      <vt:lpstr>Calibri</vt:lpstr>
      <vt:lpstr>Calibri Light</vt:lpstr>
      <vt:lpstr>Times New Roman</vt:lpstr>
      <vt:lpstr>Office Theme</vt:lpstr>
      <vt:lpstr>Bearings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1</vt:lpstr>
      <vt:lpstr>Bearing of a point P, from a reference point O</vt:lpstr>
      <vt:lpstr>Bearing is measured at North in a clockwise direction</vt:lpstr>
      <vt:lpstr>PowerPoint Presentation</vt:lpstr>
      <vt:lpstr>Triple – digit Numbers Why????</vt:lpstr>
      <vt:lpstr>PowerPoint Presentation</vt:lpstr>
      <vt:lpstr>PowerPoint Presentation</vt:lpstr>
      <vt:lpstr>PowerPoint Presentation</vt:lpstr>
      <vt:lpstr>PowerPoint Presentation</vt:lpstr>
      <vt:lpstr>Examples</vt:lpstr>
      <vt:lpstr>A ship sails from harbour H on a bearing of 084o for 340km until it reaches point P. It then sails on a bearing of 210o for 160km until it reaches point Q.</vt:lpstr>
      <vt:lpstr>PowerPoint Presentation</vt:lpstr>
      <vt:lpstr>A ship leaves a port on a bearing of 073º and sails 63km. The ship then changes course and sails a further 60km on a bearing of 110o where it anchors. When it anchors it is 95km from the port. Calculate the bearing of the ship from the port at this point. </vt:lpstr>
      <vt:lpstr>A ship's captain is plotting a course for the next voyage. He knows that he has to sail from Port D to port E on a bearing of 067o for a distance of 800km and from there to Port F on a bearing of 123o . His course is shown in the diagram below. </vt:lpstr>
      <vt:lpstr>PowerPoint Presentation</vt:lpstr>
      <vt:lpstr>A ship is at position A. Lighthouse L is on a bearing of 050o from the ship</vt:lpstr>
      <vt:lpstr>PowerPoint Presentation</vt:lpstr>
      <vt:lpstr>A private flies for 143 miles on a bearing of 40o. Then it turns on a bearing of 130o, where he files for 165 miles before reaching his destination.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Bearings</dc:title>
  <dc:creator>stephan_small</dc:creator>
  <cp:lastModifiedBy>lab1it17</cp:lastModifiedBy>
  <cp:revision>17</cp:revision>
  <dcterms:created xsi:type="dcterms:W3CDTF">2016-12-04T12:46:44Z</dcterms:created>
  <dcterms:modified xsi:type="dcterms:W3CDTF">2018-09-26T20:02:11Z</dcterms:modified>
</cp:coreProperties>
</file>