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B6750-0EFC-4B80-A981-99B1260B761D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0534B6-997E-47B6-96B7-6880FAEC29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USER INTERFACES AND PROCESSING MODES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7162800" cy="4525963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Bradley Hand ITC" pitchFamily="66" charset="0"/>
              </a:rPr>
              <a:t>This provides the link between the computer and the User.</a:t>
            </a:r>
          </a:p>
          <a:p>
            <a:endParaRPr lang="en-GB" sz="4000" b="1" dirty="0">
              <a:latin typeface="Bradley Hand ITC" pitchFamily="66" charset="0"/>
            </a:endParaRPr>
          </a:p>
          <a:p>
            <a:r>
              <a:rPr lang="en-GB" sz="4000" b="1" dirty="0" smtClean="0">
                <a:latin typeface="Bradley Hand ITC" pitchFamily="66" charset="0"/>
              </a:rPr>
              <a:t>There are three main types:</a:t>
            </a:r>
          </a:p>
          <a:p>
            <a:r>
              <a:rPr lang="en-GB" sz="4000" b="1" dirty="0" smtClean="0">
                <a:latin typeface="Bradley Hand ITC" pitchFamily="66" charset="0"/>
              </a:rPr>
              <a:t>Command </a:t>
            </a:r>
            <a:r>
              <a:rPr lang="en-GB" sz="4000" b="1" dirty="0" smtClean="0">
                <a:latin typeface="Bradley Hand ITC" pitchFamily="66" charset="0"/>
              </a:rPr>
              <a:t>Line(Driven)</a:t>
            </a:r>
            <a:endParaRPr lang="en-GB" sz="4000" b="1" dirty="0" smtClean="0">
              <a:latin typeface="Bradley Hand ITC" pitchFamily="66" charset="0"/>
            </a:endParaRPr>
          </a:p>
          <a:p>
            <a:r>
              <a:rPr lang="en-GB" sz="4000" b="1" dirty="0" smtClean="0">
                <a:latin typeface="Bradley Hand ITC" pitchFamily="66" charset="0"/>
              </a:rPr>
              <a:t>Menu-Driven</a:t>
            </a:r>
          </a:p>
          <a:p>
            <a:r>
              <a:rPr lang="en-GB" sz="4000" b="1" dirty="0" smtClean="0">
                <a:latin typeface="Bradley Hand ITC" pitchFamily="66" charset="0"/>
              </a:rPr>
              <a:t>Graphical User Interface(GUI)</a:t>
            </a:r>
            <a:endParaRPr lang="en-GB" sz="4000" b="1" dirty="0"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1628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Engravers MT" pitchFamily="18" charset="0"/>
              </a:rPr>
              <a:t>User- interfaces</a:t>
            </a:r>
            <a:endParaRPr lang="en-GB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7162800" cy="4525963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Bradley Hand ITC" pitchFamily="66" charset="0"/>
              </a:rPr>
              <a:t>This requires you to type in commands. </a:t>
            </a:r>
            <a:r>
              <a:rPr lang="en-GB" sz="3600" b="1" dirty="0" err="1" smtClean="0">
                <a:latin typeface="Bradley Hand ITC" pitchFamily="66" charset="0"/>
              </a:rPr>
              <a:t>Eg</a:t>
            </a:r>
            <a:r>
              <a:rPr lang="en-GB" sz="3600" b="1" dirty="0" smtClean="0">
                <a:latin typeface="Bradley Hand ITC" pitchFamily="66" charset="0"/>
              </a:rPr>
              <a:t>. MS-DOS</a:t>
            </a:r>
          </a:p>
          <a:p>
            <a:pPr>
              <a:buNone/>
            </a:pPr>
            <a:r>
              <a:rPr lang="en-GB" sz="3600" b="1" dirty="0" smtClean="0">
                <a:latin typeface="Bradley Hand ITC" pitchFamily="66" charset="0"/>
              </a:rPr>
              <a:t>Advantage</a:t>
            </a:r>
          </a:p>
          <a:p>
            <a:r>
              <a:rPr lang="en-GB" sz="3600" b="1" dirty="0" smtClean="0">
                <a:latin typeface="Bradley Hand ITC" pitchFamily="66" charset="0"/>
              </a:rPr>
              <a:t>Powerful way to get task done</a:t>
            </a:r>
          </a:p>
          <a:p>
            <a:pPr>
              <a:buNone/>
            </a:pPr>
            <a:r>
              <a:rPr lang="en-GB" sz="3600" b="1" dirty="0" smtClean="0">
                <a:latin typeface="Bradley Hand ITC" pitchFamily="66" charset="0"/>
              </a:rPr>
              <a:t>Disadvantage</a:t>
            </a:r>
            <a:endParaRPr lang="en-GB" sz="3600" b="1" dirty="0" smtClean="0">
              <a:latin typeface="Bradley Hand ITC" pitchFamily="66" charset="0"/>
            </a:endParaRPr>
          </a:p>
          <a:p>
            <a:r>
              <a:rPr lang="en-GB" sz="3600" b="1" dirty="0" smtClean="0">
                <a:latin typeface="Bradley Hand ITC" pitchFamily="66" charset="0"/>
              </a:rPr>
              <a:t>User can easily forget commands</a:t>
            </a:r>
          </a:p>
          <a:p>
            <a:r>
              <a:rPr lang="en-GB" sz="3600" b="1" dirty="0" smtClean="0">
                <a:latin typeface="Bradley Hand ITC" pitchFamily="66" charset="0"/>
              </a:rPr>
              <a:t>Commands follow a syntax(grammar rule)</a:t>
            </a:r>
            <a:endParaRPr lang="en-GB" sz="3600" b="1" dirty="0"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1628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Engravers MT" pitchFamily="18" charset="0"/>
              </a:rPr>
              <a:t>Command-driven</a:t>
            </a:r>
            <a:endParaRPr lang="en-GB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4300" b="1" dirty="0" smtClean="0">
                <a:latin typeface="Bradley Hand ITC" pitchFamily="66" charset="0"/>
              </a:rPr>
              <a:t>This provides a list of options from which you can choose.</a:t>
            </a:r>
          </a:p>
          <a:p>
            <a:endParaRPr lang="en-GB" sz="4300" b="1" dirty="0">
              <a:latin typeface="Bradley Hand ITC" pitchFamily="66" charset="0"/>
            </a:endParaRPr>
          </a:p>
          <a:p>
            <a:pPr>
              <a:buNone/>
            </a:pPr>
            <a:r>
              <a:rPr lang="en-GB" sz="4300" b="1" dirty="0" smtClean="0">
                <a:latin typeface="Bradley Hand ITC" pitchFamily="66" charset="0"/>
              </a:rPr>
              <a:t>Advantage</a:t>
            </a:r>
          </a:p>
          <a:p>
            <a:r>
              <a:rPr lang="en-GB" sz="4300" b="1" dirty="0" smtClean="0">
                <a:latin typeface="Bradley Hand ITC" pitchFamily="66" charset="0"/>
              </a:rPr>
              <a:t>More user friendly than the command-driven interface</a:t>
            </a:r>
          </a:p>
          <a:p>
            <a:r>
              <a:rPr lang="en-GB" sz="4300" b="1" dirty="0" smtClean="0">
                <a:latin typeface="Bradley Hand ITC" pitchFamily="66" charset="0"/>
              </a:rPr>
              <a:t>Easy to Learn</a:t>
            </a:r>
            <a:endParaRPr lang="en-GB" sz="4300" b="1" dirty="0">
              <a:latin typeface="Bradley Hand ITC" pitchFamily="66" charset="0"/>
            </a:endParaRPr>
          </a:p>
          <a:p>
            <a:pPr>
              <a:buNone/>
            </a:pPr>
            <a:r>
              <a:rPr lang="en-GB" dirty="0" smtClean="0">
                <a:latin typeface="Bradley Hand ITC" pitchFamily="66" charset="0"/>
              </a:rPr>
              <a:t>	</a:t>
            </a:r>
            <a:endParaRPr lang="en-GB" dirty="0"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1628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Engravers MT" pitchFamily="18" charset="0"/>
              </a:rPr>
              <a:t>Menu driven</a:t>
            </a:r>
            <a:endParaRPr lang="en-GB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7162800" cy="5029200"/>
          </a:xfrm>
        </p:spPr>
        <p:txBody>
          <a:bodyPr>
            <a:normAutofit lnSpcReduction="10000"/>
          </a:bodyPr>
          <a:lstStyle/>
          <a:p>
            <a:r>
              <a:rPr lang="en-GB" sz="3200" b="1" dirty="0" smtClean="0">
                <a:latin typeface="Bradley Hand ITC" pitchFamily="66" charset="0"/>
              </a:rPr>
              <a:t>The user can use a mouse to select the various items and execute programs.</a:t>
            </a:r>
          </a:p>
          <a:p>
            <a:pPr>
              <a:buNone/>
            </a:pPr>
            <a:r>
              <a:rPr lang="en-GB" sz="3200" b="1" dirty="0" smtClean="0">
                <a:latin typeface="Bradley Hand ITC" pitchFamily="66" charset="0"/>
              </a:rPr>
              <a:t>	The GUI consists of Windows, </a:t>
            </a:r>
            <a:r>
              <a:rPr lang="en-GB" sz="3200" b="1" dirty="0" err="1" smtClean="0">
                <a:latin typeface="Bradley Hand ITC" pitchFamily="66" charset="0"/>
              </a:rPr>
              <a:t>Icons,Menus</a:t>
            </a:r>
            <a:r>
              <a:rPr lang="en-GB" sz="3200" b="1" dirty="0" smtClean="0">
                <a:latin typeface="Bradley Hand ITC" pitchFamily="66" charset="0"/>
              </a:rPr>
              <a:t> and Pointers (WIMP)</a:t>
            </a:r>
            <a:endParaRPr lang="en-GB" sz="3200" b="1" dirty="0">
              <a:latin typeface="Bradley Hand ITC" pitchFamily="66" charset="0"/>
            </a:endParaRPr>
          </a:p>
          <a:p>
            <a:pPr>
              <a:buNone/>
            </a:pPr>
            <a:r>
              <a:rPr lang="en-GB" sz="3200" b="1" u="sng" dirty="0" smtClean="0">
                <a:latin typeface="Bradley Hand ITC" pitchFamily="66" charset="0"/>
              </a:rPr>
              <a:t>W</a:t>
            </a:r>
            <a:r>
              <a:rPr lang="en-GB" sz="3200" b="1" dirty="0" smtClean="0">
                <a:latin typeface="Bradley Hand ITC" pitchFamily="66" charset="0"/>
              </a:rPr>
              <a:t>indow: Part of the screen that holds a document or message.</a:t>
            </a:r>
          </a:p>
          <a:p>
            <a:pPr>
              <a:buNone/>
            </a:pPr>
            <a:r>
              <a:rPr lang="en-GB" sz="3200" b="1" u="sng" dirty="0" smtClean="0">
                <a:latin typeface="Bradley Hand ITC" pitchFamily="66" charset="0"/>
              </a:rPr>
              <a:t>I</a:t>
            </a:r>
            <a:r>
              <a:rPr lang="en-GB" sz="3200" b="1" dirty="0" smtClean="0">
                <a:latin typeface="Bradley Hand ITC" pitchFamily="66" charset="0"/>
              </a:rPr>
              <a:t>con: a picture of an object on the screen</a:t>
            </a:r>
          </a:p>
          <a:p>
            <a:pPr>
              <a:buNone/>
            </a:pPr>
            <a:r>
              <a:rPr lang="en-GB" sz="3200" b="1" u="sng" dirty="0" smtClean="0">
                <a:latin typeface="Bradley Hand ITC" pitchFamily="66" charset="0"/>
              </a:rPr>
              <a:t>M</a:t>
            </a:r>
            <a:r>
              <a:rPr lang="en-GB" sz="3200" b="1" dirty="0" smtClean="0">
                <a:latin typeface="Bradley Hand ITC" pitchFamily="66" charset="0"/>
              </a:rPr>
              <a:t>enus: Pull-down, Pop-up, (Ribbons)</a:t>
            </a:r>
          </a:p>
          <a:p>
            <a:pPr>
              <a:buNone/>
            </a:pPr>
            <a:r>
              <a:rPr lang="en-GB" sz="3200" b="1" u="sng" dirty="0" smtClean="0">
                <a:latin typeface="Bradley Hand ITC" pitchFamily="66" charset="0"/>
              </a:rPr>
              <a:t>P</a:t>
            </a:r>
            <a:r>
              <a:rPr lang="en-GB" sz="3200" b="1" dirty="0" smtClean="0">
                <a:latin typeface="Bradley Hand ITC" pitchFamily="66" charset="0"/>
              </a:rPr>
              <a:t>ointers: Indicates the position of the 	mouse on the screen</a:t>
            </a:r>
          </a:p>
          <a:p>
            <a:pPr>
              <a:buNone/>
            </a:pPr>
            <a:endParaRPr lang="en-GB" dirty="0"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Engravers MT" pitchFamily="18" charset="0"/>
              </a:rPr>
              <a:t>Graphical user interface</a:t>
            </a:r>
            <a:endParaRPr lang="en-GB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cap="all" dirty="0" smtClean="0">
                <a:latin typeface="Amienne" pitchFamily="82" charset="0"/>
              </a:rPr>
              <a:t>Processing Modes(PG 45)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These are modes describing how data is processed.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Batch Processing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/>
              <a:t>This </a:t>
            </a:r>
            <a:r>
              <a:rPr lang="en-GB" dirty="0" err="1" smtClean="0"/>
              <a:t>occus</a:t>
            </a:r>
            <a:r>
              <a:rPr lang="en-GB" dirty="0" smtClean="0"/>
              <a:t> when the computers processes all the data at once over a long period of time.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Examples: Utility bills(Water and Electricity), payroll systems (list another example).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Advantages: Less expensive than real-time. The user doesn’t have to be present. Data is loaded in one operation.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Disadvantages: It is a long process. Expensive servers are used.</a:t>
            </a:r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Amienne" pitchFamily="82" charset="0"/>
              </a:rPr>
              <a:t>Processing Modes (PG 45)</a:t>
            </a:r>
            <a:endParaRPr lang="en-GB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On-Line Processing</a:t>
            </a:r>
          </a:p>
          <a:p>
            <a:pPr lvl="1"/>
            <a:r>
              <a:rPr lang="en-GB" sz="3000" dirty="0" smtClean="0"/>
              <a:t>A computer is online when it is connected to a network. Data is processed shortly after it was entered into the system.</a:t>
            </a:r>
          </a:p>
          <a:p>
            <a:pPr lvl="1">
              <a:buNone/>
            </a:pPr>
            <a:endParaRPr lang="en-GB" sz="3000" dirty="0" smtClean="0"/>
          </a:p>
          <a:p>
            <a:pPr lvl="1">
              <a:buNone/>
            </a:pPr>
            <a:r>
              <a:rPr lang="en-GB" sz="3000" dirty="0" smtClean="0"/>
              <a:t>Examples: Printer, </a:t>
            </a:r>
            <a:r>
              <a:rPr lang="en-GB" sz="3000" dirty="0" smtClean="0"/>
              <a:t>ATMs</a:t>
            </a:r>
            <a:endParaRPr lang="en-GB" sz="3000" dirty="0" smtClean="0"/>
          </a:p>
          <a:p>
            <a:pPr lvl="1">
              <a:buNone/>
            </a:pPr>
            <a:r>
              <a:rPr lang="en-GB" sz="3000" dirty="0" smtClean="0"/>
              <a:t>Advantage: Faster than Batch processing.</a:t>
            </a:r>
          </a:p>
          <a:p>
            <a:pPr lvl="1">
              <a:buNone/>
            </a:pPr>
            <a:r>
              <a:rPr lang="en-GB" sz="3000" dirty="0" smtClean="0"/>
              <a:t>Disadvantage: Not updated automatically, like Real time processing.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ienne" pitchFamily="82" charset="0"/>
              </a:rPr>
              <a:t>Processing Modes (pg 45)</a:t>
            </a:r>
            <a:endParaRPr lang="en-GB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Real-time Processing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/>
              <a:t>Processing occurs instantaneously.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Examples: Anti-missile defence system, aeroplane landing control systems, electronic transfer system</a:t>
            </a:r>
          </a:p>
          <a:p>
            <a:pPr>
              <a:buNone/>
            </a:pPr>
            <a:r>
              <a:rPr lang="en-GB" dirty="0" smtClean="0"/>
              <a:t>	Advantages: Information is always up-to-date; Information is always available</a:t>
            </a:r>
          </a:p>
          <a:p>
            <a:pPr>
              <a:buNone/>
            </a:pPr>
            <a:r>
              <a:rPr lang="en-GB" dirty="0" smtClean="0"/>
              <a:t>  Disadvantages: Computer must be on-line;</a:t>
            </a:r>
          </a:p>
          <a:p>
            <a:pPr>
              <a:buNone/>
            </a:pPr>
            <a:r>
              <a:rPr lang="en-GB" dirty="0" smtClean="0"/>
              <a:t>Not suitable for large amount of input data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mienne" pitchFamily="82" charset="0"/>
              </a:rPr>
              <a:t>Processing modes</a:t>
            </a:r>
            <a:endParaRPr lang="en-GB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Time Sharing</a:t>
            </a:r>
          </a:p>
          <a:p>
            <a:pPr>
              <a:buNone/>
            </a:pPr>
            <a:r>
              <a:rPr lang="en-GB" dirty="0" smtClean="0"/>
              <a:t>		This gives many users access to the same data apparently at the same time.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Example</a:t>
            </a:r>
          </a:p>
          <a:p>
            <a:pPr>
              <a:buNone/>
            </a:pPr>
            <a:r>
              <a:rPr lang="en-GB" dirty="0" smtClean="0"/>
              <a:t>	Travel agents using the same airline database to book flights for clients.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188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USER INTERFACES AND PROCESSING MODES</vt:lpstr>
      <vt:lpstr>User- interfaces</vt:lpstr>
      <vt:lpstr>Command-driven</vt:lpstr>
      <vt:lpstr>Menu driven</vt:lpstr>
      <vt:lpstr>Graphical user interface</vt:lpstr>
      <vt:lpstr>Processing Modes(PG 45)</vt:lpstr>
      <vt:lpstr>Processing Modes (PG 45)</vt:lpstr>
      <vt:lpstr>Processing Modes (pg 45)</vt:lpstr>
      <vt:lpstr>Processing modes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INTERFACES AND PROCESSING MODES</dc:title>
  <dc:creator>User</dc:creator>
  <cp:lastModifiedBy>User</cp:lastModifiedBy>
  <cp:revision>4</cp:revision>
  <dcterms:created xsi:type="dcterms:W3CDTF">2010-05-18T13:53:29Z</dcterms:created>
  <dcterms:modified xsi:type="dcterms:W3CDTF">2011-04-18T15:42:20Z</dcterms:modified>
</cp:coreProperties>
</file>