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303" r:id="rId6"/>
    <p:sldId id="304" r:id="rId7"/>
    <p:sldId id="305" r:id="rId8"/>
    <p:sldId id="306" r:id="rId9"/>
    <p:sldId id="307" r:id="rId10"/>
    <p:sldId id="308" r:id="rId11"/>
    <p:sldId id="260" r:id="rId12"/>
    <p:sldId id="261" r:id="rId13"/>
    <p:sldId id="322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21" r:id="rId35"/>
    <p:sldId id="317" r:id="rId36"/>
    <p:sldId id="318" r:id="rId37"/>
    <p:sldId id="319" r:id="rId38"/>
    <p:sldId id="320" r:id="rId39"/>
    <p:sldId id="275" r:id="rId40"/>
    <p:sldId id="276" r:id="rId41"/>
    <p:sldId id="277" r:id="rId42"/>
    <p:sldId id="278" r:id="rId43"/>
    <p:sldId id="286" r:id="rId44"/>
    <p:sldId id="302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50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52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474CF-239C-4104-967E-B6FB4D4250E0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17CE1-6F54-40D0-B787-F472DEA5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4E7E-8BFD-4451-92F8-90159BB420C1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035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4F0CE-018B-4360-8EAB-90B61C5A43ED}" type="slidenum">
              <a:rPr lang="en-US" altLang="en-US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5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96B33-F1D1-469A-AE2B-74A7287FF1FB}" type="slidenum">
              <a:rPr lang="en-US" altLang="en-US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69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90BEF-CF4F-4C14-92C2-D60492D728BD}" type="slidenum">
              <a:rPr lang="en-US" altLang="en-US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72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1B9BA-F1BC-463F-BDA8-7ACE02A5CAD4}" type="slidenum">
              <a:rPr lang="en-US" altLang="en-US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362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A6F3A-034D-4809-A225-26627C8E982B}" type="slidenum">
              <a:rPr lang="en-US" altLang="en-US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71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2E894-A8C5-4F5A-A3BC-B0CA9FEAE258}" type="slidenum">
              <a:rPr lang="en-US" altLang="en-US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964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5B3BD-C13F-4BE4-92AA-960EF1439AAC}" type="slidenum">
              <a:rPr lang="en-US" altLang="en-US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39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CF223-3B4F-48B6-90A4-3E52A215B643}" type="slidenum">
              <a:rPr lang="en-US" altLang="en-US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934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DEE7D-D8B1-40E5-8082-B9916B8075F1}" type="slidenum">
              <a:rPr lang="en-US" altLang="en-US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541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4D66-29B1-4728-B4BA-42EA482D6B7D}" type="slidenum">
              <a:rPr lang="en-US" altLang="en-US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73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B20F5-C53E-404D-8BBE-4F3A40534C9E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336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79A3F-FAEE-4478-8FAD-15623E16B28E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056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809CA-0BF1-410B-8349-DBF4606914FE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0B59D-84FC-4D4D-B6EC-FCA62E9003D9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5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9377E-03A5-4F25-9EA0-A651B4239E5F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88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3D45F-7C1B-4D12-8320-BCB147E0CC49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526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4357A-9F90-4AF1-BD5E-83A0ED4FADB7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48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029C0-C44F-4712-907A-5D91156CEE5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07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FA9DF-9712-44B1-8A8A-E6C43BD0303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205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9B65B-2930-476A-BAF6-68CE7AF9D847}" type="slidenum">
              <a:rPr lang="en-US" altLang="en-US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29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5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68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F429B7B-9C5E-471A-A8D9-8A29720024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4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1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2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2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1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5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2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4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4B14-67ED-46B4-8067-2A4D30157C27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8A32A-6DFF-41BC-9A4C-F4ACB3B9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2.bin"/><Relationship Id="rId22" Type="http://schemas.openxmlformats.org/officeDocument/2006/relationships/image" Target="../media/image1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Relationship Id="rId14" Type="http://schemas.openxmlformats.org/officeDocument/2006/relationships/image" Target="../media/image1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9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3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8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3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3200400" y="1905001"/>
            <a:ext cx="5943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ED7D31"/>
                </a:solidFill>
                <a:latin typeface="Comic Sans MS" panose="030F0702030302020204" pitchFamily="66" charset="0"/>
              </a:rPr>
              <a:t>Prounounced  “theta”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2819400" y="152400"/>
            <a:ext cx="6629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44546A"/>
                </a:solidFill>
                <a:latin typeface="Comic Sans MS" panose="030F0702030302020204" pitchFamily="66" charset="0"/>
              </a:rPr>
              <a:t>Greek Letter </a:t>
            </a:r>
            <a:r>
              <a:rPr lang="en-US" altLang="en-US" sz="6600" b="1">
                <a:solidFill>
                  <a:srgbClr val="44546A"/>
                </a:solidFill>
                <a:latin typeface="Symbol" panose="05050102010706020507" pitchFamily="18" charset="2"/>
              </a:rPr>
              <a:t>q </a:t>
            </a: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1524000" y="4800601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44546A"/>
                </a:solidFill>
                <a:latin typeface="Comic Sans MS" panose="030F0702030302020204" pitchFamily="66" charset="0"/>
              </a:rPr>
              <a:t>Represents an unknown angle</a:t>
            </a:r>
            <a:r>
              <a:rPr lang="en-US" altLang="en-US" sz="5000" b="1">
                <a:solidFill>
                  <a:srgbClr val="44546A"/>
                </a:solidFill>
                <a:latin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85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47700"/>
            <a:ext cx="8229600" cy="1003300"/>
          </a:xfrm>
          <a:solidFill>
            <a:srgbClr val="FF33CC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  <a:contourClr>
              <a:srgbClr val="FF33CC"/>
            </a:contourClr>
          </a:sp3d>
        </p:spPr>
        <p:txBody>
          <a:bodyPr>
            <a:flatTx/>
          </a:bodyPr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Sine function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631825"/>
          </a:xfrm>
        </p:spPr>
        <p:txBody>
          <a:bodyPr/>
          <a:lstStyle/>
          <a:p>
            <a:r>
              <a:rPr lang="en-US" altLang="en-US"/>
              <a:t>Given a right triangle, and reference angle A: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sin A = </a:t>
            </a: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4953000" y="2819400"/>
          <a:ext cx="1295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295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AutoShape 7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84582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3810000" y="3733800"/>
            <a:ext cx="441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8458200" y="4572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opposite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8768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hypotenuse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0" name="AutoShape 14"/>
          <p:cNvSpPr>
            <a:spLocks/>
          </p:cNvSpPr>
          <p:nvPr/>
        </p:nvSpPr>
        <p:spPr bwMode="auto">
          <a:xfrm>
            <a:off x="7239000" y="2476500"/>
            <a:ext cx="2647950" cy="1200150"/>
          </a:xfrm>
          <a:prstGeom prst="borderCallout1">
            <a:avLst>
              <a:gd name="adj1" fmla="val 9523"/>
              <a:gd name="adj2" fmla="val -2880"/>
              <a:gd name="adj3" fmla="val 65875"/>
              <a:gd name="adj4" fmla="val -3741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The </a:t>
            </a:r>
            <a:r>
              <a:rPr lang="en-US" altLang="en-US" i="1">
                <a:latin typeface="Times New Roman" panose="02020603050405020304" pitchFamily="18" charset="0"/>
              </a:rPr>
              <a:t>sin</a:t>
            </a:r>
            <a:r>
              <a:rPr lang="en-US" altLang="en-US">
                <a:latin typeface="Times New Roman" panose="02020603050405020304" pitchFamily="18" charset="0"/>
              </a:rPr>
              <a:t> function specifies these two sides of the triangle, and they </a:t>
            </a:r>
            <a:r>
              <a:rPr lang="en-US" altLang="en-US" b="1">
                <a:latin typeface="Times New Roman" panose="02020603050405020304" pitchFamily="18" charset="0"/>
              </a:rPr>
              <a:t>must</a:t>
            </a:r>
            <a:r>
              <a:rPr lang="en-US" altLang="en-US">
                <a:latin typeface="Times New Roman" panose="02020603050405020304" pitchFamily="18" charset="0"/>
              </a:rPr>
              <a:t> be arranged as shown.</a:t>
            </a:r>
          </a:p>
        </p:txBody>
      </p:sp>
    </p:spTree>
    <p:extLst>
      <p:ext uri="{BB962C8B-B14F-4D97-AF65-F5344CB8AC3E}">
        <p14:creationId xmlns:p14="http://schemas.microsoft.com/office/powerpoint/2010/main" val="2136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  <a:solidFill>
            <a:srgbClr val="FFFF00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</p:spPr>
        <p:txBody>
          <a:bodyPr>
            <a:flatTx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Sine Function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example to evaluate </a:t>
            </a:r>
            <a:r>
              <a:rPr lang="en-US" altLang="en-US" i="1">
                <a:solidFill>
                  <a:srgbClr val="FF0000"/>
                </a:solidFill>
              </a:rPr>
              <a:t>sin </a:t>
            </a:r>
            <a:r>
              <a:rPr lang="en-US" altLang="en-US">
                <a:solidFill>
                  <a:srgbClr val="FF0000"/>
                </a:solidFill>
              </a:rPr>
              <a:t>40°</a:t>
            </a:r>
            <a:r>
              <a:rPr lang="en-US" altLang="en-US"/>
              <a:t>…</a:t>
            </a:r>
          </a:p>
          <a:p>
            <a:r>
              <a:rPr lang="en-US" altLang="en-US"/>
              <a:t>Type-in 40 on your calculator (make sure the calculator is in </a:t>
            </a:r>
            <a:r>
              <a:rPr lang="en-US" altLang="en-US" b="1"/>
              <a:t>degree</a:t>
            </a:r>
            <a:r>
              <a:rPr lang="en-US" altLang="en-US"/>
              <a:t> mode), then press the </a:t>
            </a:r>
            <a:r>
              <a:rPr lang="en-US" altLang="en-US" i="1"/>
              <a:t>sin</a:t>
            </a:r>
            <a:r>
              <a:rPr lang="en-US" altLang="en-US"/>
              <a:t> key.</a:t>
            </a:r>
          </a:p>
          <a:p>
            <a:r>
              <a:rPr lang="en-US" altLang="en-US"/>
              <a:t>It should show a result of 0.642787…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  If this did not work on your calculator, try pressing the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</a:t>
            </a: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key first, then type-in 40.  Press the = key to get the answer.</a:t>
            </a:r>
          </a:p>
        </p:txBody>
      </p:sp>
    </p:spTree>
    <p:extLst>
      <p:ext uri="{BB962C8B-B14F-4D97-AF65-F5344CB8AC3E}">
        <p14:creationId xmlns:p14="http://schemas.microsoft.com/office/powerpoint/2010/main" val="23353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2286000"/>
          </a:xfrm>
          <a:solidFill>
            <a:srgbClr val="FFFFCC"/>
          </a:solidFill>
        </p:spPr>
        <p:txBody>
          <a:bodyPr/>
          <a:lstStyle/>
          <a:p>
            <a:r>
              <a:rPr lang="en-US" altLang="en-US" sz="6200" b="1">
                <a:latin typeface="Berlin Sans FB Demi" panose="020E0802020502020306" pitchFamily="34" charset="0"/>
              </a:rPr>
              <a:t>Finding sin, cos, and tan.</a:t>
            </a:r>
            <a:br>
              <a:rPr lang="en-US" altLang="en-US" sz="6200" b="1">
                <a:latin typeface="Berlin Sans FB Demi" panose="020E0802020502020306" pitchFamily="34" charset="0"/>
              </a:rPr>
            </a:br>
            <a:r>
              <a:rPr lang="en-US" altLang="en-US" sz="4000" i="1">
                <a:latin typeface="Berlin Sans FB Demi" panose="020E0802020502020306" pitchFamily="34" charset="0"/>
              </a:rPr>
              <a:t>(Just writing a ratio or decimal.)</a:t>
            </a:r>
          </a:p>
        </p:txBody>
      </p:sp>
    </p:spTree>
    <p:extLst>
      <p:ext uri="{BB962C8B-B14F-4D97-AF65-F5344CB8AC3E}">
        <p14:creationId xmlns:p14="http://schemas.microsoft.com/office/powerpoint/2010/main" val="14150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384300"/>
          </a:xfrm>
        </p:spPr>
        <p:txBody>
          <a:bodyPr/>
          <a:lstStyle/>
          <a:p>
            <a:r>
              <a:rPr lang="en-US" altLang="en-US"/>
              <a:t>Sine Function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Try each of these on your calculator:</a:t>
            </a:r>
          </a:p>
          <a:p>
            <a:r>
              <a:rPr lang="en-US" altLang="en-US" i="1"/>
              <a:t>sin </a:t>
            </a:r>
            <a:r>
              <a:rPr lang="en-US" altLang="en-US"/>
              <a:t>55°</a:t>
            </a:r>
          </a:p>
          <a:p>
            <a:r>
              <a:rPr lang="en-US" altLang="en-US" i="1"/>
              <a:t>sin </a:t>
            </a:r>
            <a:r>
              <a:rPr lang="en-US" altLang="en-US"/>
              <a:t>10°</a:t>
            </a:r>
          </a:p>
          <a:p>
            <a:r>
              <a:rPr lang="en-US" altLang="en-US" i="1"/>
              <a:t>sin </a:t>
            </a:r>
            <a:r>
              <a:rPr lang="en-US" altLang="en-US"/>
              <a:t>87°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Sine Function</a:t>
            </a:r>
          </a:p>
        </p:txBody>
      </p:sp>
    </p:spTree>
    <p:extLst>
      <p:ext uri="{BB962C8B-B14F-4D97-AF65-F5344CB8AC3E}">
        <p14:creationId xmlns:p14="http://schemas.microsoft.com/office/powerpoint/2010/main" val="35166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Sine Function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Try each of these on your calculator:</a:t>
            </a:r>
          </a:p>
          <a:p>
            <a:pPr eaLnBrk="1" hangingPunct="1"/>
            <a:r>
              <a:rPr lang="en-US" altLang="en-US" i="1"/>
              <a:t>sin </a:t>
            </a:r>
            <a:r>
              <a:rPr lang="en-US" altLang="en-US"/>
              <a:t>55° = </a:t>
            </a:r>
            <a:r>
              <a:rPr lang="en-US" altLang="en-US">
                <a:solidFill>
                  <a:srgbClr val="FF0000"/>
                </a:solidFill>
              </a:rPr>
              <a:t>0.819</a:t>
            </a:r>
            <a:endParaRPr lang="en-US" altLang="en-US"/>
          </a:p>
          <a:p>
            <a:pPr eaLnBrk="1" hangingPunct="1"/>
            <a:r>
              <a:rPr lang="en-US" altLang="en-US" i="1"/>
              <a:t>sin </a:t>
            </a:r>
            <a:r>
              <a:rPr lang="en-US" altLang="en-US"/>
              <a:t>10° = </a:t>
            </a:r>
            <a:r>
              <a:rPr lang="en-US" altLang="en-US">
                <a:solidFill>
                  <a:srgbClr val="FF0000"/>
                </a:solidFill>
              </a:rPr>
              <a:t>0.174</a:t>
            </a:r>
            <a:endParaRPr lang="en-US" altLang="en-US"/>
          </a:p>
          <a:p>
            <a:pPr eaLnBrk="1" hangingPunct="1"/>
            <a:r>
              <a:rPr lang="en-US" altLang="en-US" i="1"/>
              <a:t>sin </a:t>
            </a:r>
            <a:r>
              <a:rPr lang="en-US" altLang="en-US"/>
              <a:t>87° = </a:t>
            </a:r>
            <a:r>
              <a:rPr lang="en-US" altLang="en-US">
                <a:solidFill>
                  <a:srgbClr val="FF0000"/>
                </a:solidFill>
              </a:rPr>
              <a:t>0.999</a:t>
            </a:r>
            <a:endParaRPr lang="en-US" alt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Sine Function</a:t>
            </a:r>
          </a:p>
        </p:txBody>
      </p:sp>
    </p:spTree>
    <p:extLst>
      <p:ext uri="{BB962C8B-B14F-4D97-AF65-F5344CB8AC3E}">
        <p14:creationId xmlns:p14="http://schemas.microsoft.com/office/powerpoint/2010/main" val="35410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73100"/>
            <a:ext cx="8229600" cy="965200"/>
          </a:xfrm>
          <a:solidFill>
            <a:srgbClr val="FF33CC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  <a:contourClr>
              <a:srgbClr val="FF33CC"/>
            </a:contourClr>
          </a:sp3d>
        </p:spPr>
        <p:txBody>
          <a:bodyPr>
            <a:flatTx/>
          </a:bodyPr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Sine Function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Using sin</a:t>
            </a:r>
            <a:r>
              <a:rPr lang="en-US" altLang="en-US" baseline="30000"/>
              <a:t>-1</a:t>
            </a:r>
            <a:r>
              <a:rPr lang="en-US" altLang="en-US"/>
              <a:t> (inverse sin):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If 				</a:t>
            </a:r>
            <a:r>
              <a:rPr lang="en-US" altLang="en-US" i="1"/>
              <a:t>0.7315 	= 	sin</a:t>
            </a:r>
            <a:r>
              <a:rPr lang="en-US" altLang="en-US"/>
              <a:t> </a:t>
            </a:r>
            <a:r>
              <a:rPr lang="el-GR" altLang="en-US"/>
              <a:t>θ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then	 	sin</a:t>
            </a:r>
            <a:r>
              <a:rPr lang="en-US" altLang="en-US" baseline="30000"/>
              <a:t>-1 </a:t>
            </a:r>
            <a:r>
              <a:rPr lang="en-US" altLang="en-US"/>
              <a:t>(0.7315) 	= 	</a:t>
            </a:r>
            <a:r>
              <a:rPr lang="el-GR" altLang="en-US"/>
              <a:t>θ</a:t>
            </a:r>
            <a:endParaRPr lang="en-US" altLang="en-US"/>
          </a:p>
          <a:p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Solve for </a:t>
            </a:r>
            <a:r>
              <a:rPr lang="el-GR" altLang="en-US"/>
              <a:t>θ</a:t>
            </a:r>
            <a:r>
              <a:rPr lang="en-US" altLang="en-US"/>
              <a:t> if sin </a:t>
            </a:r>
            <a:r>
              <a:rPr lang="el-GR" altLang="en-US"/>
              <a:t>θ</a:t>
            </a:r>
            <a:r>
              <a:rPr lang="en-US" altLang="en-US"/>
              <a:t> = 0.2419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Inverse Sine Function</a:t>
            </a:r>
          </a:p>
        </p:txBody>
      </p:sp>
    </p:spTree>
    <p:extLst>
      <p:ext uri="{BB962C8B-B14F-4D97-AF65-F5344CB8AC3E}">
        <p14:creationId xmlns:p14="http://schemas.microsoft.com/office/powerpoint/2010/main" val="6739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Cosine function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next trig function you need to know is the cosine function (</a:t>
            </a:r>
            <a:r>
              <a:rPr lang="en-US" altLang="en-US" i="1"/>
              <a:t>cos</a:t>
            </a:r>
            <a:r>
              <a:rPr lang="en-US" altLang="en-US"/>
              <a:t>):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cos A = 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53000" y="2819400"/>
          <a:ext cx="1295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295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AutoShape 6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rot="5400000">
            <a:off x="6057106" y="3544094"/>
            <a:ext cx="1588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V="1">
            <a:off x="3810000" y="3733800"/>
            <a:ext cx="441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486400" y="5791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adjacent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8768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hypotenuse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  <a:contourClr>
              <a:srgbClr val="CC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Cosine Function</a:t>
            </a:r>
          </a:p>
        </p:txBody>
      </p:sp>
    </p:spTree>
    <p:extLst>
      <p:ext uri="{BB962C8B-B14F-4D97-AF65-F5344CB8AC3E}">
        <p14:creationId xmlns:p14="http://schemas.microsoft.com/office/powerpoint/2010/main" val="30672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Cosine Function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your calculator to determine cos 50°</a:t>
            </a:r>
          </a:p>
          <a:p>
            <a:r>
              <a:rPr lang="en-US" altLang="en-US"/>
              <a:t>First, type-in 50…</a:t>
            </a:r>
          </a:p>
          <a:p>
            <a:r>
              <a:rPr lang="en-US" altLang="en-US"/>
              <a:t>…then press the </a:t>
            </a:r>
            <a:r>
              <a:rPr lang="en-US" altLang="en-US" i="1"/>
              <a:t>cos</a:t>
            </a:r>
            <a:r>
              <a:rPr lang="en-US" altLang="en-US"/>
              <a:t> key.</a:t>
            </a:r>
          </a:p>
          <a:p>
            <a:r>
              <a:rPr lang="en-US" altLang="en-US"/>
              <a:t>You should get an answer of 0.642787...</a:t>
            </a:r>
          </a:p>
          <a:p>
            <a:pPr lvl="1"/>
            <a:r>
              <a:rPr lang="en-US" altLang="en-US">
                <a:solidFill>
                  <a:srgbClr val="0000FF"/>
                </a:solidFill>
              </a:rPr>
              <a:t>Note:  If this did not work on your calculator, try pressing the </a:t>
            </a:r>
            <a:r>
              <a:rPr lang="en-US" altLang="en-US" b="1">
                <a:solidFill>
                  <a:srgbClr val="0000FF"/>
                </a:solidFill>
              </a:rPr>
              <a:t>cos</a:t>
            </a:r>
            <a:r>
              <a:rPr lang="en-US" altLang="en-US">
                <a:solidFill>
                  <a:srgbClr val="0000FF"/>
                </a:solidFill>
              </a:rPr>
              <a:t> key first, then type-in 50.  Press the </a:t>
            </a:r>
            <a:r>
              <a:rPr lang="en-US" altLang="en-US" b="1">
                <a:solidFill>
                  <a:srgbClr val="0000FF"/>
                </a:solidFill>
              </a:rPr>
              <a:t>=</a:t>
            </a:r>
            <a:r>
              <a:rPr lang="en-US" altLang="en-US">
                <a:solidFill>
                  <a:srgbClr val="0000FF"/>
                </a:solidFill>
              </a:rPr>
              <a:t> key to get the answer.</a:t>
            </a:r>
          </a:p>
          <a:p>
            <a:endParaRPr lang="en-US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  <a:contourClr>
              <a:srgbClr val="CC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Cosine Function</a:t>
            </a:r>
          </a:p>
        </p:txBody>
      </p:sp>
    </p:spTree>
    <p:extLst>
      <p:ext uri="{BB962C8B-B14F-4D97-AF65-F5344CB8AC3E}">
        <p14:creationId xmlns:p14="http://schemas.microsoft.com/office/powerpoint/2010/main" val="201316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Cosine Function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Try these on your calculator:</a:t>
            </a:r>
          </a:p>
          <a:p>
            <a:r>
              <a:rPr lang="en-US" altLang="en-US" i="1"/>
              <a:t>cos</a:t>
            </a:r>
            <a:r>
              <a:rPr lang="en-US" altLang="en-US"/>
              <a:t> 25°</a:t>
            </a:r>
          </a:p>
          <a:p>
            <a:r>
              <a:rPr lang="en-US" altLang="en-US" i="1"/>
              <a:t>cos</a:t>
            </a:r>
            <a:r>
              <a:rPr lang="en-US" altLang="en-US"/>
              <a:t> 0°</a:t>
            </a:r>
          </a:p>
          <a:p>
            <a:r>
              <a:rPr lang="en-US" altLang="en-US" i="1"/>
              <a:t>cos</a:t>
            </a:r>
            <a:r>
              <a:rPr lang="en-US" altLang="en-US"/>
              <a:t> 90°</a:t>
            </a:r>
          </a:p>
          <a:p>
            <a:r>
              <a:rPr lang="en-US" altLang="en-US" i="1"/>
              <a:t>cos</a:t>
            </a:r>
            <a:r>
              <a:rPr lang="en-US" altLang="en-US"/>
              <a:t> 45°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  <a:contourClr>
              <a:srgbClr val="CC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Cosine Function</a:t>
            </a:r>
          </a:p>
        </p:txBody>
      </p:sp>
    </p:spTree>
    <p:extLst>
      <p:ext uri="{BB962C8B-B14F-4D97-AF65-F5344CB8AC3E}">
        <p14:creationId xmlns:p14="http://schemas.microsoft.com/office/powerpoint/2010/main" val="136514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Trigonometry 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Right Triangle Trigonometry</a:t>
            </a:r>
          </a:p>
        </p:txBody>
      </p:sp>
    </p:spTree>
    <p:extLst>
      <p:ext uri="{BB962C8B-B14F-4D97-AF65-F5344CB8AC3E}">
        <p14:creationId xmlns:p14="http://schemas.microsoft.com/office/powerpoint/2010/main" val="34056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Cosine Function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Try these on your calculator:</a:t>
            </a:r>
          </a:p>
          <a:p>
            <a:pPr eaLnBrk="1" hangingPunct="1"/>
            <a:r>
              <a:rPr lang="en-US" altLang="en-US" i="1"/>
              <a:t>cos</a:t>
            </a:r>
            <a:r>
              <a:rPr lang="en-US" altLang="en-US"/>
              <a:t> 25° = </a:t>
            </a:r>
            <a:r>
              <a:rPr lang="en-US" altLang="en-US">
                <a:solidFill>
                  <a:srgbClr val="FF0000"/>
                </a:solidFill>
              </a:rPr>
              <a:t>0.906</a:t>
            </a:r>
            <a:endParaRPr lang="en-US" altLang="en-US"/>
          </a:p>
          <a:p>
            <a:pPr eaLnBrk="1" hangingPunct="1"/>
            <a:r>
              <a:rPr lang="en-US" altLang="en-US" i="1"/>
              <a:t>cos</a:t>
            </a:r>
            <a:r>
              <a:rPr lang="en-US" altLang="en-US"/>
              <a:t> 0° 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endParaRPr lang="en-US" altLang="en-US"/>
          </a:p>
          <a:p>
            <a:pPr eaLnBrk="1" hangingPunct="1"/>
            <a:r>
              <a:rPr lang="en-US" altLang="en-US" i="1"/>
              <a:t>cos</a:t>
            </a:r>
            <a:r>
              <a:rPr lang="en-US" altLang="en-US"/>
              <a:t> 90° 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endParaRPr lang="en-US" altLang="en-US"/>
          </a:p>
          <a:p>
            <a:pPr eaLnBrk="1" hangingPunct="1"/>
            <a:r>
              <a:rPr lang="en-US" altLang="en-US" i="1"/>
              <a:t>cos</a:t>
            </a:r>
            <a:r>
              <a:rPr lang="en-US" altLang="en-US"/>
              <a:t> 45° = </a:t>
            </a:r>
            <a:r>
              <a:rPr lang="en-US" altLang="en-US">
                <a:solidFill>
                  <a:srgbClr val="FF0000"/>
                </a:solidFill>
              </a:rPr>
              <a:t>0.707</a:t>
            </a:r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981200" y="571500"/>
            <a:ext cx="8229600" cy="11430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  <a:contourClr>
              <a:srgbClr val="CC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Cosine Function</a:t>
            </a:r>
          </a:p>
        </p:txBody>
      </p:sp>
    </p:spTree>
    <p:extLst>
      <p:ext uri="{BB962C8B-B14F-4D97-AF65-F5344CB8AC3E}">
        <p14:creationId xmlns:p14="http://schemas.microsoft.com/office/powerpoint/2010/main" val="25448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Using cos</a:t>
            </a:r>
            <a:r>
              <a:rPr lang="en-US" altLang="en-US" baseline="30000"/>
              <a:t>-1</a:t>
            </a:r>
            <a:r>
              <a:rPr lang="en-US" altLang="en-US"/>
              <a:t> (inverse cosine):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If 				</a:t>
            </a:r>
            <a:r>
              <a:rPr lang="en-US" altLang="en-US" i="1"/>
              <a:t>0.9272 	= 	cos</a:t>
            </a:r>
            <a:r>
              <a:rPr lang="en-US" altLang="en-US"/>
              <a:t> </a:t>
            </a:r>
            <a:r>
              <a:rPr lang="el-GR" altLang="en-US"/>
              <a:t>θ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then	 	cos</a:t>
            </a:r>
            <a:r>
              <a:rPr lang="en-US" altLang="en-US" baseline="30000"/>
              <a:t>-1 </a:t>
            </a:r>
            <a:r>
              <a:rPr lang="en-US" altLang="en-US"/>
              <a:t>(0.9272) 	= 	</a:t>
            </a:r>
            <a:r>
              <a:rPr lang="el-GR" altLang="en-US"/>
              <a:t>θ</a:t>
            </a:r>
            <a:endParaRPr lang="en-US" altLang="en-US"/>
          </a:p>
          <a:p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Solve for </a:t>
            </a:r>
            <a:r>
              <a:rPr lang="el-GR" altLang="en-US"/>
              <a:t>θ</a:t>
            </a:r>
            <a:r>
              <a:rPr lang="en-US" altLang="en-US"/>
              <a:t> if cos </a:t>
            </a:r>
            <a:r>
              <a:rPr lang="el-GR" altLang="en-US"/>
              <a:t>θ</a:t>
            </a:r>
            <a:r>
              <a:rPr lang="en-US" altLang="en-US"/>
              <a:t> = 0.5150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5176" name="Rectangle 8"/>
          <p:cNvSpPr>
            <a:spLocks noChangeArrowheads="1"/>
          </p:cNvSpPr>
          <p:nvPr>
            <p:ph type="title"/>
          </p:nvPr>
        </p:nvSpPr>
        <p:spPr>
          <a:solidFill>
            <a:srgbClr val="CCFF99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  <a:contourClr>
              <a:srgbClr val="CCFF99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</a:extLst>
        </p:spPr>
        <p:txBody>
          <a:bodyPr>
            <a:flatTx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Inverse Cosine Function</a:t>
            </a:r>
          </a:p>
        </p:txBody>
      </p:sp>
    </p:spTree>
    <p:extLst>
      <p:ext uri="{BB962C8B-B14F-4D97-AF65-F5344CB8AC3E}">
        <p14:creationId xmlns:p14="http://schemas.microsoft.com/office/powerpoint/2010/main" val="12324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Tangent function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last trig function you need to know is the tangent function (</a:t>
            </a:r>
            <a:r>
              <a:rPr lang="en-US" altLang="en-US" i="1"/>
              <a:t>tan</a:t>
            </a:r>
            <a:r>
              <a:rPr lang="en-US" altLang="en-US"/>
              <a:t>):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tan</a:t>
            </a:r>
            <a:r>
              <a:rPr lang="en-US" altLang="en-US" sz="2400">
                <a:latin typeface="Times New Roman" panose="02020603050405020304" pitchFamily="18" charset="0"/>
              </a:rPr>
              <a:t> A = 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081589" y="2819400"/>
          <a:ext cx="10366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609480" imgH="419040" progId="Equation.3">
                  <p:embed/>
                </p:oleObj>
              </mc:Choice>
              <mc:Fallback>
                <p:oleObj name="Equation" r:id="rId3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9" y="2819400"/>
                        <a:ext cx="10366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AutoShape 6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rot="5400000">
            <a:off x="6057106" y="3544094"/>
            <a:ext cx="1588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486400" y="5791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adjacent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8382000" y="4495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opposite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V="1">
            <a:off x="84582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2590800" y="527050"/>
            <a:ext cx="7772400" cy="990600"/>
          </a:xfrm>
          <a:prstGeom prst="rect">
            <a:avLst/>
          </a:prstGeom>
          <a:solidFill>
            <a:srgbClr val="FFD08B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D08B"/>
            </a:extrusionClr>
            <a:contourClr>
              <a:srgbClr val="FFD08B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D08B"/>
                </a:solidFill>
                <a:effectDag name="">
                  <a:cont type="tree" name="">
                    <a:effect ref="fillLine"/>
                    <a:outerShdw dist="38100" dir="13500000" algn="br">
                      <a:srgbClr val="FFE0B2"/>
                    </a:outerShdw>
                  </a:cont>
                  <a:cont type="tree" name="">
                    <a:effect ref="fillLine"/>
                    <a:outerShdw dist="38100" dir="2700000" algn="tl">
                      <a:srgbClr val="997C53"/>
                    </a:outerShdw>
                  </a:cont>
                  <a:effect ref="fillLine"/>
                </a:effectDag>
              </a:rPr>
              <a:t>Tangent Function</a:t>
            </a:r>
          </a:p>
        </p:txBody>
      </p:sp>
    </p:spTree>
    <p:extLst>
      <p:ext uri="{BB962C8B-B14F-4D97-AF65-F5344CB8AC3E}">
        <p14:creationId xmlns:p14="http://schemas.microsoft.com/office/powerpoint/2010/main" val="19175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90800" y="527050"/>
            <a:ext cx="7772400" cy="990600"/>
          </a:xfrm>
          <a:prstGeom prst="rect">
            <a:avLst/>
          </a:prstGeom>
          <a:solidFill>
            <a:srgbClr val="FFD08B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D08B"/>
            </a:extrusionClr>
            <a:contourClr>
              <a:srgbClr val="FFD08B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D08B"/>
                </a:solidFill>
                <a:effectDag name="">
                  <a:cont type="tree" name="">
                    <a:effect ref="fillLine"/>
                    <a:outerShdw dist="38100" dir="13500000" algn="br">
                      <a:srgbClr val="FFE0B2"/>
                    </a:outerShdw>
                  </a:cont>
                  <a:cont type="tree" name="">
                    <a:effect ref="fillLine"/>
                    <a:outerShdw dist="38100" dir="2700000" algn="tl">
                      <a:srgbClr val="997C53"/>
                    </a:outerShdw>
                  </a:cont>
                  <a:effect ref="fillLine"/>
                </a:effectDag>
              </a:rPr>
              <a:t>Tangent Function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Use your calculator to determine tan 40°</a:t>
            </a:r>
          </a:p>
          <a:p>
            <a:pPr eaLnBrk="1" hangingPunct="1"/>
            <a:r>
              <a:rPr lang="en-US" altLang="en-US"/>
              <a:t>First, type-in 40…</a:t>
            </a:r>
          </a:p>
          <a:p>
            <a:pPr eaLnBrk="1" hangingPunct="1"/>
            <a:r>
              <a:rPr lang="en-US" altLang="en-US"/>
              <a:t>…then press the </a:t>
            </a:r>
            <a:r>
              <a:rPr lang="en-US" altLang="en-US" i="1"/>
              <a:t>tan</a:t>
            </a:r>
            <a:r>
              <a:rPr lang="en-US" altLang="en-US"/>
              <a:t> key.</a:t>
            </a:r>
          </a:p>
          <a:p>
            <a:pPr eaLnBrk="1" hangingPunct="1"/>
            <a:r>
              <a:rPr lang="en-US" altLang="en-US"/>
              <a:t>You should get an answer of 0.839...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Note:  If this did not work on your calculator, try pressing the </a:t>
            </a:r>
            <a:r>
              <a:rPr lang="en-US" altLang="en-US" b="1">
                <a:solidFill>
                  <a:srgbClr val="0000FF"/>
                </a:solidFill>
              </a:rPr>
              <a:t>tan</a:t>
            </a:r>
            <a:r>
              <a:rPr lang="en-US" altLang="en-US">
                <a:solidFill>
                  <a:srgbClr val="0000FF"/>
                </a:solidFill>
              </a:rPr>
              <a:t> key first, then type-in 40.  Press the = key to get the answer.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2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Tangent Function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Try these on your calculator:</a:t>
            </a:r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5°</a:t>
            </a:r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30°</a:t>
            </a:r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80°</a:t>
            </a:r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85°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590800" y="527050"/>
            <a:ext cx="7772400" cy="990600"/>
          </a:xfrm>
          <a:prstGeom prst="rect">
            <a:avLst/>
          </a:prstGeom>
          <a:solidFill>
            <a:srgbClr val="FFD08B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D08B"/>
            </a:extrusionClr>
            <a:contourClr>
              <a:srgbClr val="FFD08B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D08B"/>
                </a:solidFill>
                <a:effectDag name="">
                  <a:cont type="tree" name="">
                    <a:effect ref="fillLine"/>
                    <a:outerShdw dist="38100" dir="13500000" algn="br">
                      <a:srgbClr val="FFE0B2"/>
                    </a:outerShdw>
                  </a:cont>
                  <a:cont type="tree" name="">
                    <a:effect ref="fillLine"/>
                    <a:outerShdw dist="38100" dir="2700000" algn="tl">
                      <a:srgbClr val="997C53"/>
                    </a:outerShdw>
                  </a:cont>
                  <a:effect ref="fillLine"/>
                </a:effectDag>
              </a:rPr>
              <a:t>Tangent Function</a:t>
            </a:r>
          </a:p>
        </p:txBody>
      </p:sp>
    </p:spTree>
    <p:extLst>
      <p:ext uri="{BB962C8B-B14F-4D97-AF65-F5344CB8AC3E}">
        <p14:creationId xmlns:p14="http://schemas.microsoft.com/office/powerpoint/2010/main" val="371029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Tangent Function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Try these on your calculator:</a:t>
            </a:r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5° = </a:t>
            </a:r>
            <a:r>
              <a:rPr lang="en-US" altLang="en-US">
                <a:solidFill>
                  <a:srgbClr val="FF0000"/>
                </a:solidFill>
              </a:rPr>
              <a:t>0.087</a:t>
            </a:r>
            <a:endParaRPr lang="en-US" altLang="en-US"/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30° = </a:t>
            </a:r>
            <a:r>
              <a:rPr lang="en-US" altLang="en-US">
                <a:solidFill>
                  <a:srgbClr val="FF0000"/>
                </a:solidFill>
              </a:rPr>
              <a:t>0.577</a:t>
            </a:r>
            <a:endParaRPr lang="en-US" altLang="en-US"/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80° = </a:t>
            </a:r>
            <a:r>
              <a:rPr lang="en-US" altLang="en-US">
                <a:solidFill>
                  <a:srgbClr val="FF0000"/>
                </a:solidFill>
              </a:rPr>
              <a:t>5.671</a:t>
            </a:r>
            <a:endParaRPr lang="en-US" altLang="en-US"/>
          </a:p>
          <a:p>
            <a:pPr eaLnBrk="1" hangingPunct="1"/>
            <a:r>
              <a:rPr lang="en-US" altLang="en-US" i="1"/>
              <a:t>tan</a:t>
            </a:r>
            <a:r>
              <a:rPr lang="en-US" altLang="en-US"/>
              <a:t> 85° = </a:t>
            </a:r>
            <a:r>
              <a:rPr lang="en-US" altLang="en-US">
                <a:solidFill>
                  <a:srgbClr val="FF0000"/>
                </a:solidFill>
              </a:rPr>
              <a:t>11.430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590800" y="527050"/>
            <a:ext cx="7772400" cy="990600"/>
          </a:xfrm>
          <a:prstGeom prst="rect">
            <a:avLst/>
          </a:prstGeom>
          <a:solidFill>
            <a:srgbClr val="FFD08B"/>
          </a:solidFill>
          <a:ln>
            <a:noFill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D08B"/>
            </a:extrusionClr>
            <a:contourClr>
              <a:srgbClr val="FFD08B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D08B"/>
                </a:solidFill>
                <a:effectDag name="">
                  <a:cont type="tree" name="">
                    <a:effect ref="fillLine"/>
                    <a:outerShdw dist="38100" dir="13500000" algn="br">
                      <a:srgbClr val="FFE0B2"/>
                    </a:outerShdw>
                  </a:cont>
                  <a:cont type="tree" name="">
                    <a:effect ref="fillLine"/>
                    <a:outerShdw dist="38100" dir="2700000" algn="tl">
                      <a:srgbClr val="997C53"/>
                    </a:outerShdw>
                  </a:cont>
                  <a:effect ref="fillLine"/>
                </a:effectDag>
              </a:rPr>
              <a:t>Tangent Function</a:t>
            </a:r>
          </a:p>
        </p:txBody>
      </p:sp>
    </p:spTree>
    <p:extLst>
      <p:ext uri="{BB962C8B-B14F-4D97-AF65-F5344CB8AC3E}">
        <p14:creationId xmlns:p14="http://schemas.microsoft.com/office/powerpoint/2010/main" val="13733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 rot="-5400000">
            <a:off x="5524500" y="571500"/>
            <a:ext cx="4038600" cy="33528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400800" y="3657600"/>
          <a:ext cx="5397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657600"/>
                        <a:ext cx="5397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72575" y="1905001"/>
            <a:ext cx="18938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opposite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1600201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hypotenuse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468437" y="152400"/>
          <a:ext cx="3540126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6" imgW="965160" imgH="419040" progId="Equation.3">
                  <p:embed/>
                </p:oleObj>
              </mc:Choice>
              <mc:Fallback>
                <p:oleObj name="Equation" r:id="rId6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7" y="152400"/>
                        <a:ext cx="3540126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934201" y="4419601"/>
            <a:ext cx="2841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adjacent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435100" y="2097088"/>
          <a:ext cx="3759200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ips Publishing Equation" r:id="rId8" imgW="965160" imgH="419040" progId="Equation">
                  <p:embed/>
                </p:oleObj>
              </mc:Choice>
              <mc:Fallback>
                <p:oleObj name="ips Publishing Equation" r:id="rId8" imgW="965160" imgH="4190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097088"/>
                        <a:ext cx="3759200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422400" y="4114800"/>
          <a:ext cx="401320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ips Publishing Equation" r:id="rId10" imgW="1002960" imgH="419040" progId="Equation">
                  <p:embed/>
                </p:oleObj>
              </mc:Choice>
              <mc:Fallback>
                <p:oleObj name="ips Publishing Equation" r:id="rId10" imgW="1002960" imgH="4190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114800"/>
                        <a:ext cx="4013200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524000" y="160338"/>
            <a:ext cx="3657600" cy="1524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524000" y="2070100"/>
            <a:ext cx="3657600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524000" y="4191000"/>
            <a:ext cx="3810000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915400" y="3962400"/>
            <a:ext cx="304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20149318">
            <a:off x="6629400" y="2895600"/>
            <a:ext cx="2819400" cy="609600"/>
          </a:xfrm>
          <a:prstGeom prst="rightArrow">
            <a:avLst>
              <a:gd name="adj1" fmla="val 50000"/>
              <a:gd name="adj2" fmla="val 115625"/>
            </a:avLst>
          </a:prstGeom>
          <a:solidFill>
            <a:srgbClr val="FF0000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-2532061">
            <a:off x="6427788" y="2614614"/>
            <a:ext cx="1778000" cy="885825"/>
          </a:xfrm>
          <a:custGeom>
            <a:avLst/>
            <a:gdLst>
              <a:gd name="G0" fmla="+- 9257 0 0"/>
              <a:gd name="G1" fmla="+- 17626 0 0"/>
              <a:gd name="G2" fmla="+- 5023 0 0"/>
              <a:gd name="G3" fmla="*/ 9257 1 2"/>
              <a:gd name="G4" fmla="+- G3 10800 0"/>
              <a:gd name="G5" fmla="+- 21600 9257 17626"/>
              <a:gd name="G6" fmla="+- 17626 5023 0"/>
              <a:gd name="G7" fmla="*/ G6 1 2"/>
              <a:gd name="G8" fmla="*/ 1762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626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5023 h 21600"/>
              <a:gd name="T4" fmla="*/ 0 w 21600"/>
              <a:gd name="T5" fmla="*/ 18908 h 21600"/>
              <a:gd name="T6" fmla="*/ 8813 w 21600"/>
              <a:gd name="T7" fmla="*/ 21600 h 21600"/>
              <a:gd name="T8" fmla="*/ 17626 w 21600"/>
              <a:gd name="T9" fmla="*/ 13878 h 21600"/>
              <a:gd name="T10" fmla="*/ 21600 w 21600"/>
              <a:gd name="T11" fmla="*/ 502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023"/>
                </a:lnTo>
                <a:lnTo>
                  <a:pt x="13231" y="5023"/>
                </a:lnTo>
                <a:lnTo>
                  <a:pt x="13231" y="16214"/>
                </a:lnTo>
                <a:lnTo>
                  <a:pt x="0" y="16214"/>
                </a:lnTo>
                <a:lnTo>
                  <a:pt x="0" y="21600"/>
                </a:lnTo>
                <a:lnTo>
                  <a:pt x="17626" y="21600"/>
                </a:lnTo>
                <a:lnTo>
                  <a:pt x="17626" y="5023"/>
                </a:lnTo>
                <a:lnTo>
                  <a:pt x="21600" y="5023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9274176" y="1905000"/>
            <a:ext cx="1393825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 rot="2400377">
            <a:off x="5410200" y="8382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781800" y="4419600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rot="4190274">
            <a:off x="6884195" y="3502820"/>
            <a:ext cx="814387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 rot="-2532061">
            <a:off x="6400800" y="2590801"/>
            <a:ext cx="1778000" cy="885825"/>
          </a:xfrm>
          <a:custGeom>
            <a:avLst/>
            <a:gdLst>
              <a:gd name="G0" fmla="+- 9257 0 0"/>
              <a:gd name="G1" fmla="+- 17626 0 0"/>
              <a:gd name="G2" fmla="+- 5023 0 0"/>
              <a:gd name="G3" fmla="*/ 9257 1 2"/>
              <a:gd name="G4" fmla="+- G3 10800 0"/>
              <a:gd name="G5" fmla="+- 21600 9257 17626"/>
              <a:gd name="G6" fmla="+- 17626 5023 0"/>
              <a:gd name="G7" fmla="*/ G6 1 2"/>
              <a:gd name="G8" fmla="*/ 1762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626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5023 h 21600"/>
              <a:gd name="T4" fmla="*/ 0 w 21600"/>
              <a:gd name="T5" fmla="*/ 18908 h 21600"/>
              <a:gd name="T6" fmla="*/ 8813 w 21600"/>
              <a:gd name="T7" fmla="*/ 21600 h 21600"/>
              <a:gd name="T8" fmla="*/ 17626 w 21600"/>
              <a:gd name="T9" fmla="*/ 13878 h 21600"/>
              <a:gd name="T10" fmla="*/ 21600 w 21600"/>
              <a:gd name="T11" fmla="*/ 502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023"/>
                </a:lnTo>
                <a:lnTo>
                  <a:pt x="13231" y="5023"/>
                </a:lnTo>
                <a:lnTo>
                  <a:pt x="13231" y="16214"/>
                </a:lnTo>
                <a:lnTo>
                  <a:pt x="0" y="16214"/>
                </a:lnTo>
                <a:lnTo>
                  <a:pt x="0" y="21600"/>
                </a:lnTo>
                <a:lnTo>
                  <a:pt x="17626" y="21600"/>
                </a:lnTo>
                <a:lnTo>
                  <a:pt x="17626" y="5023"/>
                </a:lnTo>
                <a:lnTo>
                  <a:pt x="21600" y="5023"/>
                </a:lnTo>
                <a:close/>
              </a:path>
            </a:pathLst>
          </a:custGeom>
          <a:solidFill>
            <a:srgbClr val="66FF33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 rot="20149318">
            <a:off x="6629400" y="2895600"/>
            <a:ext cx="2819400" cy="609600"/>
          </a:xfrm>
          <a:prstGeom prst="rightArrow">
            <a:avLst>
              <a:gd name="adj1" fmla="val 50000"/>
              <a:gd name="adj2" fmla="val 115625"/>
            </a:avLst>
          </a:prstGeom>
          <a:solidFill>
            <a:schemeClr val="accent2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 rot="4190274">
            <a:off x="6855620" y="3502820"/>
            <a:ext cx="814387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638800" y="1600201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hypotenuse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 rot="2400377">
            <a:off x="5334000" y="9144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231314" y="1905001"/>
            <a:ext cx="18938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opposite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934201" y="4419601"/>
            <a:ext cx="2841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/>
              <a:t>adjacent</a:t>
            </a:r>
          </a:p>
        </p:txBody>
      </p:sp>
    </p:spTree>
    <p:extLst>
      <p:ext uri="{BB962C8B-B14F-4D97-AF65-F5344CB8AC3E}">
        <p14:creationId xmlns:p14="http://schemas.microsoft.com/office/powerpoint/2010/main" val="12464825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4" grpId="0" autoUpdateAnimBg="0"/>
      <p:bldP spid="5141" grpId="0" animBg="1"/>
      <p:bldP spid="5142" grpId="0" animBg="1"/>
      <p:bldP spid="5143" grpId="0" animBg="1"/>
      <p:bldP spid="5144" grpId="0" animBg="1"/>
      <p:bldP spid="5146" grpId="0" animBg="1"/>
      <p:bldP spid="5150" grpId="0" animBg="1"/>
      <p:bldP spid="5151" grpId="0" animBg="1"/>
      <p:bldP spid="5152" grpId="0" animBg="1"/>
      <p:bldP spid="5153" grpId="0" animBg="1"/>
      <p:bldP spid="5155" grpId="0" autoUpdateAnimBg="0"/>
      <p:bldP spid="5145" grpId="0" animBg="1"/>
      <p:bldP spid="5154" grpId="0" autoUpdateAnimBg="0"/>
      <p:bldP spid="515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2133600" y="134938"/>
            <a:ext cx="8153400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latin typeface="Comic Sans MS" panose="030F0702030302020204" pitchFamily="66" charset="0"/>
              </a:rPr>
              <a:t>Find the sine, the cosine, and the tangent of angle A.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latin typeface="Comic Sans MS" panose="030F0702030302020204" pitchFamily="66" charset="0"/>
              </a:rPr>
              <a:t>Give a fraction and decimal answer (round to 4 places).</a:t>
            </a:r>
          </a:p>
        </p:txBody>
      </p:sp>
      <p:graphicFrame>
        <p:nvGraphicFramePr>
          <p:cNvPr id="10249" name="Object 1033"/>
          <p:cNvGraphicFramePr>
            <a:graphicFrameLocks noChangeAspect="1"/>
          </p:cNvGraphicFramePr>
          <p:nvPr/>
        </p:nvGraphicFramePr>
        <p:xfrm>
          <a:off x="5565776" y="990600"/>
          <a:ext cx="19288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4" imgW="761760" imgH="419040" progId="Equation.3">
                  <p:embed/>
                </p:oleObj>
              </mc:Choice>
              <mc:Fallback>
                <p:oleObj name="Equation" r:id="rId4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6" y="990600"/>
                        <a:ext cx="19288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34"/>
          <p:cNvGraphicFramePr>
            <a:graphicFrameLocks noChangeAspect="1"/>
          </p:cNvGraphicFramePr>
          <p:nvPr/>
        </p:nvGraphicFramePr>
        <p:xfrm>
          <a:off x="7696200" y="990600"/>
          <a:ext cx="1125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6" imgW="444240" imgH="393480" progId="Equation.3">
                  <p:embed/>
                </p:oleObj>
              </mc:Choice>
              <mc:Fallback>
                <p:oleObj name="Equation" r:id="rId6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990600"/>
                        <a:ext cx="1125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035"/>
          <p:cNvGraphicFramePr>
            <a:graphicFrameLocks noChangeAspect="1"/>
          </p:cNvGraphicFramePr>
          <p:nvPr/>
        </p:nvGraphicFramePr>
        <p:xfrm>
          <a:off x="8915401" y="1371601"/>
          <a:ext cx="1254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8" imgW="495000" imgH="177480" progId="Equation.3">
                  <p:embed/>
                </p:oleObj>
              </mc:Choice>
              <mc:Fallback>
                <p:oleObj name="Equation" r:id="rId8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1" y="1371601"/>
                        <a:ext cx="1254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036"/>
          <p:cNvGraphicFramePr>
            <a:graphicFrameLocks noChangeAspect="1"/>
          </p:cNvGraphicFramePr>
          <p:nvPr/>
        </p:nvGraphicFramePr>
        <p:xfrm>
          <a:off x="5507038" y="2667000"/>
          <a:ext cx="19605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10" imgW="774360" imgH="419040" progId="Equation.3">
                  <p:embed/>
                </p:oleObj>
              </mc:Choice>
              <mc:Fallback>
                <p:oleObj name="Equation" r:id="rId10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2667000"/>
                        <a:ext cx="19605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037"/>
          <p:cNvGraphicFramePr>
            <a:graphicFrameLocks noChangeAspect="1"/>
          </p:cNvGraphicFramePr>
          <p:nvPr/>
        </p:nvGraphicFramePr>
        <p:xfrm>
          <a:off x="7620000" y="2743200"/>
          <a:ext cx="11239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12" imgW="444240" imgH="393480" progId="Equation.3">
                  <p:embed/>
                </p:oleObj>
              </mc:Choice>
              <mc:Fallback>
                <p:oleObj name="Equation" r:id="rId12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743200"/>
                        <a:ext cx="11239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038"/>
          <p:cNvGraphicFramePr>
            <a:graphicFrameLocks noChangeAspect="1"/>
          </p:cNvGraphicFramePr>
          <p:nvPr/>
        </p:nvGraphicFramePr>
        <p:xfrm>
          <a:off x="8991601" y="3124201"/>
          <a:ext cx="1254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14" imgW="495000" imgH="177480" progId="Equation.3">
                  <p:embed/>
                </p:oleObj>
              </mc:Choice>
              <mc:Fallback>
                <p:oleObj name="Equation" r:id="rId14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1" y="3124201"/>
                        <a:ext cx="1254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039"/>
          <p:cNvGraphicFramePr>
            <a:graphicFrameLocks noChangeAspect="1"/>
          </p:cNvGraphicFramePr>
          <p:nvPr/>
        </p:nvGraphicFramePr>
        <p:xfrm>
          <a:off x="5532438" y="4349750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16" imgW="774360" imgH="419040" progId="Equation.3">
                  <p:embed/>
                </p:oleObj>
              </mc:Choice>
              <mc:Fallback>
                <p:oleObj name="Equation" r:id="rId16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8" y="4349750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040"/>
          <p:cNvGraphicFramePr>
            <a:graphicFrameLocks noChangeAspect="1"/>
          </p:cNvGraphicFramePr>
          <p:nvPr/>
        </p:nvGraphicFramePr>
        <p:xfrm>
          <a:off x="7818439" y="4343400"/>
          <a:ext cx="6746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8" imgW="266400" imgH="393480" progId="Equation.3">
                  <p:embed/>
                </p:oleObj>
              </mc:Choice>
              <mc:Fallback>
                <p:oleObj name="Equation" r:id="rId18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39" y="4343400"/>
                        <a:ext cx="674687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041"/>
          <p:cNvGraphicFramePr>
            <a:graphicFrameLocks noChangeAspect="1"/>
          </p:cNvGraphicFramePr>
          <p:nvPr/>
        </p:nvGraphicFramePr>
        <p:xfrm>
          <a:off x="9113838" y="4654551"/>
          <a:ext cx="86836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20" imgW="342720" imgH="177480" progId="Equation.3">
                  <p:embed/>
                </p:oleObj>
              </mc:Choice>
              <mc:Fallback>
                <p:oleObj name="Equation" r:id="rId20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3838" y="4654551"/>
                        <a:ext cx="868362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AutoShape 1044"/>
          <p:cNvSpPr>
            <a:spLocks noChangeArrowheads="1"/>
          </p:cNvSpPr>
          <p:nvPr/>
        </p:nvSpPr>
        <p:spPr bwMode="auto">
          <a:xfrm>
            <a:off x="2362200" y="1066800"/>
            <a:ext cx="2133600" cy="23622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61" name="Rectangle 1045"/>
          <p:cNvSpPr>
            <a:spLocks noChangeArrowheads="1"/>
          </p:cNvSpPr>
          <p:nvPr/>
        </p:nvSpPr>
        <p:spPr bwMode="auto">
          <a:xfrm>
            <a:off x="2362200" y="3124200"/>
            <a:ext cx="304800" cy="304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62" name="Text Box 1046"/>
          <p:cNvSpPr txBox="1">
            <a:spLocks noChangeArrowheads="1"/>
          </p:cNvSpPr>
          <p:nvPr/>
        </p:nvSpPr>
        <p:spPr bwMode="auto">
          <a:xfrm>
            <a:off x="1752600" y="2057401"/>
            <a:ext cx="68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10263" name="Text Box 1047"/>
          <p:cNvSpPr txBox="1">
            <a:spLocks noChangeArrowheads="1"/>
          </p:cNvSpPr>
          <p:nvPr/>
        </p:nvSpPr>
        <p:spPr bwMode="auto">
          <a:xfrm>
            <a:off x="3048000" y="3581401"/>
            <a:ext cx="68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0264" name="Text Box 1048"/>
          <p:cNvSpPr txBox="1">
            <a:spLocks noChangeArrowheads="1"/>
          </p:cNvSpPr>
          <p:nvPr/>
        </p:nvSpPr>
        <p:spPr bwMode="auto">
          <a:xfrm>
            <a:off x="3352800" y="1828801"/>
            <a:ext cx="990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10.8</a:t>
            </a:r>
          </a:p>
        </p:txBody>
      </p:sp>
      <p:sp>
        <p:nvSpPr>
          <p:cNvPr id="10265" name="Text Box 1049"/>
          <p:cNvSpPr txBox="1">
            <a:spLocks noChangeArrowheads="1"/>
          </p:cNvSpPr>
          <p:nvPr/>
        </p:nvSpPr>
        <p:spPr bwMode="auto">
          <a:xfrm>
            <a:off x="4495800" y="3184526"/>
            <a:ext cx="38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A</a:t>
            </a:r>
          </a:p>
        </p:txBody>
      </p:sp>
      <p:pic>
        <p:nvPicPr>
          <p:cNvPr id="10266" name="Picture 1050" descr="SY01171_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791200"/>
            <a:ext cx="176847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7" name="Text Box 1051"/>
          <p:cNvSpPr txBox="1">
            <a:spLocks noChangeArrowheads="1"/>
          </p:cNvSpPr>
          <p:nvPr/>
        </p:nvSpPr>
        <p:spPr bwMode="auto">
          <a:xfrm>
            <a:off x="1676400" y="4267201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10270" name="Picture 1054" descr="MCj00787170000[1]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298450" cy="59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1" name="Text Box 1055"/>
          <p:cNvSpPr txBox="1">
            <a:spLocks noChangeArrowheads="1"/>
          </p:cNvSpPr>
          <p:nvPr/>
        </p:nvSpPr>
        <p:spPr bwMode="auto">
          <a:xfrm>
            <a:off x="3352800" y="5715000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your ratios.</a:t>
            </a:r>
          </a:p>
        </p:txBody>
      </p:sp>
    </p:spTree>
    <p:extLst>
      <p:ext uri="{BB962C8B-B14F-4D97-AF65-F5344CB8AC3E}">
        <p14:creationId xmlns:p14="http://schemas.microsoft.com/office/powerpoint/2010/main" val="409125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/>
      <p:bldP spid="102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362200" y="533400"/>
            <a:ext cx="3276600" cy="1676400"/>
          </a:xfrm>
          <a:prstGeom prst="rtTriangle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62200" y="1828800"/>
            <a:ext cx="381000" cy="3810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76400" y="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prstClr val="black"/>
                </a:solidFill>
                <a:latin typeface="Comic Sans MS" panose="030F0702030302020204" pitchFamily="66" charset="0"/>
              </a:rPr>
              <a:t>Find the sine, the cosine, and the tangent of angle A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38800" y="19812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0" y="685801"/>
            <a:ext cx="114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24.5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2362201"/>
            <a:ext cx="114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23.1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4000" y="1143001"/>
            <a:ext cx="114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8.2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794376" y="2362200"/>
          <a:ext cx="19288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4" imgW="761760" imgH="419040" progId="Equation.3">
                  <p:embed/>
                </p:oleObj>
              </mc:Choice>
              <mc:Fallback>
                <p:oleObj name="Equation" r:id="rId4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6" y="2362200"/>
                        <a:ext cx="19288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848600" y="2355850"/>
          <a:ext cx="11572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6" imgW="457200" imgH="393480" progId="Equation.3">
                  <p:embed/>
                </p:oleObj>
              </mc:Choice>
              <mc:Fallback>
                <p:oleObj name="Equation" r:id="rId6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355850"/>
                        <a:ext cx="11572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9144001" y="2736851"/>
          <a:ext cx="12858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8" imgW="507960" imgH="177480" progId="Equation.3">
                  <p:embed/>
                </p:oleObj>
              </mc:Choice>
              <mc:Fallback>
                <p:oleObj name="Equation" r:id="rId8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1" y="2736851"/>
                        <a:ext cx="12858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581650" y="3581400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10" imgW="774360" imgH="419040" progId="Equation.3">
                  <p:embed/>
                </p:oleObj>
              </mc:Choice>
              <mc:Fallback>
                <p:oleObj name="Equation" r:id="rId10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3581400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7772400" y="3581400"/>
          <a:ext cx="11572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581400"/>
                        <a:ext cx="11572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9144001" y="4038601"/>
          <a:ext cx="1254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14" imgW="495000" imgH="177480" progId="Equation.3">
                  <p:embed/>
                </p:oleObj>
              </mc:Choice>
              <mc:Fallback>
                <p:oleObj name="Equation" r:id="rId14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1" y="4038601"/>
                        <a:ext cx="1254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562600" y="4953000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16" imgW="774360" imgH="419040" progId="Equation.3">
                  <p:embed/>
                </p:oleObj>
              </mc:Choice>
              <mc:Fallback>
                <p:oleObj name="Equation" r:id="rId16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953000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7772400" y="5029200"/>
          <a:ext cx="1125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18" imgW="444240" imgH="393480" progId="Equation.3">
                  <p:embed/>
                </p:oleObj>
              </mc:Choice>
              <mc:Fallback>
                <p:oleObj name="Equation" r:id="rId18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029200"/>
                        <a:ext cx="1125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9144001" y="5410201"/>
          <a:ext cx="1254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20" imgW="495000" imgH="177480" progId="Equation.3">
                  <p:embed/>
                </p:oleObj>
              </mc:Choice>
              <mc:Fallback>
                <p:oleObj name="Equation" r:id="rId20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1" y="5410201"/>
                        <a:ext cx="1254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172200" y="762001"/>
            <a:ext cx="3962400" cy="1292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solidFill>
                  <a:prstClr val="black"/>
                </a:solidFill>
                <a:latin typeface="Comic Sans MS" panose="030F0702030302020204" pitchFamily="66" charset="0"/>
              </a:rPr>
              <a:t>Give a fraction and decimal answer (round to 4 decimal places).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676400" y="4267201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2072" name="Picture 24" descr="MCj00787170000[1]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1828800"/>
            <a:ext cx="1920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828800" y="5791200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your ratios.</a:t>
            </a:r>
          </a:p>
        </p:txBody>
      </p:sp>
    </p:spTree>
    <p:extLst>
      <p:ext uri="{BB962C8B-B14F-4D97-AF65-F5344CB8AC3E}">
        <p14:creationId xmlns:p14="http://schemas.microsoft.com/office/powerpoint/2010/main" val="35753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  <p:bldP spid="20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66800"/>
            <a:ext cx="9144000" cy="2362200"/>
          </a:xfrm>
          <a:solidFill>
            <a:srgbClr val="FFFFCC"/>
          </a:solidFill>
        </p:spPr>
        <p:txBody>
          <a:bodyPr/>
          <a:lstStyle/>
          <a:p>
            <a:r>
              <a:rPr lang="en-US" altLang="en-US" sz="6200" b="1">
                <a:latin typeface="Berlin Sans FB Demi" panose="020E0802020502020306" pitchFamily="34" charset="0"/>
              </a:rPr>
              <a:t>Finding a side.</a:t>
            </a:r>
            <a:br>
              <a:rPr lang="en-US" altLang="en-US" sz="6200" b="1">
                <a:latin typeface="Berlin Sans FB Demi" panose="020E0802020502020306" pitchFamily="34" charset="0"/>
              </a:rPr>
            </a:br>
            <a:r>
              <a:rPr lang="en-US" altLang="en-US" sz="4000" i="1">
                <a:latin typeface="Berlin Sans FB Demi" panose="020E0802020502020306" pitchFamily="34" charset="0"/>
              </a:rPr>
              <a:t>(Figuring out which ratio to use and getting to use a </a:t>
            </a:r>
            <a:r>
              <a:rPr lang="en-US" altLang="en-US" sz="4000" i="1">
                <a:solidFill>
                  <a:srgbClr val="FF0000"/>
                </a:solidFill>
                <a:latin typeface="Berlin Sans FB Demi" panose="020E0802020502020306" pitchFamily="34" charset="0"/>
              </a:rPr>
              <a:t>trig</a:t>
            </a:r>
            <a:r>
              <a:rPr lang="en-US" altLang="en-US" sz="4000" i="1">
                <a:latin typeface="Berlin Sans FB Demi" panose="020E0802020502020306" pitchFamily="34" charset="0"/>
              </a:rPr>
              <a:t> button.)</a:t>
            </a:r>
          </a:p>
        </p:txBody>
      </p:sp>
    </p:spTree>
    <p:extLst>
      <p:ext uri="{BB962C8B-B14F-4D97-AF65-F5344CB8AC3E}">
        <p14:creationId xmlns:p14="http://schemas.microsoft.com/office/powerpoint/2010/main" val="11763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nz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685801"/>
            <a:ext cx="8001000" cy="592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>
                <a:latin typeface="Berlin Sans FB Demi" panose="020E0802020502020306" pitchFamily="34" charset="0"/>
              </a:rPr>
              <a:t>Ex: 1 	Figure out which ratio to use.  Find x.  </a:t>
            </a:r>
            <a:r>
              <a:rPr lang="en-US" altLang="en-US" sz="2800" b="1">
                <a:latin typeface="Berlin Sans FB Demi" panose="020E0802020502020306" pitchFamily="34" charset="0"/>
              </a:rPr>
              <a:t>Round to the nearest tenth.</a:t>
            </a:r>
            <a:endParaRPr lang="en-US" altLang="en-US" sz="2800" i="1">
              <a:latin typeface="Berlin Sans FB Demi" panose="020E0802020502020306" pitchFamily="34" charset="0"/>
            </a:endParaRPr>
          </a:p>
        </p:txBody>
      </p:sp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4876800" y="838200"/>
            <a:ext cx="5715000" cy="2514600"/>
            <a:chOff x="2016" y="768"/>
            <a:chExt cx="3600" cy="1584"/>
          </a:xfrm>
        </p:grpSpPr>
        <p:sp>
          <p:nvSpPr>
            <p:cNvPr id="34819" name="AutoShape 3"/>
            <p:cNvSpPr>
              <a:spLocks noChangeArrowheads="1"/>
            </p:cNvSpPr>
            <p:nvPr/>
          </p:nvSpPr>
          <p:spPr bwMode="auto">
            <a:xfrm>
              <a:off x="2736" y="768"/>
              <a:ext cx="2880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2736" y="1817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aphicFrame>
          <p:nvGraphicFramePr>
            <p:cNvPr id="34821" name="Object 5"/>
            <p:cNvGraphicFramePr>
              <a:graphicFrameLocks noChangeAspect="1"/>
            </p:cNvGraphicFramePr>
            <p:nvPr/>
          </p:nvGraphicFramePr>
          <p:xfrm>
            <a:off x="2736" y="960"/>
            <a:ext cx="46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8" name="Equation" r:id="rId4" imgW="253800" imgH="177480" progId="Equation.3">
                    <p:embed/>
                  </p:oleObj>
                </mc:Choice>
                <mc:Fallback>
                  <p:oleObj name="Equation" r:id="rId4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464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2016" y="1152"/>
              <a:ext cx="12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20 m</a:t>
              </a: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3696" y="1968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1752601" y="1447800"/>
          <a:ext cx="29495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6" imgW="812520" imgH="393480" progId="Equation.3">
                  <p:embed/>
                </p:oleObj>
              </mc:Choice>
              <mc:Fallback>
                <p:oleObj name="Equation" r:id="rId6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1447800"/>
                        <a:ext cx="29495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600200" y="5257801"/>
          <a:ext cx="53340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8" imgW="698400" imgH="177480" progId="Equation.3">
                  <p:embed/>
                </p:oleObj>
              </mc:Choice>
              <mc:Fallback>
                <p:oleObj name="Equation" r:id="rId8" imgW="698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57801"/>
                        <a:ext cx="5334000" cy="13557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1828801" y="2819400"/>
          <a:ext cx="4329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10" imgW="876240" imgH="215640" progId="Equation.3">
                  <p:embed/>
                </p:oleObj>
              </mc:Choice>
              <mc:Fallback>
                <p:oleObj name="Equation" r:id="rId10" imgW="87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2819400"/>
                        <a:ext cx="43291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2971800" y="3886200"/>
            <a:ext cx="1219200" cy="762000"/>
            <a:chOff x="3216" y="1632"/>
            <a:chExt cx="768" cy="480"/>
          </a:xfrm>
        </p:grpSpPr>
        <p:sp>
          <p:nvSpPr>
            <p:cNvPr id="34829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3312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white"/>
                  </a:solidFill>
                </a:rPr>
                <a:t>tan </a:t>
              </a:r>
            </a:p>
          </p:txBody>
        </p:sp>
      </p:grp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981200" y="3962400"/>
            <a:ext cx="914400" cy="685800"/>
            <a:chOff x="3840" y="1248"/>
            <a:chExt cx="768" cy="432"/>
          </a:xfrm>
        </p:grpSpPr>
        <p:sp>
          <p:nvSpPr>
            <p:cNvPr id="34832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20 </a:t>
              </a:r>
            </a:p>
          </p:txBody>
        </p:sp>
      </p:grpSp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4267200" y="3962400"/>
            <a:ext cx="914400" cy="685800"/>
            <a:chOff x="5232" y="1248"/>
            <a:chExt cx="480" cy="432"/>
          </a:xfrm>
        </p:grpSpPr>
        <p:sp>
          <p:nvSpPr>
            <p:cNvPr id="34838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55</a:t>
              </a:r>
            </a:p>
          </p:txBody>
        </p:sp>
      </p:grpSp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5257800" y="3962401"/>
            <a:ext cx="914400" cy="701675"/>
            <a:chOff x="5232" y="1248"/>
            <a:chExt cx="480" cy="442"/>
          </a:xfrm>
        </p:grpSpPr>
        <p:sp>
          <p:nvSpPr>
            <p:cNvPr id="34841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 b="1">
                  <a:solidFill>
                    <a:prstClr val="black"/>
                  </a:solidFill>
                </a:rPr>
                <a:t>)</a:t>
              </a:r>
            </a:p>
          </p:txBody>
        </p:sp>
      </p:grp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934200" y="3352801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34844" name="Picture 28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56314" y="914400"/>
            <a:ext cx="26828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7162800" y="47244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which trig ratio you have and set up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08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3" grpId="0"/>
      <p:bldP spid="348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>
                <a:latin typeface="Berlin Sans FB Demi" panose="020E0802020502020306" pitchFamily="34" charset="0"/>
              </a:rPr>
              <a:t>Ex: 2	 Find the missing side. </a:t>
            </a:r>
            <a:r>
              <a:rPr lang="en-US" altLang="en-US" sz="2800" b="1">
                <a:latin typeface="Berlin Sans FB Demi" panose="020E0802020502020306" pitchFamily="34" charset="0"/>
              </a:rPr>
              <a:t>Round to the nearest tenth.</a:t>
            </a:r>
          </a:p>
        </p:txBody>
      </p: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1676400" y="762000"/>
            <a:ext cx="3505200" cy="3124200"/>
            <a:chOff x="96" y="480"/>
            <a:chExt cx="2208" cy="1968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 flipH="1">
              <a:off x="96" y="480"/>
              <a:ext cx="1392" cy="1536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 flipH="1">
              <a:off x="1296" y="1824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aphicFrame>
          <p:nvGraphicFramePr>
            <p:cNvPr id="37893" name="Object 5"/>
            <p:cNvGraphicFramePr>
              <a:graphicFrameLocks noChangeAspect="1"/>
            </p:cNvGraphicFramePr>
            <p:nvPr/>
          </p:nvGraphicFramePr>
          <p:xfrm>
            <a:off x="384" y="1632"/>
            <a:ext cx="46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" name="Equation" r:id="rId4" imgW="253800" imgH="177480" progId="Equation.3">
                    <p:embed/>
                  </p:oleObj>
                </mc:Choice>
                <mc:Fallback>
                  <p:oleObj name="Equation" r:id="rId4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632"/>
                          <a:ext cx="464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1536" y="1056"/>
              <a:ext cx="76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80 ft</a:t>
              </a: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624" y="2064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148388" y="304800"/>
          <a:ext cx="295116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6" imgW="812520" imgH="393480" progId="Equation.3">
                  <p:embed/>
                </p:oleObj>
              </mc:Choice>
              <mc:Fallback>
                <p:oleObj name="Equation" r:id="rId6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304800"/>
                        <a:ext cx="2951162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6172201" y="4953000"/>
          <a:ext cx="374491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8" imgW="558720" imgH="177480" progId="Equation.3">
                  <p:embed/>
                </p:oleObj>
              </mc:Choice>
              <mc:Fallback>
                <p:oleObj name="Equation" r:id="rId8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1" y="4953000"/>
                        <a:ext cx="3744913" cy="118903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6134100" y="1828801"/>
          <a:ext cx="31813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10" imgW="876240" imgH="215640" progId="Equation.3">
                  <p:embed/>
                </p:oleObj>
              </mc:Choice>
              <mc:Fallback>
                <p:oleObj name="Equation" r:id="rId10" imgW="87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1828801"/>
                        <a:ext cx="31813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6019801" y="2362201"/>
          <a:ext cx="331787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12" imgW="825480" imgH="419040" progId="Equation.3">
                  <p:embed/>
                </p:oleObj>
              </mc:Choice>
              <mc:Fallback>
                <p:oleObj name="Equation" r:id="rId12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2362201"/>
                        <a:ext cx="3317875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01" name="Group 13"/>
          <p:cNvGrpSpPr>
            <a:grpSpLocks/>
          </p:cNvGrpSpPr>
          <p:nvPr/>
        </p:nvGrpSpPr>
        <p:grpSpPr bwMode="auto">
          <a:xfrm>
            <a:off x="4114800" y="4098925"/>
            <a:ext cx="1219200" cy="762000"/>
            <a:chOff x="3216" y="1632"/>
            <a:chExt cx="768" cy="480"/>
          </a:xfrm>
        </p:grpSpPr>
        <p:sp>
          <p:nvSpPr>
            <p:cNvPr id="37902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white"/>
                  </a:solidFill>
                </a:rPr>
                <a:t>tan </a:t>
              </a:r>
            </a:p>
          </p:txBody>
        </p:sp>
      </p:grpSp>
      <p:grpSp>
        <p:nvGrpSpPr>
          <p:cNvPr id="37904" name="Group 16"/>
          <p:cNvGrpSpPr>
            <a:grpSpLocks/>
          </p:cNvGrpSpPr>
          <p:nvPr/>
        </p:nvGrpSpPr>
        <p:grpSpPr bwMode="auto">
          <a:xfrm>
            <a:off x="1600200" y="4175125"/>
            <a:ext cx="914400" cy="685800"/>
            <a:chOff x="3840" y="1248"/>
            <a:chExt cx="768" cy="432"/>
          </a:xfrm>
        </p:grpSpPr>
        <p:sp>
          <p:nvSpPr>
            <p:cNvPr id="37905" name="AutoShape 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80 </a:t>
              </a:r>
            </a:p>
          </p:txBody>
        </p:sp>
      </p:grp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5410200" y="4175125"/>
            <a:ext cx="914400" cy="685800"/>
            <a:chOff x="5232" y="1248"/>
            <a:chExt cx="480" cy="432"/>
          </a:xfrm>
        </p:grpSpPr>
        <p:sp>
          <p:nvSpPr>
            <p:cNvPr id="37908" name="AutoShape 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09" name="Text Box 21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72</a:t>
              </a:r>
            </a:p>
          </p:txBody>
        </p:sp>
      </p:grp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7772400" y="4191001"/>
            <a:ext cx="914400" cy="701675"/>
            <a:chOff x="5232" y="1248"/>
            <a:chExt cx="480" cy="442"/>
          </a:xfrm>
        </p:grpSpPr>
        <p:sp>
          <p:nvSpPr>
            <p:cNvPr id="37911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 b="1">
                  <a:solidFill>
                    <a:prstClr val="black"/>
                  </a:solidFill>
                </a:rPr>
                <a:t>=</a:t>
              </a:r>
            </a:p>
          </p:txBody>
        </p:sp>
      </p:grp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2590800" y="4191000"/>
            <a:ext cx="685800" cy="685800"/>
            <a:chOff x="3840" y="1248"/>
            <a:chExt cx="768" cy="432"/>
          </a:xfrm>
        </p:grpSpPr>
        <p:sp>
          <p:nvSpPr>
            <p:cNvPr id="37914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  <a:sym typeface="Symbol" panose="05050102010706020507" pitchFamily="18" charset="2"/>
                </a:rPr>
                <a:t></a:t>
              </a:r>
              <a:r>
                <a:rPr lang="en-US" altLang="en-US" sz="340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3352800" y="4191001"/>
            <a:ext cx="685800" cy="701675"/>
            <a:chOff x="3840" y="1248"/>
            <a:chExt cx="768" cy="442"/>
          </a:xfrm>
        </p:grpSpPr>
        <p:sp>
          <p:nvSpPr>
            <p:cNvPr id="37917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000" b="1">
                  <a:solidFill>
                    <a:prstClr val="black"/>
                  </a:solidFill>
                  <a:sym typeface="Symbol" panose="05050102010706020507" pitchFamily="18" charset="2"/>
                </a:rPr>
                <a:t>(</a:t>
              </a:r>
              <a:endParaRPr lang="en-US" altLang="en-US" sz="40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37919" name="Group 31"/>
          <p:cNvGrpSpPr>
            <a:grpSpLocks/>
          </p:cNvGrpSpPr>
          <p:nvPr/>
        </p:nvGrpSpPr>
        <p:grpSpPr bwMode="auto">
          <a:xfrm>
            <a:off x="6400800" y="4191000"/>
            <a:ext cx="609600" cy="685800"/>
            <a:chOff x="5232" y="1248"/>
            <a:chExt cx="480" cy="432"/>
          </a:xfrm>
        </p:grpSpPr>
        <p:sp>
          <p:nvSpPr>
            <p:cNvPr id="37920" name="AutoShape 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21" name="Text Box 33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)</a:t>
              </a:r>
            </a:p>
          </p:txBody>
        </p:sp>
      </p:grp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7086600" y="4191001"/>
            <a:ext cx="609600" cy="701675"/>
            <a:chOff x="5232" y="1248"/>
            <a:chExt cx="480" cy="442"/>
          </a:xfrm>
        </p:grpSpPr>
        <p:sp>
          <p:nvSpPr>
            <p:cNvPr id="37923" name="AutoShape 3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24" name="Text Box 36"/>
            <p:cNvSpPr txBox="1">
              <a:spLocks noChangeArrowheads="1"/>
            </p:cNvSpPr>
            <p:nvPr/>
          </p:nvSpPr>
          <p:spPr bwMode="auto">
            <a:xfrm>
              <a:off x="5328" y="1248"/>
              <a:ext cx="33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 b="1">
                  <a:solidFill>
                    <a:prstClr val="black"/>
                  </a:solidFill>
                </a:rPr>
                <a:t>)</a:t>
              </a:r>
            </a:p>
          </p:txBody>
        </p:sp>
      </p:grp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1524000" y="4876801"/>
            <a:ext cx="449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37926" name="Picture 38" descr="MCj00787170000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92314" y="2692400"/>
            <a:ext cx="26828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1524000" y="6019801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which trig ratio you have and set up the problem.</a:t>
            </a:r>
          </a:p>
        </p:txBody>
      </p:sp>
    </p:spTree>
    <p:extLst>
      <p:ext uri="{BB962C8B-B14F-4D97-AF65-F5344CB8AC3E}">
        <p14:creationId xmlns:p14="http://schemas.microsoft.com/office/powerpoint/2010/main" val="155196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5" grpId="0"/>
      <p:bldP spid="379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>
                <a:latin typeface="Berlin Sans FB Demi" panose="020E0802020502020306" pitchFamily="34" charset="0"/>
              </a:rPr>
              <a:t>Ex: 3	 Find the missing side. </a:t>
            </a:r>
            <a:r>
              <a:rPr lang="en-US" altLang="en-US" sz="2800" b="1">
                <a:latin typeface="Berlin Sans FB Demi" panose="020E0802020502020306" pitchFamily="34" charset="0"/>
              </a:rPr>
              <a:t>Round to the nearest tenth.</a:t>
            </a:r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1752600" y="914400"/>
            <a:ext cx="3886200" cy="1981200"/>
            <a:chOff x="528" y="432"/>
            <a:chExt cx="2448" cy="1248"/>
          </a:xfrm>
        </p:grpSpPr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864" y="432"/>
              <a:ext cx="2016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864" y="1481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2016" y="1344"/>
            <a:ext cx="464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6" name="Equation" r:id="rId4" imgW="253800" imgH="164880" progId="Equation.3">
                    <p:embed/>
                  </p:oleObj>
                </mc:Choice>
                <mc:Fallback>
                  <p:oleObj name="Equation" r:id="rId4" imgW="2538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344"/>
                          <a:ext cx="464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1680" y="624"/>
              <a:ext cx="12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283 m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528" y="768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 b="1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6111876" y="990600"/>
          <a:ext cx="31797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6" imgW="876240" imgH="393480" progId="Equation.3">
                  <p:embed/>
                </p:oleObj>
              </mc:Choice>
              <mc:Fallback>
                <p:oleObj name="Equation" r:id="rId6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6" y="990600"/>
                        <a:ext cx="31797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5257801" y="4648201"/>
          <a:ext cx="50450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8" imgW="736560" imgH="177480" progId="Equation.3">
                  <p:embed/>
                </p:oleObj>
              </mc:Choice>
              <mc:Fallback>
                <p:oleObj name="Equation" r:id="rId8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648201"/>
                        <a:ext cx="5045075" cy="12160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5257800" y="3200401"/>
          <a:ext cx="48768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10" imgW="952200" imgH="215640" progId="Equation.3">
                  <p:embed/>
                </p:oleObj>
              </mc:Choice>
              <mc:Fallback>
                <p:oleObj name="Equation" r:id="rId10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00401"/>
                        <a:ext cx="48768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868488" y="3352801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35854" name="Picture 14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2301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097088" y="47244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which trig ratio you have and set up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4138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/>
      <p:bldP spid="358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>
                <a:latin typeface="Berlin Sans FB Demi" panose="020E0802020502020306" pitchFamily="34" charset="0"/>
              </a:rPr>
              <a:t>Ex: 4	 Find the missing side. </a:t>
            </a:r>
            <a:r>
              <a:rPr lang="en-US" altLang="en-US" sz="2800" b="1">
                <a:latin typeface="Berlin Sans FB Demi" panose="020E0802020502020306" pitchFamily="34" charset="0"/>
              </a:rPr>
              <a:t>Round to the nearest tenth.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flipH="1">
            <a:off x="2286000" y="762000"/>
            <a:ext cx="2209800" cy="2438400"/>
          </a:xfrm>
          <a:prstGeom prst="rtTriangle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 flipH="1">
            <a:off x="4191000" y="2895600"/>
            <a:ext cx="304800" cy="304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3810000" y="1277939"/>
          <a:ext cx="7366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4" imgW="253800" imgH="177480" progId="Equation.3">
                  <p:embed/>
                </p:oleObj>
              </mc:Choice>
              <mc:Fallback>
                <p:oleObj name="Equation" r:id="rId4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77939"/>
                        <a:ext cx="7366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362200" y="152400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rgbClr val="0000FF"/>
                </a:solidFill>
              </a:rPr>
              <a:t>20 ft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72000" y="1600200"/>
            <a:ext cx="68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rgbClr val="0000FF"/>
                </a:solidFill>
              </a:rPr>
              <a:t>x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6203951" y="990600"/>
          <a:ext cx="299561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6" imgW="825480" imgH="393480" progId="Equation.3">
                  <p:embed/>
                </p:oleObj>
              </mc:Choice>
              <mc:Fallback>
                <p:oleObj name="Equation" r:id="rId6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1" y="990600"/>
                        <a:ext cx="299561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5638801" y="4572001"/>
          <a:ext cx="46767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8" imgW="647640" imgH="177480" progId="Equation.3">
                  <p:embed/>
                </p:oleObj>
              </mc:Choice>
              <mc:Fallback>
                <p:oleObj name="Equation" r:id="rId8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4572001"/>
                        <a:ext cx="4676775" cy="128111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5257801" y="2895601"/>
          <a:ext cx="4657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0" imgW="901440" imgH="215640" progId="Equation.3">
                  <p:embed/>
                </p:oleObj>
              </mc:Choice>
              <mc:Fallback>
                <p:oleObj name="Equation" r:id="rId10" imgW="901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2895601"/>
                        <a:ext cx="4657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80" name="Picture 16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914400"/>
            <a:ext cx="2682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7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Using tan</a:t>
            </a:r>
            <a:r>
              <a:rPr lang="en-US" altLang="en-US" baseline="30000"/>
              <a:t>-1</a:t>
            </a:r>
            <a:r>
              <a:rPr lang="en-US" altLang="en-US"/>
              <a:t> (inverse tangent):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If 				</a:t>
            </a:r>
            <a:r>
              <a:rPr lang="en-US" altLang="en-US" i="1"/>
              <a:t>0.5543 	= 	tan</a:t>
            </a:r>
            <a:r>
              <a:rPr lang="en-US" altLang="en-US"/>
              <a:t> </a:t>
            </a:r>
            <a:r>
              <a:rPr lang="el-GR" altLang="en-US"/>
              <a:t>θ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then	 	tan</a:t>
            </a:r>
            <a:r>
              <a:rPr lang="en-US" altLang="en-US" baseline="30000"/>
              <a:t>-1 </a:t>
            </a:r>
            <a:r>
              <a:rPr lang="en-US" altLang="en-US"/>
              <a:t>(0.5543) 	= 	</a:t>
            </a:r>
            <a:r>
              <a:rPr lang="el-GR" altLang="en-US"/>
              <a:t>θ</a:t>
            </a:r>
            <a:endParaRPr lang="en-US" altLang="en-US"/>
          </a:p>
          <a:p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Solve for </a:t>
            </a:r>
            <a:r>
              <a:rPr lang="el-GR" altLang="en-US"/>
              <a:t>θ</a:t>
            </a:r>
            <a:r>
              <a:rPr lang="en-US" altLang="en-US"/>
              <a:t> if tan </a:t>
            </a:r>
            <a:r>
              <a:rPr lang="el-GR" altLang="en-US"/>
              <a:t>θ</a:t>
            </a:r>
            <a:r>
              <a:rPr lang="en-US" altLang="en-US"/>
              <a:t> = 28.64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>
            <p:ph type="title"/>
          </p:nvPr>
        </p:nvSpPr>
        <p:spPr>
          <a:solidFill>
            <a:srgbClr val="FFD08B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D08B"/>
            </a:extrusionClr>
            <a:contourClr>
              <a:srgbClr val="FFD08B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r>
              <a:rPr lang="en-US" altLang="en-US">
                <a:solidFill>
                  <a:srgbClr val="FFD08B"/>
                </a:solidFill>
                <a:effectDag name="">
                  <a:cont type="tree" name="">
                    <a:effect ref="fillLine"/>
                    <a:outerShdw dist="38100" dir="13500000" algn="br">
                      <a:srgbClr val="FFE0B2"/>
                    </a:outerShdw>
                  </a:cont>
                  <a:cont type="tree" name="">
                    <a:effect ref="fillLine"/>
                    <a:outerShdw dist="38100" dir="2700000" algn="tl">
                      <a:srgbClr val="997C53"/>
                    </a:outerShdw>
                  </a:cont>
                  <a:effect ref="fillLine"/>
                </a:effectDag>
              </a:rPr>
              <a:t>Inverse Tangent Function</a:t>
            </a:r>
          </a:p>
        </p:txBody>
      </p:sp>
    </p:spTree>
    <p:extLst>
      <p:ext uri="{BB962C8B-B14F-4D97-AF65-F5344CB8AC3E}">
        <p14:creationId xmlns:p14="http://schemas.microsoft.com/office/powerpoint/2010/main" val="6560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2819400"/>
          </a:xfrm>
          <a:solidFill>
            <a:srgbClr val="FFFFCC"/>
          </a:solidFill>
        </p:spPr>
        <p:txBody>
          <a:bodyPr/>
          <a:lstStyle/>
          <a:p>
            <a:r>
              <a:rPr lang="en-US" altLang="en-US" sz="6200" b="1">
                <a:latin typeface="Berlin Sans FB Demi" panose="020E0802020502020306" pitchFamily="34" charset="0"/>
              </a:rPr>
              <a:t>Finding an angle.</a:t>
            </a:r>
            <a:br>
              <a:rPr lang="en-US" altLang="en-US" sz="6200" b="1">
                <a:latin typeface="Berlin Sans FB Demi" panose="020E0802020502020306" pitchFamily="34" charset="0"/>
              </a:rPr>
            </a:br>
            <a:r>
              <a:rPr lang="en-US" altLang="en-US" sz="3200" i="1">
                <a:latin typeface="Berlin Sans FB Demi" panose="020E0802020502020306" pitchFamily="34" charset="0"/>
              </a:rPr>
              <a:t>(Figuring out which ratio to use and getting to use the </a:t>
            </a:r>
            <a:r>
              <a:rPr lang="en-US" altLang="en-US" sz="3200" i="1">
                <a:solidFill>
                  <a:srgbClr val="FF0000"/>
                </a:solidFill>
                <a:latin typeface="Berlin Sans FB Demi" panose="020E0802020502020306" pitchFamily="34" charset="0"/>
              </a:rPr>
              <a:t>2</a:t>
            </a:r>
            <a:r>
              <a:rPr lang="en-US" altLang="en-US" sz="3200" i="1" baseline="30000">
                <a:solidFill>
                  <a:srgbClr val="FF0000"/>
                </a:solidFill>
                <a:latin typeface="Berlin Sans FB Demi" panose="020E0802020502020306" pitchFamily="34" charset="0"/>
              </a:rPr>
              <a:t>nd</a:t>
            </a:r>
            <a:r>
              <a:rPr lang="en-US" altLang="en-US" sz="3200" i="1">
                <a:solidFill>
                  <a:srgbClr val="FF0000"/>
                </a:solidFill>
                <a:latin typeface="Berlin Sans FB Demi" panose="020E0802020502020306" pitchFamily="34" charset="0"/>
              </a:rPr>
              <a:t> button</a:t>
            </a:r>
            <a:r>
              <a:rPr lang="en-US" altLang="en-US" sz="3200" i="1">
                <a:latin typeface="Berlin Sans FB Demi" panose="020E0802020502020306" pitchFamily="34" charset="0"/>
              </a:rPr>
              <a:t> and one of the trig buttons.)</a:t>
            </a:r>
            <a:br>
              <a:rPr lang="en-US" altLang="en-US" sz="3200" i="1">
                <a:latin typeface="Berlin Sans FB Demi" panose="020E0802020502020306" pitchFamily="34" charset="0"/>
              </a:rPr>
            </a:br>
            <a:endParaRPr lang="en-US" altLang="en-US" sz="3200" i="1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algn="l"/>
            <a:r>
              <a:rPr lang="en-US" altLang="en-US" sz="3200" b="1"/>
              <a:t>Ex. 1: Find </a:t>
            </a:r>
            <a:r>
              <a:rPr lang="en-US" altLang="en-US" sz="3200" b="1">
                <a:sym typeface="Symbol" panose="05050102010706020507" pitchFamily="18" charset="2"/>
              </a:rPr>
              <a:t>.  Round to four decimal places.</a:t>
            </a:r>
            <a:endParaRPr lang="en-US" altLang="en-US" sz="3200" b="1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460625" y="685800"/>
            <a:ext cx="2286000" cy="3200400"/>
          </a:xfrm>
          <a:prstGeom prst="rtTriangle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466975" y="3549650"/>
            <a:ext cx="304800" cy="336550"/>
          </a:xfrm>
          <a:prstGeom prst="rect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971801" y="4006851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676401" y="2243139"/>
            <a:ext cx="1012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17.2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514600" y="6172201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Make sure you are in degree mode (not radians).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8153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943600" y="838200"/>
          <a:ext cx="22606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4" imgW="774360" imgH="393480" progId="Equation.3">
                  <p:embed/>
                </p:oleObj>
              </mc:Choice>
              <mc:Fallback>
                <p:oleObj name="Equation" r:id="rId4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838200"/>
                        <a:ext cx="22606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913189" y="3200401"/>
          <a:ext cx="5540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9" y="3200401"/>
                        <a:ext cx="55403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3962400" y="1905000"/>
            <a:ext cx="1219200" cy="762000"/>
            <a:chOff x="2400" y="1632"/>
            <a:chExt cx="768" cy="480"/>
          </a:xfrm>
        </p:grpSpPr>
        <p:sp>
          <p:nvSpPr>
            <p:cNvPr id="40972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00" y="1680"/>
              <a:ext cx="768" cy="432"/>
            </a:xfrm>
            <a:prstGeom prst="actionButtonBlank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2496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black"/>
                  </a:solidFill>
                </a:rPr>
                <a:t>2</a:t>
              </a:r>
              <a:r>
                <a:rPr lang="en-US" altLang="en-US" sz="4400" baseline="30000">
                  <a:solidFill>
                    <a:prstClr val="black"/>
                  </a:solidFill>
                </a:rPr>
                <a:t>nd</a:t>
              </a:r>
              <a:r>
                <a:rPr lang="en-US" altLang="en-US" sz="440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5257800" y="1905000"/>
            <a:ext cx="1219200" cy="762000"/>
            <a:chOff x="3216" y="1632"/>
            <a:chExt cx="768" cy="480"/>
          </a:xfrm>
        </p:grpSpPr>
        <p:sp>
          <p:nvSpPr>
            <p:cNvPr id="40975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3312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white"/>
                  </a:solidFill>
                </a:rPr>
                <a:t>tan </a:t>
              </a:r>
            </a:p>
          </p:txBody>
        </p:sp>
      </p:grp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6553200" y="1981200"/>
            <a:ext cx="1219200" cy="685800"/>
            <a:chOff x="3840" y="1248"/>
            <a:chExt cx="768" cy="432"/>
          </a:xfrm>
        </p:grpSpPr>
        <p:sp>
          <p:nvSpPr>
            <p:cNvPr id="40978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17.2 </a:t>
              </a:r>
            </a:p>
          </p:txBody>
        </p:sp>
      </p:grp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7848600" y="1981200"/>
            <a:ext cx="838200" cy="609600"/>
            <a:chOff x="4656" y="1248"/>
            <a:chExt cx="528" cy="384"/>
          </a:xfrm>
        </p:grpSpPr>
        <p:sp>
          <p:nvSpPr>
            <p:cNvPr id="40981" name="AutoShape 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6" y="1248"/>
              <a:ext cx="528" cy="384"/>
            </a:xfrm>
            <a:prstGeom prst="actionButtonBlan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graphicFrame>
          <p:nvGraphicFramePr>
            <p:cNvPr id="40982" name="Object 22"/>
            <p:cNvGraphicFramePr>
              <a:graphicFrameLocks noChangeAspect="1"/>
            </p:cNvGraphicFramePr>
            <p:nvPr/>
          </p:nvGraphicFramePr>
          <p:xfrm>
            <a:off x="4760" y="1248"/>
            <a:ext cx="37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6" name="Equation" r:id="rId8" imgW="126720" imgH="126720" progId="Equation.3">
                    <p:embed/>
                  </p:oleObj>
                </mc:Choice>
                <mc:Fallback>
                  <p:oleObj name="Equation" r:id="rId8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1248"/>
                          <a:ext cx="376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83" name="Group 23"/>
          <p:cNvGrpSpPr>
            <a:grpSpLocks/>
          </p:cNvGrpSpPr>
          <p:nvPr/>
        </p:nvGrpSpPr>
        <p:grpSpPr bwMode="auto">
          <a:xfrm>
            <a:off x="8763000" y="1981200"/>
            <a:ext cx="762000" cy="685800"/>
            <a:chOff x="5232" y="1248"/>
            <a:chExt cx="480" cy="432"/>
          </a:xfrm>
        </p:grpSpPr>
        <p:sp>
          <p:nvSpPr>
            <p:cNvPr id="40984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9</a:t>
              </a:r>
            </a:p>
          </p:txBody>
        </p:sp>
      </p:grpSp>
      <p:graphicFrame>
        <p:nvGraphicFramePr>
          <p:cNvPr id="40986" name="Object 26"/>
          <p:cNvGraphicFramePr>
            <a:graphicFrameLocks noChangeAspect="1"/>
          </p:cNvGraphicFramePr>
          <p:nvPr/>
        </p:nvGraphicFramePr>
        <p:xfrm>
          <a:off x="5302250" y="3429001"/>
          <a:ext cx="48641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10" imgW="838080" imgH="177480" progId="Equation.3">
                  <p:embed/>
                </p:oleObj>
              </mc:Choice>
              <mc:Fallback>
                <p:oleObj name="Equation" r:id="rId10" imgW="838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3429001"/>
                        <a:ext cx="4864100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87" name="Group 27"/>
          <p:cNvGrpSpPr>
            <a:grpSpLocks/>
          </p:cNvGrpSpPr>
          <p:nvPr/>
        </p:nvGrpSpPr>
        <p:grpSpPr bwMode="auto">
          <a:xfrm>
            <a:off x="9601200" y="1981200"/>
            <a:ext cx="762000" cy="685800"/>
            <a:chOff x="5232" y="1248"/>
            <a:chExt cx="480" cy="432"/>
          </a:xfrm>
        </p:grpSpPr>
        <p:sp>
          <p:nvSpPr>
            <p:cNvPr id="40988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)</a:t>
              </a:r>
            </a:p>
          </p:txBody>
        </p:sp>
      </p:grp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1524000" y="4664075"/>
            <a:ext cx="617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  <a:latin typeface="Century Gothic" panose="020B0502020202020204" pitchFamily="34" charset="0"/>
              </a:rPr>
              <a:t>Shrink yourself down and stand where the angle is.</a:t>
            </a:r>
          </a:p>
        </p:txBody>
      </p:sp>
      <p:pic>
        <p:nvPicPr>
          <p:cNvPr id="40991" name="Picture 31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4" y="3429000"/>
            <a:ext cx="23018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524000" y="5426076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prstClr val="black"/>
                </a:solidFill>
                <a:latin typeface="Century Gothic" panose="020B0502020202020204" pitchFamily="34" charset="0"/>
              </a:rPr>
              <a:t>Now, figure out which trig ratio you have and set up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4021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0" grpId="0"/>
      <p:bldP spid="4099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 rot="10800000">
            <a:off x="2449513" y="1219200"/>
            <a:ext cx="1371600" cy="3429000"/>
          </a:xfrm>
          <a:prstGeom prst="rtTriangle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algn="l"/>
            <a:r>
              <a:rPr lang="en-US" altLang="en-US" sz="3200" b="1"/>
              <a:t>Ex. 2: Find </a:t>
            </a:r>
            <a:r>
              <a:rPr lang="en-US" altLang="en-US" sz="3200" b="1">
                <a:sym typeface="Symbol" panose="05050102010706020507" pitchFamily="18" charset="2"/>
              </a:rPr>
              <a:t>.  Round to three decimal places.</a:t>
            </a:r>
            <a:endParaRPr lang="en-US" altLang="en-US" sz="3200" b="1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05200" y="1219200"/>
            <a:ext cx="304800" cy="33655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1" y="2362201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895601" y="685801"/>
            <a:ext cx="1012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514600" y="6172201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Make sure you are in degree mode (not radians).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153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6073775" y="838200"/>
          <a:ext cx="20002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4" imgW="685800" imgH="393480" progId="Equation.3">
                  <p:embed/>
                </p:oleObj>
              </mc:Choice>
              <mc:Fallback>
                <p:oleObj name="Equation" r:id="rId4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838200"/>
                        <a:ext cx="20002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2687638" y="1219200"/>
          <a:ext cx="436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1219200"/>
                        <a:ext cx="4365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4191000" y="1905000"/>
            <a:ext cx="1219200" cy="762000"/>
            <a:chOff x="2400" y="1632"/>
            <a:chExt cx="768" cy="480"/>
          </a:xfrm>
        </p:grpSpPr>
        <p:sp>
          <p:nvSpPr>
            <p:cNvPr id="41996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00" y="1680"/>
              <a:ext cx="768" cy="432"/>
            </a:xfrm>
            <a:prstGeom prst="actionButtonBlank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2496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black"/>
                  </a:solidFill>
                </a:rPr>
                <a:t>2</a:t>
              </a:r>
              <a:r>
                <a:rPr lang="en-US" altLang="en-US" sz="4400" baseline="30000">
                  <a:solidFill>
                    <a:prstClr val="black"/>
                  </a:solidFill>
                </a:rPr>
                <a:t>nd</a:t>
              </a:r>
              <a:r>
                <a:rPr lang="en-US" altLang="en-US" sz="440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41998" name="Group 14"/>
          <p:cNvGrpSpPr>
            <a:grpSpLocks/>
          </p:cNvGrpSpPr>
          <p:nvPr/>
        </p:nvGrpSpPr>
        <p:grpSpPr bwMode="auto">
          <a:xfrm>
            <a:off x="5486400" y="1905000"/>
            <a:ext cx="1219200" cy="762000"/>
            <a:chOff x="3216" y="1632"/>
            <a:chExt cx="768" cy="480"/>
          </a:xfrm>
        </p:grpSpPr>
        <p:sp>
          <p:nvSpPr>
            <p:cNvPr id="41999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3312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white"/>
                  </a:solidFill>
                </a:rPr>
                <a:t>cos </a:t>
              </a:r>
            </a:p>
          </p:txBody>
        </p:sp>
      </p:grp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6781800" y="1981200"/>
            <a:ext cx="838200" cy="685800"/>
            <a:chOff x="3840" y="1248"/>
            <a:chExt cx="768" cy="432"/>
          </a:xfrm>
        </p:grpSpPr>
        <p:sp>
          <p:nvSpPr>
            <p:cNvPr id="42002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7 </a:t>
              </a:r>
            </a:p>
          </p:txBody>
        </p:sp>
      </p:grp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7772400" y="1981200"/>
            <a:ext cx="838200" cy="609600"/>
            <a:chOff x="4656" y="1248"/>
            <a:chExt cx="528" cy="384"/>
          </a:xfrm>
        </p:grpSpPr>
        <p:sp>
          <p:nvSpPr>
            <p:cNvPr id="42005" name="AutoShape 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6" y="1248"/>
              <a:ext cx="528" cy="384"/>
            </a:xfrm>
            <a:prstGeom prst="actionButtonBlan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graphicFrame>
          <p:nvGraphicFramePr>
            <p:cNvPr id="42006" name="Object 22"/>
            <p:cNvGraphicFramePr>
              <a:graphicFrameLocks noChangeAspect="1"/>
            </p:cNvGraphicFramePr>
            <p:nvPr/>
          </p:nvGraphicFramePr>
          <p:xfrm>
            <a:off x="4760" y="1248"/>
            <a:ext cx="37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0" name="Equation" r:id="rId8" imgW="126720" imgH="126720" progId="Equation.3">
                    <p:embed/>
                  </p:oleObj>
                </mc:Choice>
                <mc:Fallback>
                  <p:oleObj name="Equation" r:id="rId8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1248"/>
                          <a:ext cx="376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7" name="Group 23"/>
          <p:cNvGrpSpPr>
            <a:grpSpLocks/>
          </p:cNvGrpSpPr>
          <p:nvPr/>
        </p:nvGrpSpPr>
        <p:grpSpPr bwMode="auto">
          <a:xfrm>
            <a:off x="8686800" y="1981200"/>
            <a:ext cx="1066800" cy="685800"/>
            <a:chOff x="5232" y="1248"/>
            <a:chExt cx="480" cy="432"/>
          </a:xfrm>
        </p:grpSpPr>
        <p:sp>
          <p:nvSpPr>
            <p:cNvPr id="42008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23</a:t>
              </a:r>
            </a:p>
          </p:txBody>
        </p:sp>
      </p:grpSp>
      <p:graphicFrame>
        <p:nvGraphicFramePr>
          <p:cNvPr id="42010" name="Object 26"/>
          <p:cNvGraphicFramePr>
            <a:graphicFrameLocks noChangeAspect="1"/>
          </p:cNvGraphicFramePr>
          <p:nvPr/>
        </p:nvGraphicFramePr>
        <p:xfrm>
          <a:off x="5522914" y="3429001"/>
          <a:ext cx="44227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10" imgW="761760" imgH="177480" progId="Equation.3">
                  <p:embed/>
                </p:oleObj>
              </mc:Choice>
              <mc:Fallback>
                <p:oleObj name="Equation" r:id="rId10" imgW="761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914" y="3429001"/>
                        <a:ext cx="4422775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9829800" y="1981200"/>
            <a:ext cx="762000" cy="685800"/>
            <a:chOff x="5232" y="1248"/>
            <a:chExt cx="480" cy="432"/>
          </a:xfrm>
        </p:grpSpPr>
        <p:sp>
          <p:nvSpPr>
            <p:cNvPr id="42012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)</a:t>
              </a:r>
            </a:p>
          </p:txBody>
        </p:sp>
      </p:grpSp>
      <p:pic>
        <p:nvPicPr>
          <p:cNvPr id="42015" name="Picture 31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9214" y="1193800"/>
            <a:ext cx="23018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 rot="10800000" flipH="1">
            <a:off x="2133600" y="914400"/>
            <a:ext cx="4419600" cy="2438400"/>
          </a:xfrm>
          <a:prstGeom prst="rtTriangle">
            <a:avLst/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algn="l"/>
            <a:r>
              <a:rPr lang="en-US" altLang="en-US" sz="3200" b="1"/>
              <a:t>Ex. 3: Find </a:t>
            </a:r>
            <a:r>
              <a:rPr lang="en-US" altLang="en-US" sz="3200" b="1">
                <a:sym typeface="Symbol" panose="05050102010706020507" pitchFamily="18" charset="2"/>
              </a:rPr>
              <a:t>.  Round to three decimal places.</a:t>
            </a:r>
            <a:endParaRPr lang="en-US" altLang="en-US" sz="3200" b="1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33600" y="914400"/>
            <a:ext cx="304800" cy="336550"/>
          </a:xfrm>
          <a:prstGeom prst="rect">
            <a:avLst/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 rot="-1975202">
            <a:off x="3505201" y="2209801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68437" y="1524001"/>
            <a:ext cx="1012826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514600" y="6172201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Make sure you are in degree mode (not radians).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8153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781801" y="762000"/>
          <a:ext cx="21494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4" imgW="736560" imgH="393480" progId="Equation.3">
                  <p:embed/>
                </p:oleObj>
              </mc:Choice>
              <mc:Fallback>
                <p:oleObj name="Equation" r:id="rId4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762000"/>
                        <a:ext cx="21494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5257801" y="838200"/>
          <a:ext cx="436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838200"/>
                        <a:ext cx="4365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4267200" y="2362200"/>
            <a:ext cx="1219200" cy="762000"/>
            <a:chOff x="2400" y="1632"/>
            <a:chExt cx="768" cy="480"/>
          </a:xfrm>
        </p:grpSpPr>
        <p:sp>
          <p:nvSpPr>
            <p:cNvPr id="43020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00" y="1680"/>
              <a:ext cx="768" cy="432"/>
            </a:xfrm>
            <a:prstGeom prst="actionButtonBlank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2496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black"/>
                  </a:solidFill>
                </a:rPr>
                <a:t>2</a:t>
              </a:r>
              <a:r>
                <a:rPr lang="en-US" altLang="en-US" sz="4400" baseline="30000">
                  <a:solidFill>
                    <a:prstClr val="black"/>
                  </a:solidFill>
                </a:rPr>
                <a:t>nd</a:t>
              </a:r>
              <a:r>
                <a:rPr lang="en-US" altLang="en-US" sz="440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43022" name="Group 14"/>
          <p:cNvGrpSpPr>
            <a:grpSpLocks/>
          </p:cNvGrpSpPr>
          <p:nvPr/>
        </p:nvGrpSpPr>
        <p:grpSpPr bwMode="auto">
          <a:xfrm>
            <a:off x="5562600" y="2362200"/>
            <a:ext cx="1219200" cy="762000"/>
            <a:chOff x="3216" y="1632"/>
            <a:chExt cx="768" cy="480"/>
          </a:xfrm>
        </p:grpSpPr>
        <p:sp>
          <p:nvSpPr>
            <p:cNvPr id="43023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3312" y="1632"/>
              <a:ext cx="62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>
                  <a:solidFill>
                    <a:prstClr val="white"/>
                  </a:solidFill>
                </a:rPr>
                <a:t>sin </a:t>
              </a:r>
            </a:p>
          </p:txBody>
        </p:sp>
      </p:grpSp>
      <p:grpSp>
        <p:nvGrpSpPr>
          <p:cNvPr id="43025" name="Group 17"/>
          <p:cNvGrpSpPr>
            <a:grpSpLocks/>
          </p:cNvGrpSpPr>
          <p:nvPr/>
        </p:nvGrpSpPr>
        <p:grpSpPr bwMode="auto">
          <a:xfrm>
            <a:off x="6858000" y="2438400"/>
            <a:ext cx="990600" cy="685800"/>
            <a:chOff x="3840" y="1248"/>
            <a:chExt cx="768" cy="432"/>
          </a:xfrm>
        </p:grpSpPr>
        <p:sp>
          <p:nvSpPr>
            <p:cNvPr id="43026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3936" y="1248"/>
              <a:ext cx="67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200 </a:t>
              </a:r>
            </a:p>
          </p:txBody>
        </p:sp>
      </p:grp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7924800" y="2438400"/>
            <a:ext cx="838200" cy="609600"/>
            <a:chOff x="4656" y="1248"/>
            <a:chExt cx="528" cy="384"/>
          </a:xfrm>
        </p:grpSpPr>
        <p:sp>
          <p:nvSpPr>
            <p:cNvPr id="43029" name="AutoShape 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6" y="1248"/>
              <a:ext cx="528" cy="384"/>
            </a:xfrm>
            <a:prstGeom prst="actionButtonBlan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graphicFrame>
          <p:nvGraphicFramePr>
            <p:cNvPr id="43030" name="Object 22"/>
            <p:cNvGraphicFramePr>
              <a:graphicFrameLocks noChangeAspect="1"/>
            </p:cNvGraphicFramePr>
            <p:nvPr/>
          </p:nvGraphicFramePr>
          <p:xfrm>
            <a:off x="4760" y="1248"/>
            <a:ext cx="37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name="Equation" r:id="rId8" imgW="126720" imgH="126720" progId="Equation.3">
                    <p:embed/>
                  </p:oleObj>
                </mc:Choice>
                <mc:Fallback>
                  <p:oleObj name="Equation" r:id="rId8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1248"/>
                          <a:ext cx="376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31" name="Group 23"/>
          <p:cNvGrpSpPr>
            <a:grpSpLocks/>
          </p:cNvGrpSpPr>
          <p:nvPr/>
        </p:nvGrpSpPr>
        <p:grpSpPr bwMode="auto">
          <a:xfrm>
            <a:off x="8796338" y="2438400"/>
            <a:ext cx="1066800" cy="685800"/>
            <a:chOff x="5040" y="1248"/>
            <a:chExt cx="672" cy="432"/>
          </a:xfrm>
        </p:grpSpPr>
        <p:sp>
          <p:nvSpPr>
            <p:cNvPr id="43032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040" y="1248"/>
              <a:ext cx="672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5088" y="1248"/>
              <a:ext cx="55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400</a:t>
              </a:r>
            </a:p>
          </p:txBody>
        </p:sp>
      </p:grpSp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6296026" y="3429001"/>
          <a:ext cx="28733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10" imgW="495000" imgH="177480" progId="Equation.3">
                  <p:embed/>
                </p:oleObj>
              </mc:Choice>
              <mc:Fallback>
                <p:oleObj name="Equation" r:id="rId10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6" y="3429001"/>
                        <a:ext cx="2873375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9906000" y="2438400"/>
            <a:ext cx="533400" cy="685800"/>
            <a:chOff x="5040" y="1248"/>
            <a:chExt cx="672" cy="432"/>
          </a:xfrm>
        </p:grpSpPr>
        <p:sp>
          <p:nvSpPr>
            <p:cNvPr id="43036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040" y="1248"/>
              <a:ext cx="672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5088" y="1248"/>
              <a:ext cx="55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400">
                  <a:solidFill>
                    <a:prstClr val="black"/>
                  </a:solidFill>
                </a:rPr>
                <a:t>)</a:t>
              </a:r>
            </a:p>
          </p:txBody>
        </p:sp>
      </p:grpSp>
      <p:pic>
        <p:nvPicPr>
          <p:cNvPr id="43038" name="Picture 30" descr="MCj007871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889000"/>
            <a:ext cx="2301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2159000"/>
          </a:xfrm>
        </p:spPr>
        <p:txBody>
          <a:bodyPr/>
          <a:lstStyle/>
          <a:p>
            <a:r>
              <a:rPr lang="en-US" altLang="en-US"/>
              <a:t>These are the only trig functions you will be using in this course.</a:t>
            </a:r>
          </a:p>
          <a:p>
            <a:r>
              <a:rPr lang="en-US" altLang="en-US" i="1"/>
              <a:t>You need to memorize each one.</a:t>
            </a:r>
            <a:endParaRPr lang="en-US" altLang="en-US"/>
          </a:p>
          <a:p>
            <a:r>
              <a:rPr lang="en-US" altLang="en-US"/>
              <a:t>Use the memory device: </a:t>
            </a:r>
            <a:r>
              <a:rPr lang="en-US" altLang="en-US">
                <a:solidFill>
                  <a:srgbClr val="FF0000"/>
                </a:solidFill>
              </a:rPr>
              <a:t>SOH  CAH  TOA</a:t>
            </a: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7848601" y="4419600"/>
          <a:ext cx="12160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774360" imgH="1307880" progId="Equation.3">
                  <p:embed/>
                </p:oleObj>
              </mc:Choice>
              <mc:Fallback>
                <p:oleObj name="Equation" r:id="rId3" imgW="7743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1" y="4419600"/>
                        <a:ext cx="12160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7162800" y="3867150"/>
            <a:ext cx="1504950" cy="1009650"/>
            <a:chOff x="3552" y="2436"/>
            <a:chExt cx="948" cy="636"/>
          </a:xfrm>
        </p:grpSpPr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3552" y="2460"/>
              <a:ext cx="444" cy="5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>
              <a:off x="3720" y="2436"/>
              <a:ext cx="780" cy="38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>
              <a:off x="3924" y="2448"/>
              <a:ext cx="540" cy="6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7943850" y="3886200"/>
            <a:ext cx="876300" cy="1619250"/>
            <a:chOff x="4044" y="2448"/>
            <a:chExt cx="552" cy="1020"/>
          </a:xfrm>
        </p:grpSpPr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 flipH="1">
              <a:off x="4044" y="2472"/>
              <a:ext cx="192" cy="9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>
              <a:off x="4416" y="2460"/>
              <a:ext cx="96" cy="816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 flipH="1">
              <a:off x="4512" y="2448"/>
              <a:ext cx="84" cy="10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04" name="Group 24"/>
          <p:cNvGrpSpPr>
            <a:grpSpLocks/>
          </p:cNvGrpSpPr>
          <p:nvPr/>
        </p:nvGrpSpPr>
        <p:grpSpPr bwMode="auto">
          <a:xfrm>
            <a:off x="7886700" y="3886200"/>
            <a:ext cx="1924050" cy="2343150"/>
            <a:chOff x="4008" y="2448"/>
            <a:chExt cx="1212" cy="1476"/>
          </a:xfrm>
        </p:grpSpPr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 flipH="1">
              <a:off x="4008" y="2472"/>
              <a:ext cx="900" cy="13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 flipH="1">
              <a:off x="4524" y="2448"/>
              <a:ext cx="516" cy="1272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 flipH="1">
              <a:off x="4536" y="2460"/>
              <a:ext cx="684" cy="14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2133600" y="609600"/>
            <a:ext cx="82296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7A7FF"/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29409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73100"/>
            <a:ext cx="8229600" cy="965200"/>
          </a:xfrm>
          <a:solidFill>
            <a:srgbClr val="FF33CC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  <a:contourClr>
              <a:srgbClr val="FF33CC"/>
            </a:contourClr>
          </a:sp3d>
        </p:spPr>
        <p:txBody>
          <a:bodyPr>
            <a:flatTx/>
          </a:bodyPr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Sine Function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you talk about the </a:t>
            </a:r>
            <a:r>
              <a:rPr lang="en-US" altLang="en-US" i="1"/>
              <a:t>sin </a:t>
            </a:r>
            <a:r>
              <a:rPr lang="en-US" altLang="en-US"/>
              <a:t>of an angle, that means you are working with the opposite side, and the hypotenuse of a right triangle.</a:t>
            </a:r>
          </a:p>
        </p:txBody>
      </p:sp>
    </p:spTree>
    <p:extLst>
      <p:ext uri="{BB962C8B-B14F-4D97-AF65-F5344CB8AC3E}">
        <p14:creationId xmlns:p14="http://schemas.microsoft.com/office/powerpoint/2010/main" val="8388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altLang="en-US">
                <a:solidFill>
                  <a:srgbClr val="A7A7FF"/>
                </a:solidFill>
              </a:rPr>
              <a:t>Review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sin</a:t>
            </a:r>
            <a:r>
              <a:rPr lang="en-US" altLang="en-US"/>
              <a:t> function: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sin</a:t>
            </a:r>
            <a:r>
              <a:rPr lang="en-US" altLang="en-US" sz="2400">
                <a:latin typeface="Times New Roman" panose="02020603050405020304" pitchFamily="18" charset="0"/>
              </a:rPr>
              <a:t> A = </a:t>
            </a:r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953000" y="2819400"/>
          <a:ext cx="1295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295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AutoShape 8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72720" name="Group 16"/>
          <p:cNvGrpSpPr>
            <a:grpSpLocks/>
          </p:cNvGrpSpPr>
          <p:nvPr/>
        </p:nvGrpSpPr>
        <p:grpSpPr bwMode="auto">
          <a:xfrm>
            <a:off x="8458200" y="3886200"/>
            <a:ext cx="1295400" cy="1752600"/>
            <a:chOff x="4368" y="2448"/>
            <a:chExt cx="816" cy="1104"/>
          </a:xfrm>
        </p:grpSpPr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4368" y="244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4368" y="288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opposite</a:t>
              </a:r>
            </a:p>
          </p:txBody>
        </p:sp>
      </p:grp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3810000" y="3733800"/>
            <a:ext cx="4419600" cy="1752600"/>
            <a:chOff x="1440" y="2352"/>
            <a:chExt cx="2784" cy="1104"/>
          </a:xfrm>
        </p:grpSpPr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 flipV="1">
              <a:off x="1440" y="2352"/>
              <a:ext cx="278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17" name="Text Box 13"/>
            <p:cNvSpPr txBox="1">
              <a:spLocks noChangeArrowheads="1"/>
            </p:cNvSpPr>
            <p:nvPr/>
          </p:nvSpPr>
          <p:spPr bwMode="auto">
            <a:xfrm>
              <a:off x="2112" y="2592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hypotenuse</a:t>
              </a:r>
            </a:p>
          </p:txBody>
        </p:sp>
      </p:grp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Review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cosine function.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cos</a:t>
            </a:r>
            <a:r>
              <a:rPr lang="en-US" altLang="en-US" sz="2400">
                <a:latin typeface="Times New Roman" panose="02020603050405020304" pitchFamily="18" charset="0"/>
              </a:rPr>
              <a:t> A = </a:t>
            </a:r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953000" y="2819400"/>
          <a:ext cx="1295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295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AutoShape 6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73742" name="Group 14"/>
          <p:cNvGrpSpPr>
            <a:grpSpLocks/>
          </p:cNvGrpSpPr>
          <p:nvPr/>
        </p:nvGrpSpPr>
        <p:grpSpPr bwMode="auto">
          <a:xfrm>
            <a:off x="3810000" y="5791200"/>
            <a:ext cx="4495800" cy="457200"/>
            <a:chOff x="1440" y="3648"/>
            <a:chExt cx="2832" cy="288"/>
          </a:xfrm>
        </p:grpSpPr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 rot="5400000">
              <a:off x="2855" y="2233"/>
              <a:ext cx="1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2496" y="364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adjacent</a:t>
              </a:r>
            </a:p>
          </p:txBody>
        </p:sp>
      </p:grpSp>
      <p:grpSp>
        <p:nvGrpSpPr>
          <p:cNvPr id="73741" name="Group 13"/>
          <p:cNvGrpSpPr>
            <a:grpSpLocks/>
          </p:cNvGrpSpPr>
          <p:nvPr/>
        </p:nvGrpSpPr>
        <p:grpSpPr bwMode="auto">
          <a:xfrm>
            <a:off x="3810000" y="3733800"/>
            <a:ext cx="4419600" cy="1752600"/>
            <a:chOff x="1440" y="2352"/>
            <a:chExt cx="2784" cy="1104"/>
          </a:xfrm>
        </p:grpSpPr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 flipV="1">
              <a:off x="1440" y="2352"/>
              <a:ext cx="278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2112" y="2592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hypotenuse</a:t>
              </a:r>
            </a:p>
          </p:txBody>
        </p:sp>
      </p:grp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7A7FF"/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505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90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Review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590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tangent function.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tan</a:t>
            </a:r>
            <a:r>
              <a:rPr lang="en-US" altLang="en-US" sz="2400">
                <a:latin typeface="Times New Roman" panose="02020603050405020304" pitchFamily="18" charset="0"/>
              </a:rPr>
              <a:t> A = </a:t>
            </a:r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081589" y="2819400"/>
          <a:ext cx="10366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609480" imgH="419040" progId="Equation.3">
                  <p:embed/>
                </p:oleObj>
              </mc:Choice>
              <mc:Fallback>
                <p:oleObj name="Equation" r:id="rId3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9" y="2819400"/>
                        <a:ext cx="10366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AutoShape 6"/>
          <p:cNvSpPr>
            <a:spLocks noChangeArrowheads="1"/>
          </p:cNvSpPr>
          <p:nvPr/>
        </p:nvSpPr>
        <p:spPr bwMode="auto">
          <a:xfrm flipH="1">
            <a:off x="3886200" y="3886200"/>
            <a:ext cx="4419600" cy="1752600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3810000" y="5791200"/>
            <a:ext cx="4495800" cy="457200"/>
            <a:chOff x="1440" y="3648"/>
            <a:chExt cx="2832" cy="288"/>
          </a:xfrm>
        </p:grpSpPr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rot="5400000">
              <a:off x="2855" y="2233"/>
              <a:ext cx="1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2496" y="364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adjacent</a:t>
              </a:r>
            </a:p>
          </p:txBody>
        </p:sp>
      </p:grp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8153400" y="5486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8382000" y="3886200"/>
            <a:ext cx="1752600" cy="1752600"/>
            <a:chOff x="4320" y="2448"/>
            <a:chExt cx="1104" cy="1104"/>
          </a:xfrm>
        </p:grpSpPr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4320" y="2832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opposite</a:t>
              </a:r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 flipV="1">
              <a:off x="4368" y="244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7A7FF"/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7174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bd0036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3505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562600" cy="4191000"/>
          </a:xfrm>
        </p:spPr>
        <p:txBody>
          <a:bodyPr/>
          <a:lstStyle/>
          <a:p>
            <a:pPr algn="l"/>
            <a:r>
              <a:rPr lang="en-US" altLang="en-US" sz="4000">
                <a:latin typeface="Ravie" panose="04040805050809020602" pitchFamily="82" charset="0"/>
              </a:rPr>
              <a:t> We need a way to remember all of these ratios…</a:t>
            </a:r>
          </a:p>
        </p:txBody>
      </p:sp>
    </p:spTree>
    <p:extLst>
      <p:ext uri="{BB962C8B-B14F-4D97-AF65-F5344CB8AC3E}">
        <p14:creationId xmlns:p14="http://schemas.microsoft.com/office/powerpoint/2010/main" val="18537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8686800" cy="1981200"/>
          </a:xfrm>
          <a:solidFill>
            <a:srgbClr val="FFFFCC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/>
              <a:t>When we are trying to find a </a:t>
            </a:r>
            <a:r>
              <a:rPr lang="en-US" altLang="en-US" sz="6000" b="1">
                <a:solidFill>
                  <a:schemeClr val="accent2"/>
                </a:solidFill>
              </a:rPr>
              <a:t>side</a:t>
            </a:r>
            <a:r>
              <a:rPr lang="en-US" altLang="en-US">
                <a:solidFill>
                  <a:schemeClr val="accent2"/>
                </a:solidFill>
              </a:rPr>
              <a:t/>
            </a:r>
            <a:br>
              <a:rPr lang="en-US" altLang="en-US">
                <a:solidFill>
                  <a:schemeClr val="accent2"/>
                </a:solidFill>
              </a:rPr>
            </a:br>
            <a:r>
              <a:rPr lang="en-US" altLang="en-US"/>
              <a:t>we use </a:t>
            </a:r>
            <a:r>
              <a:rPr lang="en-US" altLang="en-US">
                <a:solidFill>
                  <a:schemeClr val="accent2"/>
                </a:solidFill>
              </a:rPr>
              <a:t>sin, cos, </a:t>
            </a:r>
            <a:r>
              <a:rPr lang="en-US" altLang="en-US">
                <a:solidFill>
                  <a:schemeClr val="tx1"/>
                </a:solidFill>
              </a:rPr>
              <a:t>or</a:t>
            </a:r>
            <a:r>
              <a:rPr lang="en-US" altLang="en-US">
                <a:solidFill>
                  <a:schemeClr val="accent2"/>
                </a:solidFill>
              </a:rPr>
              <a:t> tan</a:t>
            </a:r>
            <a:r>
              <a:rPr lang="en-US" altLang="en-US"/>
              <a:t>.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676400" y="3200400"/>
            <a:ext cx="8839200" cy="1714500"/>
          </a:xfrm>
          <a:prstGeom prst="rect">
            <a:avLst/>
          </a:prstGeom>
          <a:solidFill>
            <a:srgbClr val="99FFCC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When we are trying to find </a:t>
            </a:r>
            <a:r>
              <a:rPr lang="en-US" altLang="en-US" sz="4400">
                <a:solidFill>
                  <a:schemeClr val="accent2"/>
                </a:solidFill>
              </a:rPr>
              <a:t>an </a:t>
            </a:r>
            <a:r>
              <a:rPr lang="en-US" altLang="en-US" sz="6000" b="1">
                <a:solidFill>
                  <a:srgbClr val="FF3300"/>
                </a:solidFill>
              </a:rPr>
              <a:t>angle</a:t>
            </a:r>
          </a:p>
          <a:p>
            <a:r>
              <a:rPr lang="en-US" altLang="en-US" sz="4400">
                <a:solidFill>
                  <a:schemeClr val="accent2"/>
                </a:solidFill>
              </a:rPr>
              <a:t> </a:t>
            </a:r>
            <a:r>
              <a:rPr lang="en-US" altLang="en-US" sz="4400">
                <a:solidFill>
                  <a:schemeClr val="tx2"/>
                </a:solidFill>
              </a:rPr>
              <a:t>we use </a:t>
            </a:r>
            <a:r>
              <a:rPr lang="en-US" altLang="en-US" sz="4400">
                <a:solidFill>
                  <a:srgbClr val="FF3300"/>
                </a:solidFill>
              </a:rPr>
              <a:t>sin</a:t>
            </a:r>
            <a:r>
              <a:rPr lang="en-US" altLang="en-US" sz="4400" baseline="30000">
                <a:solidFill>
                  <a:srgbClr val="FF3300"/>
                </a:solidFill>
              </a:rPr>
              <a:t>-1</a:t>
            </a:r>
            <a:r>
              <a:rPr lang="en-US" altLang="en-US" sz="4400">
                <a:solidFill>
                  <a:srgbClr val="FF3300"/>
                </a:solidFill>
              </a:rPr>
              <a:t>, cos</a:t>
            </a:r>
            <a:r>
              <a:rPr lang="en-US" altLang="en-US" sz="4400" baseline="30000">
                <a:solidFill>
                  <a:srgbClr val="FF3300"/>
                </a:solidFill>
              </a:rPr>
              <a:t>-1</a:t>
            </a:r>
            <a:r>
              <a:rPr lang="en-US" altLang="en-US" sz="4400">
                <a:solidFill>
                  <a:srgbClr val="FF3300"/>
                </a:solidFill>
              </a:rPr>
              <a:t>,</a:t>
            </a:r>
            <a:r>
              <a:rPr lang="en-US" altLang="en-US" sz="4400">
                <a:solidFill>
                  <a:schemeClr val="accent2"/>
                </a:solidFill>
              </a:rPr>
              <a:t> </a:t>
            </a:r>
            <a:r>
              <a:rPr lang="en-US" altLang="en-US" sz="4400"/>
              <a:t>or</a:t>
            </a:r>
            <a:r>
              <a:rPr lang="en-US" altLang="en-US" sz="4400">
                <a:solidFill>
                  <a:schemeClr val="accent2"/>
                </a:solidFill>
              </a:rPr>
              <a:t> </a:t>
            </a:r>
            <a:r>
              <a:rPr lang="en-US" altLang="en-US" sz="4400">
                <a:solidFill>
                  <a:srgbClr val="FF3300"/>
                </a:solidFill>
              </a:rPr>
              <a:t>tan</a:t>
            </a:r>
            <a:r>
              <a:rPr lang="en-US" altLang="en-US" sz="4400" baseline="30000">
                <a:solidFill>
                  <a:srgbClr val="FF3300"/>
                </a:solidFill>
              </a:rPr>
              <a:t>-1</a:t>
            </a:r>
            <a:r>
              <a:rPr lang="en-US" altLang="en-US" sz="440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3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67000" y="609601"/>
            <a:ext cx="6858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prstClr val="black"/>
                </a:solidFill>
                <a:latin typeface="Comic Sans MS" panose="030F0702030302020204" pitchFamily="66" charset="0"/>
              </a:rPr>
              <a:t>The Trigonometric Functions we will be looking at</a:t>
            </a:r>
            <a:r>
              <a:rPr lang="en-US" altLang="en-US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SINE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COSINE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TANGENT</a:t>
            </a:r>
          </a:p>
        </p:txBody>
      </p:sp>
    </p:spTree>
    <p:extLst>
      <p:ext uri="{BB962C8B-B14F-4D97-AF65-F5344CB8AC3E}">
        <p14:creationId xmlns:p14="http://schemas.microsoft.com/office/powerpoint/2010/main" val="223023779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667000" y="609600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prstClr val="black"/>
                </a:solidFill>
                <a:latin typeface="Comic Sans MS" panose="030F0702030302020204" pitchFamily="66" charset="0"/>
              </a:rPr>
              <a:t>The Trigonometric Functions</a:t>
            </a:r>
            <a:r>
              <a:rPr lang="en-US" altLang="en-US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</a:rPr>
              <a:t>SIN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srgbClr val="66FF33"/>
                </a:solidFill>
                <a:latin typeface="Comic Sans MS" panose="030F0702030302020204" pitchFamily="66" charset="0"/>
              </a:rPr>
              <a:t>COS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INE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srgbClr val="ED7D31"/>
                </a:solidFill>
                <a:latin typeface="Comic Sans MS" panose="030F0702030302020204" pitchFamily="66" charset="0"/>
              </a:rPr>
              <a:t>TAN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GENT</a:t>
            </a:r>
          </a:p>
        </p:txBody>
      </p:sp>
    </p:spTree>
    <p:extLst>
      <p:ext uri="{BB962C8B-B14F-4D97-AF65-F5344CB8AC3E}">
        <p14:creationId xmlns:p14="http://schemas.microsoft.com/office/powerpoint/2010/main" val="2818577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95800" y="228600"/>
            <a:ext cx="3200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</a:rPr>
              <a:t>SIN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00400" y="1905001"/>
            <a:ext cx="5943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</a:rPr>
              <a:t>Pronounced  “sign”</a:t>
            </a:r>
            <a:endParaRPr lang="en-US" altLang="en-US" sz="6600" b="1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43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1905001"/>
            <a:ext cx="5943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66FF33"/>
                </a:solidFill>
                <a:latin typeface="Comic Sans MS" panose="030F0702030302020204" pitchFamily="66" charset="0"/>
              </a:rPr>
              <a:t>Pronounced  “co-sign”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62400" y="228600"/>
            <a:ext cx="4191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srgbClr val="66FF33"/>
                </a:solidFill>
                <a:latin typeface="Comic Sans MS" panose="030F0702030302020204" pitchFamily="66" charset="0"/>
              </a:rPr>
              <a:t>COS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INE</a:t>
            </a:r>
          </a:p>
        </p:txBody>
      </p:sp>
    </p:spTree>
    <p:extLst>
      <p:ext uri="{BB962C8B-B14F-4D97-AF65-F5344CB8AC3E}">
        <p14:creationId xmlns:p14="http://schemas.microsoft.com/office/powerpoint/2010/main" val="2038701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00400" y="1905001"/>
            <a:ext cx="5943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>
                <a:solidFill>
                  <a:srgbClr val="ED7D31"/>
                </a:solidFill>
                <a:latin typeface="Comic Sans MS" panose="030F0702030302020204" pitchFamily="66" charset="0"/>
              </a:rPr>
              <a:t>Pronounced  “tan-gent”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33800" y="228600"/>
            <a:ext cx="502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1">
                <a:solidFill>
                  <a:srgbClr val="ED7D31"/>
                </a:solidFill>
                <a:latin typeface="Comic Sans MS" panose="030F0702030302020204" pitchFamily="66" charset="0"/>
              </a:rPr>
              <a:t>TAN</a:t>
            </a:r>
            <a:r>
              <a:rPr lang="en-US" altLang="en-US" sz="6600" b="1">
                <a:solidFill>
                  <a:prstClr val="black"/>
                </a:solidFill>
                <a:latin typeface="Comic Sans MS" panose="030F0702030302020204" pitchFamily="66" charset="0"/>
              </a:rPr>
              <a:t>GENT</a:t>
            </a:r>
          </a:p>
        </p:txBody>
      </p:sp>
    </p:spTree>
    <p:extLst>
      <p:ext uri="{BB962C8B-B14F-4D97-AF65-F5344CB8AC3E}">
        <p14:creationId xmlns:p14="http://schemas.microsoft.com/office/powerpoint/2010/main" val="2055401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1013</Words>
  <Application>Microsoft Office PowerPoint</Application>
  <PresentationFormat>Widescreen</PresentationFormat>
  <Paragraphs>256</Paragraphs>
  <Slides>44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8" baseType="lpstr">
      <vt:lpstr>Arial</vt:lpstr>
      <vt:lpstr>Berlin Sans FB Demi</vt:lpstr>
      <vt:lpstr>Calibri</vt:lpstr>
      <vt:lpstr>Calibri Light</vt:lpstr>
      <vt:lpstr>Century Gothic</vt:lpstr>
      <vt:lpstr>Comic Sans MS</vt:lpstr>
      <vt:lpstr>Ravie</vt:lpstr>
      <vt:lpstr>Symbol</vt:lpstr>
      <vt:lpstr>Times New Roman</vt:lpstr>
      <vt:lpstr>Wingdings</vt:lpstr>
      <vt:lpstr>Office Theme</vt:lpstr>
      <vt:lpstr>Microsoft Equation 3.0</vt:lpstr>
      <vt:lpstr>MathType 4.0 Equation</vt:lpstr>
      <vt:lpstr>ips Publishing Equation</vt:lpstr>
      <vt:lpstr>PowerPoint Presentation</vt:lpstr>
      <vt:lpstr>Trigonometry Basics</vt:lpstr>
      <vt:lpstr>PowerPoint Presentation</vt:lpstr>
      <vt:lpstr>Sine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Sine function</vt:lpstr>
      <vt:lpstr>Sine Function</vt:lpstr>
      <vt:lpstr>Finding sin, cos, and tan. (Just writing a ratio or decimal.)</vt:lpstr>
      <vt:lpstr>Sine Function</vt:lpstr>
      <vt:lpstr>PowerPoint Presentation</vt:lpstr>
      <vt:lpstr>Inverse Sine Function</vt:lpstr>
      <vt:lpstr>PowerPoint Presentation</vt:lpstr>
      <vt:lpstr>Cosine Function</vt:lpstr>
      <vt:lpstr>Cosine Function</vt:lpstr>
      <vt:lpstr>PowerPoint Presentation</vt:lpstr>
      <vt:lpstr>Inverse Cosine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a side. (Figuring out which ratio to use and getting to use a trig button.)</vt:lpstr>
      <vt:lpstr>Ex: 1  Figure out which ratio to use.  Find x.  Round to the nearest tenth.</vt:lpstr>
      <vt:lpstr>Ex: 2  Find the missing side. Round to the nearest tenth.</vt:lpstr>
      <vt:lpstr>Ex: 3  Find the missing side. Round to the nearest tenth.</vt:lpstr>
      <vt:lpstr>Ex: 4  Find the missing side. Round to the nearest tenth.</vt:lpstr>
      <vt:lpstr>Inverse Tangent Function</vt:lpstr>
      <vt:lpstr>Finding an angle. (Figuring out which ratio to use and getting to use the 2nd button and one of the trig buttons.) </vt:lpstr>
      <vt:lpstr>Ex. 1: Find .  Round to four decimal places.</vt:lpstr>
      <vt:lpstr>Ex. 2: Find .  Round to three decimal places.</vt:lpstr>
      <vt:lpstr>Ex. 3: Find .  Round to three decimal places.</vt:lpstr>
      <vt:lpstr>Review</vt:lpstr>
      <vt:lpstr>Review</vt:lpstr>
      <vt:lpstr>PowerPoint Presentation</vt:lpstr>
      <vt:lpstr>PowerPoint Presentation</vt:lpstr>
      <vt:lpstr> We need a way to remember all of these ratios…</vt:lpstr>
      <vt:lpstr>When we are trying to find a side we use sin, cos, or tan.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stephan_small</dc:creator>
  <cp:lastModifiedBy>stephan_small</cp:lastModifiedBy>
  <cp:revision>3</cp:revision>
  <dcterms:created xsi:type="dcterms:W3CDTF">2017-01-10T23:46:19Z</dcterms:created>
  <dcterms:modified xsi:type="dcterms:W3CDTF">2017-01-11T16:01:22Z</dcterms:modified>
</cp:coreProperties>
</file>