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2"/>
  </p:notesMasterIdLst>
  <p:sldIdLst>
    <p:sldId id="261" r:id="rId2"/>
    <p:sldId id="266" r:id="rId3"/>
    <p:sldId id="267" r:id="rId4"/>
    <p:sldId id="258" r:id="rId5"/>
    <p:sldId id="259" r:id="rId6"/>
    <p:sldId id="262" r:id="rId7"/>
    <p:sldId id="263" r:id="rId8"/>
    <p:sldId id="264" r:id="rId9"/>
    <p:sldId id="268" r:id="rId10"/>
    <p:sldId id="265" r:id="rId11"/>
    <p:sldId id="271" r:id="rId12"/>
    <p:sldId id="272" r:id="rId13"/>
    <p:sldId id="273" r:id="rId14"/>
    <p:sldId id="269" r:id="rId15"/>
    <p:sldId id="277" r:id="rId16"/>
    <p:sldId id="270" r:id="rId17"/>
    <p:sldId id="284" r:id="rId18"/>
    <p:sldId id="274" r:id="rId19"/>
    <p:sldId id="285" r:id="rId20"/>
    <p:sldId id="286" r:id="rId21"/>
    <p:sldId id="279" r:id="rId22"/>
    <p:sldId id="288" r:id="rId23"/>
    <p:sldId id="280" r:id="rId24"/>
    <p:sldId id="289" r:id="rId25"/>
    <p:sldId id="290" r:id="rId26"/>
    <p:sldId id="291" r:id="rId27"/>
    <p:sldId id="275" r:id="rId28"/>
    <p:sldId id="292" r:id="rId29"/>
    <p:sldId id="293" r:id="rId30"/>
    <p:sldId id="295" r:id="rId31"/>
    <p:sldId id="294" r:id="rId32"/>
    <p:sldId id="296" r:id="rId33"/>
    <p:sldId id="276" r:id="rId34"/>
    <p:sldId id="278" r:id="rId35"/>
    <p:sldId id="297" r:id="rId36"/>
    <p:sldId id="281" r:id="rId37"/>
    <p:sldId id="282" r:id="rId38"/>
    <p:sldId id="283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40CFE0-C781-49C2-BB26-73B01F2CF5D4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AA1D8-16A9-4A57-A397-C6BA184DD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53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131D7BF-137C-4CB8-A2DA-3BFB025C7718}" type="slidenum">
              <a:rPr lang="en-US" altLang="en-US" sz="1200" b="0">
                <a:solidFill>
                  <a:srgbClr val="000000"/>
                </a:solidFill>
              </a:rPr>
              <a:pPr/>
              <a:t>1</a:t>
            </a:fld>
            <a:endParaRPr lang="en-US" altLang="en-US" sz="1200" b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575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4117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19200" y="1676400"/>
            <a:ext cx="97536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971800"/>
            <a:ext cx="9753600" cy="1752600"/>
          </a:xfrm>
          <a:ln>
            <a:noFill/>
          </a:ln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1219200" y="6248400"/>
            <a:ext cx="22352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110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00" b="1">
              <a:solidFill>
                <a:srgbClr val="2C1102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110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00" b="1">
              <a:solidFill>
                <a:srgbClr val="2C1102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235200" cy="457200"/>
          </a:xfrm>
          <a:ln>
            <a:miter lim="800000"/>
            <a:headEnd/>
            <a:tailEnd/>
          </a:ln>
          <a:effectLst/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52C3D41-ED31-4F10-A402-4D223037ABD1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408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172200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110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00" b="1">
              <a:solidFill>
                <a:srgbClr val="2C110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110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00" b="1">
              <a:solidFill>
                <a:srgbClr val="2C110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B2531F-FE6E-49BD-BFA2-397130862381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289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172200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110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00" b="1">
              <a:solidFill>
                <a:srgbClr val="2C110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110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00" b="1">
              <a:solidFill>
                <a:srgbClr val="2C110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8FA87A5-EC22-4A3D-82A2-B9D6471474CE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46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172200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110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00" b="1">
              <a:solidFill>
                <a:srgbClr val="2C110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110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00" b="1">
              <a:solidFill>
                <a:srgbClr val="2C110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892622-136E-47B7-80D2-FA3EE6A88791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810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172200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110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00" b="1">
              <a:solidFill>
                <a:srgbClr val="2C110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110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00" b="1">
              <a:solidFill>
                <a:srgbClr val="2C110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64D869-5D91-4910-9810-0C210955955A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81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34940-3325-43BC-B437-CEC6A79DDE77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369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6172200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110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00" b="1">
              <a:solidFill>
                <a:srgbClr val="2C110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110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00" b="1">
              <a:solidFill>
                <a:srgbClr val="2C110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DCE489-1DFE-460F-8B51-E46D2C245D4B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33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6172200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110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00" b="1">
              <a:solidFill>
                <a:srgbClr val="2C110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110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00" b="1">
              <a:solidFill>
                <a:srgbClr val="2C110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8B70BB-11AE-4BF4-A8E6-4A281542222D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927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6172200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110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00" b="1">
              <a:solidFill>
                <a:srgbClr val="2C110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110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00" b="1">
              <a:solidFill>
                <a:srgbClr val="2C110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58F4DFF-3C0C-4423-A05F-7CDEC14F53F4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905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172200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110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00" b="1">
              <a:solidFill>
                <a:srgbClr val="2C110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110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00" b="1">
              <a:solidFill>
                <a:srgbClr val="2C110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6C207C-7840-4F62-8DFD-72614D9E86D6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52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172200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110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00" b="1">
              <a:solidFill>
                <a:srgbClr val="2C110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110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00" b="1">
              <a:solidFill>
                <a:srgbClr val="2C110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F779F89-4F97-4B28-89BA-8DF9155BBFF2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754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4117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609600"/>
            <a:ext cx="934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03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172200"/>
            <a:ext cx="2540000" cy="457200"/>
          </a:xfrm>
          <a:prstGeom prst="rect">
            <a:avLst/>
          </a:prstGeom>
          <a:noFill/>
          <a:ln>
            <a:noFill/>
          </a:ln>
          <a:effectLst>
            <a:outerShdw blurRad="25400" dist="12700" dir="2700000" algn="ctr" rotWithShape="0">
              <a:srgbClr val="80808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solidFill>
                  <a:schemeClr val="tx2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3BD8906-839B-4F2E-984D-356DC404FAFA}" type="slidenum">
              <a:rPr lang="en-US" altLang="en-US">
                <a:solidFill>
                  <a:srgbClr val="FFFFFF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26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itchFamily="-110" charset="0"/>
          <a:ea typeface="ＭＳ Ｐゴシック" pitchFamily="1" charset="-128"/>
          <a:cs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itchFamily="-110" charset="0"/>
          <a:ea typeface="ＭＳ Ｐゴシック" pitchFamily="1" charset="-128"/>
          <a:cs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itchFamily="-110" charset="0"/>
          <a:ea typeface="ＭＳ Ｐゴシック" pitchFamily="1" charset="-128"/>
          <a:cs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itchFamily="-110" charset="0"/>
          <a:ea typeface="ＭＳ Ｐゴシック" pitchFamily="1" charset="-128"/>
          <a:cs typeface="ＭＳ Ｐゴシック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itchFamily="-110" charset="0"/>
          <a:ea typeface="ＭＳ Ｐゴシック" pitchFamily="1" charset="-128"/>
          <a:cs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itchFamily="-110" charset="0"/>
          <a:ea typeface="ＭＳ Ｐゴシック" pitchFamily="1" charset="-128"/>
          <a:cs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itchFamily="-110" charset="0"/>
          <a:ea typeface="ＭＳ Ｐゴシック" pitchFamily="1" charset="-128"/>
          <a:cs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itchFamily="-110" charset="0"/>
          <a:ea typeface="ＭＳ Ｐゴシック" pitchFamily="1" charset="-128"/>
          <a:cs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freedictionary.com/reverse" TargetMode="Externa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3093256"/>
            <a:ext cx="10363200" cy="1362075"/>
          </a:xfrm>
        </p:spPr>
        <p:txBody>
          <a:bodyPr/>
          <a:lstStyle/>
          <a:p>
            <a:r>
              <a:rPr lang="en-US" dirty="0"/>
              <a:t>What does it mean to transpose?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914400" y="858973"/>
            <a:ext cx="10363200" cy="1500187"/>
          </a:xfrm>
        </p:spPr>
        <p:txBody>
          <a:bodyPr/>
          <a:lstStyle/>
          <a:p>
            <a:r>
              <a:rPr lang="en-US" dirty="0" smtClean="0"/>
              <a:t>TRANSPOSITION</a:t>
            </a:r>
            <a:endParaRPr lang="en-US" dirty="0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1A014E50-56A5-4A16-B3F1-E64B0D688998}" type="slidenum">
              <a:rPr lang="en-US" altLang="en-US" sz="1400" b="0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en-US" altLang="en-US" sz="1400" b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76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Transpose for “m”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b="1" dirty="0"/>
              <a:t>2 (m + 1) = 8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337811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5400" i="1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US" sz="5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r>
                      <a:rPr lang="en-US" sz="5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5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5400" i="1">
                        <a:latin typeface="Cambria Math" panose="02040503050406030204" pitchFamily="18" charset="0"/>
                      </a:rPr>
                      <m:t>+8</m:t>
                    </m:r>
                  </m:oMath>
                </a14:m>
                <a:endParaRPr lang="en-US" sz="5400" dirty="0" smtClean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92622-136E-47B7-80D2-FA3EE6A88791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40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5400" i="1">
                        <a:latin typeface="Cambria Math" panose="02040503050406030204" pitchFamily="18" charset="0"/>
                      </a:rPr>
                      <m:t> 6</m:t>
                    </m:r>
                    <m:d>
                      <m:dPr>
                        <m:ctrlPr>
                          <a:rPr lang="en-US" sz="5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+ 3</m:t>
                        </m:r>
                      </m:e>
                    </m:d>
                    <m:r>
                      <a:rPr lang="en-US" sz="5400" i="1">
                        <a:latin typeface="Cambria Math" panose="02040503050406030204" pitchFamily="18" charset="0"/>
                      </a:rPr>
                      <m:t>=18</m:t>
                    </m:r>
                  </m:oMath>
                </a14:m>
                <a:endParaRPr lang="en-US" sz="5400" dirty="0" smtClean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92622-136E-47B7-80D2-FA3EE6A88791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19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1081825"/>
                <a:ext cx="10363200" cy="4937975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48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8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8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48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800" b="1" i="1" smtClean="0"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en-US" sz="4800" b="1" dirty="0"/>
                  <a:t> </a:t>
                </a:r>
                <a:r>
                  <a:rPr lang="en-US" sz="4800" b="1" dirty="0" smtClean="0"/>
                  <a:t>, Transpose for x</a:t>
                </a:r>
              </a:p>
              <a:p>
                <a:endParaRPr lang="en-US" sz="4800" b="1" dirty="0"/>
              </a:p>
              <a:p>
                <a14:m>
                  <m:oMath xmlns:m="http://schemas.openxmlformats.org/officeDocument/2006/math">
                    <m:r>
                      <a:rPr lang="en-US" sz="4800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800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800" b="1" i="1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48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800" b="1" i="1"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4800" b="1" i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4800" b="1" i="0" smtClean="0">
                        <a:latin typeface="Cambria Math" panose="02040503050406030204" pitchFamily="18" charset="0"/>
                      </a:rPr>
                      <m:t>𝐓𝐫𝐚𝐧𝐬𝐩𝐨𝐬𝐞</m:t>
                    </m:r>
                    <m:r>
                      <a:rPr lang="en-US" sz="4800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800" b="1" i="0" smtClean="0">
                        <a:latin typeface="Cambria Math" panose="02040503050406030204" pitchFamily="18" charset="0"/>
                      </a:rPr>
                      <m:t>𝐟𝐨𝐫</m:t>
                    </m:r>
                    <m:r>
                      <a:rPr lang="en-US" sz="4800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800" b="1" i="0" smtClean="0">
                        <a:latin typeface="Cambria Math" panose="02040503050406030204" pitchFamily="18" charset="0"/>
                      </a:rPr>
                      <m:t>𝐲</m:t>
                    </m:r>
                    <m:r>
                      <a:rPr lang="en-US" sz="4800" b="1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48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1081825"/>
                <a:ext cx="10363200" cy="4937975"/>
              </a:xfrm>
              <a:blipFill rotWithShape="0">
                <a:blip r:embed="rId2"/>
                <a:stretch>
                  <a:fillRect t="-28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92622-136E-47B7-80D2-FA3EE6A88791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695459"/>
                <a:ext cx="10363200" cy="5324341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4400" i="1" smtClean="0"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4400" i="1">
                        <a:latin typeface="Cambria Math" panose="02040503050406030204" pitchFamily="18" charset="0"/>
                      </a:rPr>
                      <m:t>=6,  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𝑀𝑎𝑘𝑒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𝑠𝑢𝑗𝑒𝑐𝑡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4400" dirty="0" smtClean="0"/>
              </a:p>
              <a:p>
                <a:endParaRPr lang="en-US" sz="4400" dirty="0"/>
              </a:p>
              <a:p>
                <a:pPr lvl="0"/>
                <a14:m>
                  <m:oMath xmlns:m="http://schemas.openxmlformats.org/officeDocument/2006/math">
                    <m:r>
                      <a:rPr lang="en-US" sz="4400" i="1"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+2 </m:t>
                        </m:r>
                      </m:e>
                    </m:d>
                    <m:r>
                      <a:rPr lang="en-US" sz="4400" i="1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=37, 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𝑇𝑟𝑎𝑛𝑠𝑝𝑜𝑠𝑒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𝑓𝑜𝑟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4400" dirty="0"/>
              </a:p>
              <a:p>
                <a:endParaRPr lang="en-US" sz="4400" dirty="0" smtClean="0"/>
              </a:p>
              <a:p>
                <a:pPr lvl="0"/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5</m:t>
                    </m:r>
                    <m:d>
                      <m:d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+1 </m:t>
                        </m:r>
                      </m:e>
                    </m:d>
                    <m:r>
                      <a:rPr lang="en-US" sz="3600" i="1">
                        <a:latin typeface="Cambria Math" panose="02040503050406030204" pitchFamily="18" charset="0"/>
                      </a:rPr>
                      <m:t>+3</m:t>
                    </m:r>
                    <m:d>
                      <m:d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r>
                      <a:rPr lang="en-US" sz="3600" i="1">
                        <a:latin typeface="Cambria Math" panose="02040503050406030204" pitchFamily="18" charset="0"/>
                      </a:rPr>
                      <m:t>=39 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𝐹𝑖𝑛𝑑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𝑣𝑎𝑙𝑢𝑒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sz="3600" dirty="0" smtClean="0"/>
              </a:p>
              <a:p>
                <a:pPr lvl="0"/>
                <a:endParaRPr lang="en-US" dirty="0" smtClean="0"/>
              </a:p>
              <a:p>
                <a:pPr lvl="0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695459"/>
                <a:ext cx="10363200" cy="5324341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92622-136E-47B7-80D2-FA3EE6A88791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14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646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TIME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5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5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</m:num>
                          <m:den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rad>
                    <m:r>
                      <a:rPr lang="en-US" sz="5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54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sz="5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92622-136E-47B7-80D2-FA3EE6A88791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15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46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1455313"/>
                <a:ext cx="10363200" cy="4564487"/>
              </a:xfrm>
            </p:spPr>
            <p:txBody>
              <a:bodyPr/>
              <a:lstStyle/>
              <a:p>
                <a:pPr lvl="0"/>
                <a14:m>
                  <m:oMath xmlns:m="http://schemas.openxmlformats.org/officeDocument/2006/math">
                    <m:r>
                      <a:rPr lang="en-US" sz="440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400" i="1" smtClean="0">
                        <a:latin typeface="Cambria Math" panose="02040503050406030204" pitchFamily="18" charset="0"/>
                      </a:rPr>
                      <m:t>𝐼𝑛𝑡𝑒𝑟𝑒𝑠𝑡</m:t>
                    </m:r>
                    <m:r>
                      <a:rPr lang="en-US" sz="44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𝑃𝑟𝑖𝑐𝑒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𝑅𝑎𝑡𝑒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𝑇𝑖𝑚𝑒</m:t>
                        </m:r>
                      </m:num>
                      <m:den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US" sz="4400" i="1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endParaRPr lang="en-US" sz="4400" i="1" dirty="0" smtClean="0"/>
              </a:p>
              <a:p>
                <a:pPr lvl="0"/>
                <a14:m>
                  <m:oMath xmlns:m="http://schemas.openxmlformats.org/officeDocument/2006/math">
                    <m:r>
                      <a:rPr lang="en-US" sz="4400" b="1" i="1">
                        <a:latin typeface="Cambria Math" panose="02040503050406030204" pitchFamily="18" charset="0"/>
                      </a:rPr>
                      <m:t>𝑴𝒂𝒌𝒆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𝑻𝒊𝒎𝒆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𝒕𝒉𝒆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𝒔𝒖𝒃𝒋𝒆𝒄𝒕</m:t>
                    </m:r>
                  </m:oMath>
                </a14:m>
                <a:endParaRPr lang="en-US" sz="4400" b="1" dirty="0" smtClean="0"/>
              </a:p>
              <a:p>
                <a:pPr lvl="0"/>
                <a:r>
                  <a:rPr lang="en-US" sz="4400" dirty="0" smtClean="0"/>
                  <a:t>Make Rate the subject</a:t>
                </a:r>
              </a:p>
              <a:p>
                <a:pPr lvl="0"/>
                <a:r>
                  <a:rPr lang="en-US" sz="4400" dirty="0" smtClean="0"/>
                  <a:t>Make Price the subject</a:t>
                </a:r>
                <a:endParaRPr lang="en-US" sz="44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1455313"/>
                <a:ext cx="10363200" cy="4564487"/>
              </a:xfrm>
              <a:blipFill rotWithShape="0">
                <a:blip r:embed="rId2"/>
                <a:stretch>
                  <a:fillRect l="-20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92622-136E-47B7-80D2-FA3EE6A88791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16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30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I, P, R, T , 100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09600" y="1417638"/>
                <a:ext cx="5386917" cy="4708525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 ×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×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endParaRPr lang="en-US" sz="4000" dirty="0" smtClean="0"/>
              </a:p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×100= 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×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×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3600" dirty="0" smtClean="0"/>
                  <a:t>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100</m:t>
                    </m:r>
                  </m:oMath>
                </a14:m>
                <a:endParaRPr lang="en-US" sz="3600" dirty="0" smtClean="0"/>
              </a:p>
              <a:p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 ×100=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×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×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endParaRPr lang="en-US" sz="4000" b="0" dirty="0" smtClean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 ×100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den>
                    </m:f>
                  </m:oMath>
                </a14:m>
                <a:r>
                  <a:rPr lang="en-US" sz="3600" dirty="0" smtClean="0"/>
                  <a:t> =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×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×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× 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den>
                    </m:f>
                  </m:oMath>
                </a14:m>
                <a:endParaRPr lang="en-US" sz="3600" dirty="0" smtClean="0"/>
              </a:p>
              <a:p>
                <a:endParaRPr lang="en-US" sz="3600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09600" y="1417638"/>
                <a:ext cx="5386917" cy="4708525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6193368" y="1417638"/>
                <a:ext cx="5389033" cy="4708525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 ×100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den>
                    </m:f>
                  </m:oMath>
                </a14:m>
                <a:r>
                  <a:rPr lang="en-US" sz="4400" dirty="0" smtClean="0"/>
                  <a:t> = 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 ×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endParaRPr lang="en-US" sz="4400" b="0" dirty="0" smtClean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 ×100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 ×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r>
                  <a:rPr lang="en-US" sz="4400" dirty="0" smtClean="0"/>
                  <a:t> = 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 ×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× </m:t>
                    </m:r>
                    <m:f>
                      <m:fPr>
                        <m:ctrlP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endParaRPr lang="en-US" sz="4400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6193368" y="1417638"/>
                <a:ext cx="5389033" cy="4708525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92622-136E-47B7-80D2-FA3EE6A88791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17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320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rad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𝑀𝑎𝑘𝑒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𝑠𝑢𝑏𝑗𝑒𝑐𝑡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rad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𝑚𝑎𝑘𝑒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𝑠𝑢𝑏𝑗𝑒𝑐𝑡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rad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𝑚𝑎𝑘𝑒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𝑠𝑢𝑏𝑗𝑒𝑐𝑡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92622-136E-47B7-80D2-FA3EE6A88791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18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01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rad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𝑀𝑎𝑘𝑒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𝑠𝑢𝑏𝑗𝑒𝑐𝑡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- 	Squaring both sides of the equation</a:t>
                </a:r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r="-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92622-136E-47B7-80D2-FA3EE6A88791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19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9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146221"/>
            <a:ext cx="10363200" cy="1362075"/>
          </a:xfrm>
        </p:spPr>
        <p:txBody>
          <a:bodyPr/>
          <a:lstStyle/>
          <a:p>
            <a:r>
              <a:rPr lang="en-US" sz="3200" dirty="0"/>
              <a:t>1. </a:t>
            </a:r>
            <a:r>
              <a:rPr lang="en-US" sz="3200" b="0" dirty="0"/>
              <a:t>To reverse or transfer the order or place of; interchange. See Synonyms at </a:t>
            </a:r>
            <a:r>
              <a:rPr lang="en-US" sz="3200" dirty="0">
                <a:hlinkClick r:id="rId2"/>
              </a:rPr>
              <a:t>reverse</a:t>
            </a:r>
            <a:r>
              <a:rPr lang="en-US" sz="3200" b="0" dirty="0"/>
              <a:t>.</a:t>
            </a:r>
            <a:br>
              <a:rPr lang="en-US" sz="3200" b="0" dirty="0"/>
            </a:br>
            <a:r>
              <a:rPr lang="en-US" sz="3200" dirty="0"/>
              <a:t>2. </a:t>
            </a:r>
            <a:r>
              <a:rPr lang="en-US" sz="3200" b="0" i="1" dirty="0"/>
              <a:t>Mathematics</a:t>
            </a:r>
            <a:r>
              <a:rPr lang="en-US" sz="3200" b="0" dirty="0"/>
              <a:t> To move (a term) from one side of an algebraic equation to the other side, reversing its sign to maintain equality.</a:t>
            </a:r>
            <a:br>
              <a:rPr lang="en-US" sz="3200" b="0" dirty="0"/>
            </a:b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64D869-5D91-4910-9810-0C210955955A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963084" y="1146221"/>
            <a:ext cx="10363200" cy="408260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4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rad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𝑚𝑎𝑘𝑒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𝑠𝑢𝑏𝑗𝑒𝑐𝑡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- &gt; Squaring both sides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𝑆𝑢𝑏𝑡𝑟𝑎𝑐𝑡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𝑓𝑟𝑜𝑚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𝑏𝑜𝑡h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𝑠𝑖𝑑𝑒𝑠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92622-136E-47B7-80D2-FA3EE6A88791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20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12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Transpose for “l”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92622-136E-47B7-80D2-FA3EE6A88791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21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99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−2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−2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b="0" dirty="0" smtClean="0"/>
                  <a:t> - &gt; Subtract w from both sides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−2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−2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×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b="0" dirty="0" smtClean="0"/>
                  <a:t> -&gt; Dividing by 2 on both sides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−2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endParaRPr lang="en-US" b="0" dirty="0" smtClean="0"/>
              </a:p>
              <a:p>
                <a:endParaRPr lang="en-US" b="0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92622-136E-47B7-80D2-FA3EE6A88791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22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44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Transpose for “y”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−3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+2=7−(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endParaRPr lang="en-US" dirty="0" smtClean="0"/>
              </a:p>
              <a:p>
                <a:endParaRPr lang="en-US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=7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       -3y – 6                 =                7 – y -1 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92622-136E-47B7-80D2-FA3EE6A88791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23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08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-3y – 6                 =                7 – y -1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-3y -6 + y              =        7 – y – 1 + y</a:t>
            </a:r>
          </a:p>
          <a:p>
            <a:endParaRPr lang="en-US" dirty="0"/>
          </a:p>
          <a:p>
            <a:r>
              <a:rPr lang="en-US" dirty="0" smtClean="0"/>
              <a:t>-3 y + y – 6 		= 	7 – 1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92622-136E-47B7-80D2-FA3EE6A88791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24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89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-3 y + y – 6 		= 	7 – 1</a:t>
            </a:r>
          </a:p>
          <a:p>
            <a:endParaRPr lang="en-US" dirty="0"/>
          </a:p>
          <a:p>
            <a:r>
              <a:rPr lang="en-US" dirty="0" smtClean="0"/>
              <a:t>-2y – 6 			= 	7 – 1</a:t>
            </a:r>
          </a:p>
          <a:p>
            <a:endParaRPr lang="en-US" dirty="0"/>
          </a:p>
          <a:p>
            <a:r>
              <a:rPr lang="en-US" dirty="0" smtClean="0"/>
              <a:t>-2y – 6 + 6 		= 	6 + 6 </a:t>
            </a:r>
          </a:p>
          <a:p>
            <a:endParaRPr lang="en-US" dirty="0"/>
          </a:p>
          <a:p>
            <a:r>
              <a:rPr lang="en-US" dirty="0" smtClean="0"/>
              <a:t> -2y 			= 	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92622-136E-47B7-80D2-FA3EE6A88791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25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60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-2y 			= 	12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</m:oMath>
                </a14:m>
                <a:r>
                  <a:rPr lang="en-US" dirty="0" smtClean="0"/>
                  <a:t>			= 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eqArr>
                          <m:eqArr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eqAr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y				= 	-6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93" t="-18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92622-136E-47B7-80D2-FA3EE6A88791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26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43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5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5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5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5400" dirty="0" smtClean="0"/>
                  <a:t> , Make x the subject of the equation. </a:t>
                </a:r>
                <a:endParaRPr lang="en-US" sz="5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92622-136E-47B7-80D2-FA3EE6A88791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27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54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09600" y="1081825"/>
                <a:ext cx="5386917" cy="5044338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400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den>
                    </m:f>
                  </m:oMath>
                </a14:m>
                <a:endParaRPr lang="en-US" sz="4000" dirty="0" smtClean="0"/>
              </a:p>
              <a:p>
                <a:endParaRPr lang="en-US" sz="40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d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en-US" sz="4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4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rad>
                              </m:den>
                            </m:f>
                          </m:e>
                        </m:d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000" dirty="0" smtClean="0"/>
              </a:p>
              <a:p>
                <a:endParaRPr lang="en-US" sz="40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09600" y="1081825"/>
                <a:ext cx="5386917" cy="5044338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6193368" y="1081825"/>
                <a:ext cx="5389033" cy="5044338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× 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  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× 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3600" b="0" dirty="0" smtClean="0">
                  <a:ea typeface="Cambria Math" panose="02040503050406030204" pitchFamily="18" charset="0"/>
                </a:endParaRPr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6193368" y="1081825"/>
                <a:ext cx="5389033" cy="5044338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92622-136E-47B7-80D2-FA3EE6A88791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28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56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965915"/>
                <a:ext cx="10363200" cy="5053885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029" sz="400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029" sz="400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029" sz="40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029" sz="40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sz="4000" dirty="0" smtClean="0"/>
              </a:p>
              <a:p>
                <a:endParaRPr lang="en-US" sz="4000" dirty="0"/>
              </a:p>
              <a:p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 ×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×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4000" dirty="0" smtClean="0"/>
              </a:p>
              <a:p>
                <a:endParaRPr lang="en-US" sz="4000" dirty="0"/>
              </a:p>
              <a:p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𝑖𝑥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9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965915"/>
                <a:ext cx="10363200" cy="5053885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DCE489-1DFE-460F-8B51-E46D2C245D4B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29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Transposition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reverse or Transfer the order or place of or interchange;</a:t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Mathematics </a:t>
            </a:r>
            <a:r>
              <a:rPr lang="en-US" dirty="0"/>
              <a:t>to move a term from one side of an algebraic equation to the other. Reversing the sign is to maintain the equality.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64D869-5D91-4910-9810-0C210955955A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42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390659"/>
            <a:ext cx="9347200" cy="1143000"/>
          </a:xfrm>
        </p:spPr>
        <p:txBody>
          <a:bodyPr/>
          <a:lstStyle/>
          <a:p>
            <a:r>
              <a:rPr lang="en-US" dirty="0" smtClean="0"/>
              <a:t>Make “x” the subject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1533659"/>
                <a:ext cx="10363200" cy="4486141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029" sz="44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029" sz="44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029" sz="44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029" sz="4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029" sz="44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4400" dirty="0" smtClean="0"/>
              </a:p>
              <a:p>
                <a:endParaRPr lang="en-US" sz="44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×3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4400" dirty="0" smtClean="0"/>
              </a:p>
              <a:p>
                <a:endParaRPr lang="en-US" sz="4400" dirty="0"/>
              </a:p>
              <a:p>
                <a:pPr marL="3657600" lvl="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4=3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𝑥𝑠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1533659"/>
                <a:ext cx="10363200" cy="4486141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92622-136E-47B7-80D2-FA3EE6A88791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30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867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1043189"/>
                <a:ext cx="10363200" cy="4976611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029" sz="40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029" sz="40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029" sz="40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029" sz="4000" i="1">
                        <a:latin typeface="Cambria Math" panose="02040503050406030204" pitchFamily="18" charset="0"/>
                      </a:rPr>
                      <m:t>+3 =</m:t>
                    </m:r>
                    <m:r>
                      <a:rPr lang="en-029" sz="40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sz="4000" dirty="0" smtClean="0"/>
              </a:p>
              <a:p>
                <a:endParaRPr lang="en-US" sz="40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+3 −3=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 −3</m:t>
                    </m:r>
                  </m:oMath>
                </a14:m>
                <a:endParaRPr lang="en-US" sz="4000" dirty="0" smtClean="0"/>
              </a:p>
              <a:p>
                <a:endParaRPr lang="en-US" sz="40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 −3</m:t>
                    </m:r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1043189"/>
                <a:ext cx="10363200" cy="4976611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92622-136E-47B7-80D2-FA3EE6A88791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31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072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1094704"/>
                <a:ext cx="10363200" cy="4925096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 −3)</m:t>
                    </m:r>
                  </m:oMath>
                </a14:m>
                <a:endParaRPr lang="en-US" sz="4000" dirty="0" smtClean="0"/>
              </a:p>
              <a:p>
                <a:endParaRPr lang="en-US" sz="4000" dirty="0"/>
              </a:p>
              <a:p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4=3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 −9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4000" dirty="0" smtClean="0"/>
              </a:p>
              <a:p>
                <a:endParaRPr lang="en-US" sz="4000" dirty="0"/>
              </a:p>
              <a:p>
                <a:r>
                  <a:rPr lang="en-US" sz="4000" dirty="0" smtClean="0"/>
                  <a:t>4 = x( 3m – 9)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 −9</m:t>
                        </m:r>
                      </m:den>
                    </m:f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4000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1094704"/>
                <a:ext cx="10363200" cy="4925096"/>
              </a:xfrm>
              <a:blipFill rotWithShape="0">
                <a:blip r:embed="rId2"/>
                <a:stretch>
                  <a:fillRect l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92622-136E-47B7-80D2-FA3EE6A88791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32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55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(1+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/>
                  <a:t>, Transpose for “</a:t>
                </a:r>
                <a:r>
                  <a:rPr lang="en-US" dirty="0" err="1" smtClean="0"/>
                  <a:t>i</a:t>
                </a:r>
                <a:r>
                  <a:rPr lang="en-US" smtClean="0"/>
                  <a:t>”.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8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92622-136E-47B7-80D2-FA3EE6A88791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33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5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Time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algn="ctr"/>
                <a14:m>
                  <m:oMath xmlns:m="http://schemas.openxmlformats.org/officeDocument/2006/math">
                    <m:r>
                      <a:rPr lang="en-029" sz="440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029" sz="440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029" sz="44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029" sz="4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m:rPr>
                        <m:nor/>
                      </m:rPr>
                      <a:rPr lang="en-029" sz="4400"/>
                      <m:t>,      </m:t>
                    </m:r>
                  </m:oMath>
                </a14:m>
                <a:endParaRPr lang="en-US" sz="4400" dirty="0" smtClean="0"/>
              </a:p>
              <a:p>
                <a:pPr lvl="0" algn="ctr"/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029" sz="4400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029" sz="44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029" sz="4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m:rPr>
                        <m:nor/>
                      </m:rPr>
                      <a:rPr lang="en-029" sz="4400"/>
                      <m:t> = 10,  </m:t>
                    </m:r>
                  </m:oMath>
                </a14:m>
                <a:endParaRPr lang="en-US" sz="4400" dirty="0" smtClean="0"/>
              </a:p>
              <a:p>
                <a:pPr lvl="0" algn="ctr"/>
                <a14:m>
                  <m:oMath xmlns:m="http://schemas.openxmlformats.org/officeDocument/2006/math">
                    <m:r>
                      <a:rPr lang="en-029" sz="4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029" sz="4400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029" sz="4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029" sz="4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029" sz="4400" i="1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en-US" sz="4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92622-136E-47B7-80D2-FA3EE6A88791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34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18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Time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+3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92622-136E-47B7-80D2-FA3EE6A88791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35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54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Time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92622-136E-47B7-80D2-FA3EE6A88791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36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05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Time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92622-136E-47B7-80D2-FA3EE6A88791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37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41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d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den>
                        </m:f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92622-136E-47B7-80D2-FA3EE6A88791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38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9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Instances of the same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were you have two occurrence of “x”</a:t>
            </a:r>
          </a:p>
          <a:p>
            <a:r>
              <a:rPr lang="en-US" dirty="0" smtClean="0"/>
              <a:t>You are to make “x” the subject. </a:t>
            </a:r>
          </a:p>
          <a:p>
            <a:r>
              <a:rPr lang="en-US" dirty="0" smtClean="0"/>
              <a:t>Using factorization. </a:t>
            </a:r>
          </a:p>
          <a:p>
            <a:r>
              <a:rPr lang="en-US" dirty="0" smtClean="0"/>
              <a:t>Using the </a:t>
            </a:r>
            <a:r>
              <a:rPr lang="en-US" dirty="0"/>
              <a:t>p</a:t>
            </a:r>
            <a:r>
              <a:rPr lang="en-US" dirty="0" smtClean="0"/>
              <a:t>rinciples of Transposition earnt from before.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92622-136E-47B7-80D2-FA3EE6A88791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39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5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Transpose for “m”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2 (m + 1) =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4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“x” the subject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029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029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029" i="1">
                            <a:latin typeface="Cambria Math" panose="02040503050406030204" pitchFamily="18" charset="0"/>
                          </a:rPr>
                          <m:t>+5</m:t>
                        </m:r>
                      </m:num>
                      <m:den>
                        <m:r>
                          <a:rPr lang="en-029" i="1">
                            <a:latin typeface="Cambria Math" panose="02040503050406030204" pitchFamily="18" charset="0"/>
                          </a:rPr>
                          <m:t>7−</m:t>
                        </m:r>
                        <m:r>
                          <a:rPr lang="en-029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029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029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029" dirty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92622-136E-47B7-80D2-FA3EE6A88791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40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74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ctr"/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30 −3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endParaRPr lang="en-US" sz="3600" dirty="0" smtClean="0"/>
              </a:p>
              <a:p>
                <a:pPr algn="ctr"/>
                <a:endParaRPr lang="en-US" sz="3600" dirty="0"/>
              </a:p>
              <a:p>
                <a:pPr algn="ctr"/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− 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sz="3600" dirty="0" smtClean="0"/>
              </a:p>
              <a:p>
                <a:pPr algn="ctr"/>
                <a:endParaRPr lang="en-US" sz="3600" dirty="0"/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𝑝𝑥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92622-136E-47B7-80D2-FA3EE6A88791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41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05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978794"/>
                <a:ext cx="10363200" cy="5041006"/>
              </a:xfrm>
            </p:spPr>
            <p:txBody>
              <a:bodyPr/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sz="4000" dirty="0" smtClean="0"/>
              </a:p>
              <a:p>
                <a:pPr algn="ctr"/>
                <a:endParaRPr lang="en-US" sz="4000" dirty="0"/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</m:den>
                    </m:f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endParaRPr lang="en-US" sz="4000" b="0" dirty="0" smtClean="0"/>
              </a:p>
              <a:p>
                <a:pPr algn="ctr"/>
                <a:endParaRPr lang="en-US" sz="4000" dirty="0" smtClean="0"/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978794"/>
                <a:ext cx="10363200" cy="5041006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92622-136E-47B7-80D2-FA3EE6A88791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42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61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92622-136E-47B7-80D2-FA3EE6A88791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43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07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Xs ?????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1752600"/>
                <a:ext cx="10363200" cy="40386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Bring the “Xs” on one side together. </a:t>
                </a:r>
              </a:p>
              <a:p>
                <a:endParaRPr lang="en-US" dirty="0"/>
              </a:p>
              <a:p>
                <a:r>
                  <a:rPr lang="en-US" dirty="0" err="1" smtClean="0"/>
                  <a:t>Factorise</a:t>
                </a:r>
                <a:r>
                  <a:rPr lang="en-US" dirty="0" smtClean="0"/>
                  <a:t> or Simplify to get one “x” term. </a:t>
                </a:r>
              </a:p>
              <a:p>
                <a:endParaRPr lang="en-US" dirty="0"/>
              </a:p>
              <a:p>
                <a:r>
                  <a:rPr lang="en-US" dirty="0" smtClean="0"/>
                  <a:t>Then Proceed to make “X” the subject.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1752600"/>
                <a:ext cx="10363200" cy="4038600"/>
              </a:xfrm>
              <a:blipFill rotWithShape="0">
                <a:blip r:embed="rId2"/>
                <a:stretch>
                  <a:fillRect l="-1293" b="-60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92622-136E-47B7-80D2-FA3EE6A88791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44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95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92622-136E-47B7-80D2-FA3EE6A88791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45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67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3657600" lvl="8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3 −</m:t>
                          </m:r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92622-136E-47B7-80D2-FA3EE6A88791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46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01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ctr"/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en-US" sz="4400" dirty="0" smtClean="0"/>
              </a:p>
              <a:p>
                <a:pPr algn="ctr"/>
                <a:endParaRPr lang="en-US" sz="4400" dirty="0"/>
              </a:p>
              <a:p>
                <a:pPr algn="ctr"/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𝑥𝑔</m:t>
                    </m:r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𝑚𝑥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endParaRPr lang="en-US" sz="4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92622-136E-47B7-80D2-FA3EE6A88791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47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88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+4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92622-136E-47B7-80D2-FA3EE6A88791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48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900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92622-136E-47B7-80D2-FA3EE6A88791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49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442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Opposite on the other 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189" y="1752600"/>
            <a:ext cx="10363200" cy="4038600"/>
          </a:xfrm>
        </p:spPr>
        <p:txBody>
          <a:bodyPr/>
          <a:lstStyle/>
          <a:p>
            <a:r>
              <a:rPr lang="en-US" dirty="0" smtClean="0"/>
              <a:t>Addition -&gt; Subtraction</a:t>
            </a:r>
          </a:p>
          <a:p>
            <a:endParaRPr lang="en-US" dirty="0"/>
          </a:p>
          <a:p>
            <a:r>
              <a:rPr lang="en-US" dirty="0" smtClean="0"/>
              <a:t>Multiplication -&gt; Division</a:t>
            </a:r>
          </a:p>
          <a:p>
            <a:endParaRPr lang="en-US" dirty="0"/>
          </a:p>
          <a:p>
            <a:r>
              <a:rPr lang="en-US" dirty="0" smtClean="0"/>
              <a:t>Squaring -&gt; Square Root</a:t>
            </a:r>
          </a:p>
          <a:p>
            <a:endParaRPr lang="en-US" dirty="0"/>
          </a:p>
          <a:p>
            <a:r>
              <a:rPr lang="en-US" dirty="0" smtClean="0"/>
              <a:t>Positive -&gt; Negative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26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−4</m:t>
                            </m:r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b="0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92622-136E-47B7-80D2-FA3EE6A88791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50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213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Transpose so that “</a:t>
            </a:r>
            <a:r>
              <a:rPr lang="en-US" dirty="0"/>
              <a:t>y</a:t>
            </a:r>
            <a:r>
              <a:rPr lang="en-US" dirty="0" smtClean="0"/>
              <a:t>” is the subject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" </a:t>
            </a:r>
            <a:r>
              <a:rPr lang="en-US" b="1" dirty="0"/>
              <a:t>8 + y = 9</a:t>
            </a:r>
            <a:r>
              <a:rPr lang="en-US" dirty="0"/>
              <a:t> </a:t>
            </a:r>
            <a:r>
              <a:rPr lang="en-US" dirty="0" smtClean="0"/>
              <a:t>"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92622-136E-47B7-80D2-FA3EE6A88791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5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Transpose to 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2m =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92622-136E-47B7-80D2-FA3EE6A88791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31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-</a:t>
            </a:r>
            <a:r>
              <a:rPr lang="en-US" b="1" dirty="0"/>
              <a:t>8 + y = </a:t>
            </a:r>
            <a:r>
              <a:rPr lang="en-US" b="1" dirty="0" smtClean="0"/>
              <a:t>10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-</a:t>
            </a:r>
            <a:r>
              <a:rPr lang="en-US" b="1" dirty="0"/>
              <a:t>2m = -</a:t>
            </a:r>
            <a:r>
              <a:rPr lang="en-US" b="1" dirty="0" smtClean="0"/>
              <a:t>10</a:t>
            </a:r>
            <a:r>
              <a:rPr lang="en-US" b="1" dirty="0"/>
              <a:t>	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5 </a:t>
            </a:r>
            <a:r>
              <a:rPr lang="en-US" b="1" dirty="0"/>
              <a:t>– y = </a:t>
            </a:r>
            <a:r>
              <a:rPr lang="en-US" b="1" dirty="0" smtClean="0"/>
              <a:t>6 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2m </a:t>
            </a:r>
            <a:r>
              <a:rPr lang="en-US" b="1" dirty="0"/>
              <a:t>+ 3 =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92622-136E-47B7-80D2-FA3EE6A88791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93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Trick Question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1752600"/>
                <a:ext cx="10363200" cy="4267200"/>
              </a:xfrm>
            </p:spPr>
            <p:txBody>
              <a:bodyPr/>
              <a:lstStyle/>
              <a:p>
                <a:r>
                  <a:rPr lang="en-US" sz="4800" b="0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Transpose for “x”</a:t>
                </a: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rad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=9</m:t>
                    </m:r>
                  </m:oMath>
                </a14:m>
                <a:endParaRPr lang="en-US" sz="4800" b="0" dirty="0" smtClean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ad>
                      <m:radPr>
                        <m:ctrlP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US" sz="48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en-US" sz="4800" dirty="0"/>
                  <a:t>= 27</a:t>
                </a:r>
              </a:p>
              <a:p>
                <a14:m>
                  <m:oMath xmlns:m="http://schemas.openxmlformats.org/officeDocument/2006/math">
                    <m:rad>
                      <m:radPr>
                        <m:ctrlP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US" sz="4800" b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g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rad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=64</m:t>
                    </m:r>
                  </m:oMath>
                </a14:m>
                <a:endParaRPr lang="en-US" sz="4800" dirty="0" smtClean="0"/>
              </a:p>
              <a:p>
                <a:pPr marL="0" indent="0">
                  <a:buNone/>
                </a:pPr>
                <a:endParaRPr lang="en-US" sz="4800" baseline="-25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1752600"/>
                <a:ext cx="10363200" cy="4267200"/>
              </a:xfrm>
              <a:blipFill rotWithShape="0">
                <a:blip r:embed="rId2"/>
                <a:stretch>
                  <a:fillRect l="-2526" t="-31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92622-136E-47B7-80D2-FA3EE6A88791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42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xecutive">
  <a:themeElements>
    <a:clrScheme name="Executive 1">
      <a:dk1>
        <a:srgbClr val="2C1102"/>
      </a:dk1>
      <a:lt1>
        <a:srgbClr val="686A69"/>
      </a:lt1>
      <a:dk2>
        <a:srgbClr val="FFFFFF"/>
      </a:dk2>
      <a:lt2>
        <a:srgbClr val="808080"/>
      </a:lt2>
      <a:accent1>
        <a:srgbClr val="212164"/>
      </a:accent1>
      <a:accent2>
        <a:srgbClr val="BEAA83"/>
      </a:accent2>
      <a:accent3>
        <a:srgbClr val="B9B9B9"/>
      </a:accent3>
      <a:accent4>
        <a:srgbClr val="240D01"/>
      </a:accent4>
      <a:accent5>
        <a:srgbClr val="ABABB8"/>
      </a:accent5>
      <a:accent6>
        <a:srgbClr val="AC9A76"/>
      </a:accent6>
      <a:hlink>
        <a:srgbClr val="6E3D19"/>
      </a:hlink>
      <a:folHlink>
        <a:srgbClr val="CBC383"/>
      </a:folHlink>
    </a:clrScheme>
    <a:fontScheme name="Executiv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  <a:ea typeface="ＭＳ Ｐゴシック" pitchFamily="1" charset="-128"/>
            <a:cs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  <a:ea typeface="ＭＳ Ｐゴシック" pitchFamily="1" charset="-128"/>
            <a:cs typeface="ＭＳ Ｐゴシック" pitchFamily="1" charset="-128"/>
          </a:defRPr>
        </a:defPPr>
      </a:lstStyle>
    </a:lnDef>
  </a:objectDefaults>
  <a:extraClrSchemeLst>
    <a:extraClrScheme>
      <a:clrScheme name="Executive 1">
        <a:dk1>
          <a:srgbClr val="2C1102"/>
        </a:dk1>
        <a:lt1>
          <a:srgbClr val="686A69"/>
        </a:lt1>
        <a:dk2>
          <a:srgbClr val="FFFFFF"/>
        </a:dk2>
        <a:lt2>
          <a:srgbClr val="808080"/>
        </a:lt2>
        <a:accent1>
          <a:srgbClr val="212164"/>
        </a:accent1>
        <a:accent2>
          <a:srgbClr val="BEAA83"/>
        </a:accent2>
        <a:accent3>
          <a:srgbClr val="B9B9B9"/>
        </a:accent3>
        <a:accent4>
          <a:srgbClr val="240D01"/>
        </a:accent4>
        <a:accent5>
          <a:srgbClr val="ABABB8"/>
        </a:accent5>
        <a:accent6>
          <a:srgbClr val="AC9A76"/>
        </a:accent6>
        <a:hlink>
          <a:srgbClr val="6E3D19"/>
        </a:hlink>
        <a:folHlink>
          <a:srgbClr val="CBC38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1762</TotalTime>
  <Words>442</Words>
  <Application>Microsoft Office PowerPoint</Application>
  <PresentationFormat>Widescreen</PresentationFormat>
  <Paragraphs>224</Paragraphs>
  <Slides>50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5" baseType="lpstr">
      <vt:lpstr>ＭＳ Ｐゴシック</vt:lpstr>
      <vt:lpstr>Arial</vt:lpstr>
      <vt:lpstr>Calibri</vt:lpstr>
      <vt:lpstr>Cambria Math</vt:lpstr>
      <vt:lpstr>Executive</vt:lpstr>
      <vt:lpstr>What does it mean to transpose? </vt:lpstr>
      <vt:lpstr>1. To reverse or transfer the order or place of; interchange. See Synonyms at reverse. 2. Mathematics To move (a term) from one side of an algebraic equation to the other side, reversing its sign to maintain equality. </vt:lpstr>
      <vt:lpstr>Transposition </vt:lpstr>
      <vt:lpstr>Transpose for “m”</vt:lpstr>
      <vt:lpstr>Opposite on the other side</vt:lpstr>
      <vt:lpstr>Transpose so that “y” is the subject</vt:lpstr>
      <vt:lpstr>Transpose to m </vt:lpstr>
      <vt:lpstr>QUESTIONS TO DO</vt:lpstr>
      <vt:lpstr>Trick Question </vt:lpstr>
      <vt:lpstr>Transpose for “m”</vt:lpstr>
      <vt:lpstr>PowerPoint Presentation</vt:lpstr>
      <vt:lpstr>PowerPoint Presentation</vt:lpstr>
      <vt:lpstr>PowerPoint Presentation</vt:lpstr>
      <vt:lpstr>PowerPoint Presentation</vt:lpstr>
      <vt:lpstr>THINKING TIME</vt:lpstr>
      <vt:lpstr>PowerPoint Presentation</vt:lpstr>
      <vt:lpstr>I, P, R, T , 100</vt:lpstr>
      <vt:lpstr>PowerPoint Presentation</vt:lpstr>
      <vt:lpstr>PowerPoint Presentation</vt:lpstr>
      <vt:lpstr>PowerPoint Presentation</vt:lpstr>
      <vt:lpstr>Transpose for “l”</vt:lpstr>
      <vt:lpstr>PowerPoint Presentation</vt:lpstr>
      <vt:lpstr>Transpose for “y”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Make “x” the subject</vt:lpstr>
      <vt:lpstr>PowerPoint Presentation</vt:lpstr>
      <vt:lpstr>PowerPoint Presentation</vt:lpstr>
      <vt:lpstr>PowerPoint Presentation</vt:lpstr>
      <vt:lpstr>Thinking Time</vt:lpstr>
      <vt:lpstr>Thinking Time</vt:lpstr>
      <vt:lpstr>Thinking Time</vt:lpstr>
      <vt:lpstr>Thinking Time</vt:lpstr>
      <vt:lpstr>PowerPoint Presentation</vt:lpstr>
      <vt:lpstr>Double Instances of the same variable</vt:lpstr>
      <vt:lpstr>Make “x” the subject</vt:lpstr>
      <vt:lpstr>Review</vt:lpstr>
      <vt:lpstr>PowerPoint Presentation</vt:lpstr>
      <vt:lpstr>PowerPoint Presentation</vt:lpstr>
      <vt:lpstr>TWO Xs ?????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stephan_small</dc:creator>
  <cp:lastModifiedBy>stephan_small</cp:lastModifiedBy>
  <cp:revision>27</cp:revision>
  <dcterms:created xsi:type="dcterms:W3CDTF">2015-10-18T19:41:24Z</dcterms:created>
  <dcterms:modified xsi:type="dcterms:W3CDTF">2015-10-30T10:45:09Z</dcterms:modified>
</cp:coreProperties>
</file>