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70" r:id="rId9"/>
    <p:sldId id="269" r:id="rId10"/>
    <p:sldId id="267" r:id="rId11"/>
    <p:sldId id="257" r:id="rId12"/>
    <p:sldId id="258" r:id="rId13"/>
    <p:sldId id="271" r:id="rId14"/>
    <p:sldId id="272" r:id="rId15"/>
    <p:sldId id="259" r:id="rId16"/>
    <p:sldId id="273" r:id="rId17"/>
    <p:sldId id="274" r:id="rId18"/>
    <p:sldId id="260" r:id="rId19"/>
    <p:sldId id="261" r:id="rId20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263F2C90-3D4E-493E-8D50-1CB1A00350F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8BA77C5-A75D-4D0A-BC5B-AEF3A36E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45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0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6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8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7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4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3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2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CC4E-E252-4F78-96A2-3DF4E201E15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63F7-6332-4753-9F5B-5097A958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5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1820"/>
            <a:ext cx="10515600" cy="5945143"/>
          </a:xfrm>
        </p:spPr>
      </p:pic>
    </p:spTree>
    <p:extLst>
      <p:ext uri="{BB962C8B-B14F-4D97-AF65-F5344CB8AC3E}">
        <p14:creationId xmlns:p14="http://schemas.microsoft.com/office/powerpoint/2010/main" val="21258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Translate "the sum of 8 and </a:t>
            </a:r>
            <a:r>
              <a:rPr lang="en-US" sz="4400" b="1" i="1" dirty="0"/>
              <a:t>y</a:t>
            </a:r>
            <a:r>
              <a:rPr lang="en-US" sz="4400" b="1" dirty="0"/>
              <a:t>" into an algebraic expression</a:t>
            </a:r>
            <a:r>
              <a:rPr lang="en-US" sz="4400" b="1" dirty="0" smtClean="0"/>
              <a:t>.</a:t>
            </a:r>
          </a:p>
          <a:p>
            <a:endParaRPr lang="en-US" sz="4400" b="1" dirty="0"/>
          </a:p>
          <a:p>
            <a:r>
              <a:rPr lang="en-US" sz="4400" dirty="0"/>
              <a:t>This translates to "</a:t>
            </a:r>
            <a:r>
              <a:rPr lang="en-US" sz="4400" b="1" dirty="0"/>
              <a:t>8 + </a:t>
            </a:r>
            <a:r>
              <a:rPr lang="en-US" sz="4400" b="1" i="1" dirty="0"/>
              <a:t>y</a:t>
            </a:r>
            <a:r>
              <a:rPr lang="en-US" sz="4400" dirty="0"/>
              <a:t>"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6758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Translate "4 less than </a:t>
            </a:r>
            <a:r>
              <a:rPr lang="en-US" sz="4400" b="1" i="1" dirty="0"/>
              <a:t>x</a:t>
            </a:r>
            <a:r>
              <a:rPr lang="en-US" sz="4400" b="1" dirty="0"/>
              <a:t>" into an algebraic expression</a:t>
            </a:r>
            <a:r>
              <a:rPr lang="en-US" sz="4400" b="1" dirty="0" smtClean="0"/>
              <a:t>.</a:t>
            </a:r>
          </a:p>
          <a:p>
            <a:endParaRPr lang="en-US" sz="4400" b="1" dirty="0"/>
          </a:p>
          <a:p>
            <a:r>
              <a:rPr lang="en-US" sz="4400" dirty="0"/>
              <a:t>This translates to "x – 4"</a:t>
            </a:r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744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Translate "</a:t>
            </a:r>
            <a:r>
              <a:rPr lang="en-US" sz="4400" b="1" i="1" dirty="0"/>
              <a:t>x</a:t>
            </a:r>
            <a:r>
              <a:rPr lang="en-US" sz="4400" b="1" dirty="0"/>
              <a:t> multiplied by 13" into an algebraic expression</a:t>
            </a:r>
            <a:r>
              <a:rPr lang="en-US" sz="4400" b="1" dirty="0" smtClean="0"/>
              <a:t>.</a:t>
            </a:r>
          </a:p>
          <a:p>
            <a:endParaRPr lang="en-US" sz="4400" b="1" dirty="0" smtClean="0"/>
          </a:p>
          <a:p>
            <a:r>
              <a:rPr lang="en-US" sz="4400" dirty="0"/>
              <a:t>This translates to "</a:t>
            </a:r>
            <a:r>
              <a:rPr lang="en-US" sz="4400" b="1" dirty="0"/>
              <a:t>13</a:t>
            </a:r>
            <a:r>
              <a:rPr lang="en-US" sz="4400" b="1" i="1" dirty="0"/>
              <a:t>x</a:t>
            </a:r>
            <a:r>
              <a:rPr lang="en-US" sz="4400" dirty="0"/>
              <a:t>"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9914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Translate </a:t>
            </a:r>
            <a:r>
              <a:rPr lang="en-US" sz="4400" b="1" dirty="0"/>
              <a:t>"the quotient of </a:t>
            </a:r>
            <a:r>
              <a:rPr lang="en-US" sz="4400" b="1" i="1" dirty="0"/>
              <a:t>x</a:t>
            </a:r>
            <a:r>
              <a:rPr lang="en-US" sz="4400" b="1" dirty="0"/>
              <a:t> and 3" into an algebraic expression</a:t>
            </a:r>
            <a:r>
              <a:rPr lang="en-US" sz="4400" b="1" dirty="0" smtClean="0"/>
              <a:t>.</a:t>
            </a:r>
          </a:p>
          <a:p>
            <a:endParaRPr lang="en-US" sz="4400" b="1" dirty="0" smtClean="0"/>
          </a:p>
          <a:p>
            <a:r>
              <a:rPr lang="en-US" sz="4400" dirty="0"/>
              <a:t>This translates to " x/3"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178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Translate "the difference of 5 and </a:t>
            </a:r>
            <a:r>
              <a:rPr lang="en-US" sz="4400" b="1" i="1" dirty="0"/>
              <a:t>y</a:t>
            </a:r>
            <a:r>
              <a:rPr lang="en-US" sz="4400" b="1" dirty="0"/>
              <a:t>" into an algebraic expression</a:t>
            </a:r>
            <a:r>
              <a:rPr lang="en-US" sz="4400" b="1" dirty="0" smtClean="0"/>
              <a:t>.</a:t>
            </a:r>
          </a:p>
          <a:p>
            <a:endParaRPr lang="en-US" sz="4400" b="1" dirty="0" smtClean="0"/>
          </a:p>
          <a:p>
            <a:r>
              <a:rPr lang="en-US" sz="4400" dirty="0"/>
              <a:t>This translates to "5 – y"</a:t>
            </a:r>
            <a:endParaRPr lang="en-US" sz="4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96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Translate "the ratio of 9 more than </a:t>
            </a:r>
            <a:r>
              <a:rPr lang="en-US" sz="4400" b="1" i="1" dirty="0"/>
              <a:t>x </a:t>
            </a:r>
            <a:r>
              <a:rPr lang="en-US" sz="4400" b="1" dirty="0"/>
              <a:t>to </a:t>
            </a:r>
            <a:r>
              <a:rPr lang="en-US" sz="4400" b="1" i="1" dirty="0"/>
              <a:t>x</a:t>
            </a:r>
            <a:r>
              <a:rPr lang="en-US" sz="4400" b="1" dirty="0"/>
              <a:t>" into an algebraic expression</a:t>
            </a:r>
            <a:r>
              <a:rPr lang="en-US" sz="4400" b="1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/>
              <a:t>This translates to </a:t>
            </a:r>
            <a:r>
              <a:rPr lang="en-US" sz="4400" dirty="0" smtClean="0"/>
              <a:t>“(</a:t>
            </a:r>
            <a:r>
              <a:rPr lang="en-US" sz="4400" dirty="0"/>
              <a:t>x + 9) / </a:t>
            </a:r>
            <a:r>
              <a:rPr lang="en-US" sz="4400" dirty="0" smtClean="0"/>
              <a:t>x”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945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4400" b="1" dirty="0"/>
              <a:t>Translate "nine less than the total of a number and two" into an algebraic expression, and simplify</a:t>
            </a:r>
            <a:r>
              <a:rPr lang="en-US" sz="4400" b="1" dirty="0" smtClean="0"/>
              <a:t>.</a:t>
            </a:r>
          </a:p>
          <a:p>
            <a:pPr marL="0" indent="0">
              <a:buNone/>
            </a:pPr>
            <a:endParaRPr lang="en-US" sz="4400" b="1" dirty="0" smtClean="0"/>
          </a:p>
          <a:p>
            <a:r>
              <a:rPr lang="en-US" sz="4400" b="1" dirty="0"/>
              <a:t>This translates to "(n + 2) – 9", which then simplifies to "n – 7"</a:t>
            </a:r>
            <a:endParaRPr lang="en-US" sz="4400" b="1" dirty="0" smtClean="0"/>
          </a:p>
          <a:p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7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766"/>
            <a:ext cx="10515600" cy="4351338"/>
          </a:xfrm>
        </p:spPr>
        <p:txBody>
          <a:bodyPr>
            <a:noAutofit/>
          </a:bodyPr>
          <a:lstStyle/>
          <a:p>
            <a:r>
              <a:rPr lang="en-US" sz="4200" b="1" dirty="0"/>
              <a:t>The length of a football field is </a:t>
            </a:r>
            <a:r>
              <a:rPr lang="en-US" sz="4200" b="1" dirty="0" smtClean="0"/>
              <a:t>30 yards </a:t>
            </a:r>
            <a:r>
              <a:rPr lang="en-US" sz="4200" b="1" dirty="0"/>
              <a:t>more than its width. Express the length of the field in terms of its width </a:t>
            </a:r>
            <a:r>
              <a:rPr lang="en-US" sz="4200" b="1" i="1" dirty="0"/>
              <a:t>w</a:t>
            </a:r>
            <a:r>
              <a:rPr lang="en-US" sz="4200" b="1" dirty="0"/>
              <a:t>.</a:t>
            </a:r>
            <a:endParaRPr lang="en-US" sz="4200" dirty="0"/>
          </a:p>
          <a:p>
            <a:endParaRPr lang="en-US" sz="4200" dirty="0" smtClean="0"/>
          </a:p>
          <a:p>
            <a:r>
              <a:rPr lang="en-US" sz="4200" dirty="0"/>
              <a:t>Whatever the width </a:t>
            </a:r>
            <a:r>
              <a:rPr lang="en-US" sz="4200" i="1" dirty="0"/>
              <a:t>w</a:t>
            </a:r>
            <a:r>
              <a:rPr lang="en-US" sz="4200" dirty="0"/>
              <a:t> is, the length is 30 more than this. Recall that "more than" means "plus that much", so you'll be adding 30 to </a:t>
            </a:r>
            <a:r>
              <a:rPr lang="en-US" sz="4200" i="1" dirty="0"/>
              <a:t>w</a:t>
            </a:r>
            <a:r>
              <a:rPr lang="en-US" sz="4200" dirty="0"/>
              <a:t>.</a:t>
            </a:r>
          </a:p>
          <a:p>
            <a:r>
              <a:rPr lang="en-US" sz="4200" dirty="0"/>
              <a:t>The expression they're looking for is "</a:t>
            </a:r>
            <a:r>
              <a:rPr lang="en-US" sz="4200" b="1" i="1" dirty="0"/>
              <a:t>w</a:t>
            </a:r>
            <a:r>
              <a:rPr lang="en-US" sz="4200" b="1" dirty="0"/>
              <a:t> + 30</a:t>
            </a:r>
            <a:r>
              <a:rPr lang="en-US" sz="4200" dirty="0"/>
              <a:t>".</a:t>
            </a:r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950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5971282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/>
              <a:t>Twenty gallons of crude oil were poured into two containers of different size. Express the amount of crude oil poured into the smaller container in terms of the amount </a:t>
            </a:r>
            <a:r>
              <a:rPr lang="en-US" sz="4400" b="1" i="1" dirty="0"/>
              <a:t>g</a:t>
            </a:r>
            <a:r>
              <a:rPr lang="en-US" sz="4400" b="1" dirty="0"/>
              <a:t> poured into the larger container</a:t>
            </a:r>
            <a:r>
              <a:rPr lang="en-US" sz="4400" b="1" dirty="0" smtClean="0"/>
              <a:t>.</a:t>
            </a:r>
            <a:r>
              <a:rPr lang="en-US" sz="4400" dirty="0"/>
              <a:t> 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The </a:t>
            </a:r>
            <a:r>
              <a:rPr lang="en-US" sz="4400" dirty="0"/>
              <a:t>expression they're looking for is found by this reasoning: There are twenty gallons total, and we've already poured </a:t>
            </a:r>
            <a:r>
              <a:rPr lang="en-US" sz="4400" i="1" dirty="0"/>
              <a:t>g</a:t>
            </a:r>
            <a:r>
              <a:rPr lang="en-US" sz="4400" dirty="0"/>
              <a:t> gallons of it. How many gallons are left? There are 20 – </a:t>
            </a:r>
            <a:r>
              <a:rPr lang="en-US" sz="4400" i="1" dirty="0"/>
              <a:t>g</a:t>
            </a:r>
            <a:r>
              <a:rPr lang="en-US" sz="4400" dirty="0"/>
              <a:t> gallons left. They want the answer "</a:t>
            </a:r>
            <a:r>
              <a:rPr lang="en-US" sz="4400" b="1" dirty="0"/>
              <a:t>20 – </a:t>
            </a:r>
            <a:r>
              <a:rPr lang="en-US" sz="4400" b="1" i="1" dirty="0"/>
              <a:t>g</a:t>
            </a:r>
            <a:r>
              <a:rPr lang="en-US" sz="4400" dirty="0"/>
              <a:t>".</a:t>
            </a:r>
            <a:endParaRPr lang="en-US" sz="4400" b="1" dirty="0" smtClean="0"/>
          </a:p>
          <a:p>
            <a:endParaRPr lang="en-US" sz="4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4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6015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515601" cy="6005021"/>
          </a:xfrm>
        </p:spPr>
      </p:pic>
    </p:spTree>
    <p:extLst>
      <p:ext uri="{BB962C8B-B14F-4D97-AF65-F5344CB8AC3E}">
        <p14:creationId xmlns:p14="http://schemas.microsoft.com/office/powerpoint/2010/main" val="11537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331889"/>
          </a:xfrm>
        </p:spPr>
      </p:pic>
    </p:spTree>
    <p:extLst>
      <p:ext uri="{BB962C8B-B14F-4D97-AF65-F5344CB8AC3E}">
        <p14:creationId xmlns:p14="http://schemas.microsoft.com/office/powerpoint/2010/main" val="633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365125"/>
            <a:ext cx="10812887" cy="6280374"/>
          </a:xfrm>
        </p:spPr>
      </p:pic>
    </p:spTree>
    <p:extLst>
      <p:ext uri="{BB962C8B-B14F-4D97-AF65-F5344CB8AC3E}">
        <p14:creationId xmlns:p14="http://schemas.microsoft.com/office/powerpoint/2010/main" val="170714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940"/>
            <a:ext cx="10623997" cy="6452315"/>
          </a:xfrm>
        </p:spPr>
      </p:pic>
    </p:spTree>
    <p:extLst>
      <p:ext uri="{BB962C8B-B14F-4D97-AF65-F5344CB8AC3E}">
        <p14:creationId xmlns:p14="http://schemas.microsoft.com/office/powerpoint/2010/main" val="40777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0"/>
            <a:ext cx="10623996" cy="6684135"/>
          </a:xfrm>
        </p:spPr>
      </p:pic>
    </p:spTree>
    <p:extLst>
      <p:ext uri="{BB962C8B-B14F-4D97-AF65-F5344CB8AC3E}">
        <p14:creationId xmlns:p14="http://schemas.microsoft.com/office/powerpoint/2010/main" val="36465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365124"/>
            <a:ext cx="10515599" cy="617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60" y="365125"/>
            <a:ext cx="10658340" cy="6293252"/>
          </a:xfrm>
        </p:spPr>
      </p:pic>
    </p:spTree>
    <p:extLst>
      <p:ext uri="{BB962C8B-B14F-4D97-AF65-F5344CB8AC3E}">
        <p14:creationId xmlns:p14="http://schemas.microsoft.com/office/powerpoint/2010/main" val="12024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2994</Template>
  <TotalTime>998</TotalTime>
  <Words>109</Words>
  <Application>Microsoft Office PowerPoint</Application>
  <PresentationFormat>Widescreen</PresentationFormat>
  <Paragraphs>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Translation</vt:lpstr>
      <vt:lpstr>Addition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</dc:title>
  <dc:creator>stephan_small</dc:creator>
  <cp:lastModifiedBy>stephan_small</cp:lastModifiedBy>
  <cp:revision>11</cp:revision>
  <cp:lastPrinted>2015-10-15T11:18:29Z</cp:lastPrinted>
  <dcterms:created xsi:type="dcterms:W3CDTF">2015-10-15T00:51:00Z</dcterms:created>
  <dcterms:modified xsi:type="dcterms:W3CDTF">2015-10-15T20:22:51Z</dcterms:modified>
</cp:coreProperties>
</file>