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DA0165F-058F-404C-B6A8-2B2B5AE80A05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BA27596-AE78-48CB-92E3-D26E1B96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165F-058F-404C-B6A8-2B2B5AE80A05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7596-AE78-48CB-92E3-D26E1B96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165F-058F-404C-B6A8-2B2B5AE80A05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7596-AE78-48CB-92E3-D26E1B96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165F-058F-404C-B6A8-2B2B5AE80A05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7596-AE78-48CB-92E3-D26E1B96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165F-058F-404C-B6A8-2B2B5AE80A05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7596-AE78-48CB-92E3-D26E1B96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165F-058F-404C-B6A8-2B2B5AE80A05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7596-AE78-48CB-92E3-D26E1B96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A0165F-058F-404C-B6A8-2B2B5AE80A05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A27596-AE78-48CB-92E3-D26E1B96B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DA0165F-058F-404C-B6A8-2B2B5AE80A05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BA27596-AE78-48CB-92E3-D26E1B96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165F-058F-404C-B6A8-2B2B5AE80A05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7596-AE78-48CB-92E3-D26E1B96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165F-058F-404C-B6A8-2B2B5AE80A05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7596-AE78-48CB-92E3-D26E1B96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165F-058F-404C-B6A8-2B2B5AE80A05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7596-AE78-48CB-92E3-D26E1B96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DA0165F-058F-404C-B6A8-2B2B5AE80A05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BA27596-AE78-48CB-92E3-D26E1B96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01887"/>
            <a:ext cx="8686800" cy="14700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Using Proportions to solve Problems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Ratio and Proportion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ratio</a:t>
            </a:r>
            <a:r>
              <a:rPr lang="en-US" dirty="0" smtClean="0"/>
              <a:t> is a comparison of two values expressed as a quotient</a:t>
            </a:r>
          </a:p>
          <a:p>
            <a:pPr lvl="1"/>
            <a:r>
              <a:rPr lang="en-US" dirty="0" smtClean="0"/>
              <a:t>Example:  A class has 12 girls and 18 boys.  The ratio of girls to boys is</a:t>
            </a:r>
          </a:p>
          <a:p>
            <a:pPr lvl="1"/>
            <a:r>
              <a:rPr lang="en-US" dirty="0" smtClean="0"/>
              <a:t>This ratio can also be expressed as an equivalent fraction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proportion</a:t>
            </a:r>
            <a:r>
              <a:rPr lang="en-US" dirty="0" smtClean="0"/>
              <a:t> is an equation stating that two ratios are equal.</a:t>
            </a:r>
          </a:p>
          <a:p>
            <a:pPr lvl="1"/>
            <a:r>
              <a:rPr lang="en-US" dirty="0" smtClean="0"/>
              <a:t>Example:       =    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57292" t="42564" r="40272" b="47436"/>
          <a:stretch>
            <a:fillRect/>
          </a:stretch>
        </p:blipFill>
        <p:spPr bwMode="auto">
          <a:xfrm>
            <a:off x="4574088" y="2895600"/>
            <a:ext cx="30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78045" t="32565" r="20107" b="58461"/>
          <a:stretch>
            <a:fillRect/>
          </a:stretch>
        </p:blipFill>
        <p:spPr bwMode="auto">
          <a:xfrm>
            <a:off x="2514600" y="3657600"/>
            <a:ext cx="30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2" cstate="print"/>
          <a:srcRect l="57292" t="42564" r="39663" b="47436"/>
          <a:stretch>
            <a:fillRect/>
          </a:stretch>
        </p:blipFill>
        <p:spPr bwMode="auto">
          <a:xfrm>
            <a:off x="3437350" y="51054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 l="78045" t="32565" r="20107" b="58461"/>
          <a:stretch>
            <a:fillRect/>
          </a:stretch>
        </p:blipFill>
        <p:spPr bwMode="auto">
          <a:xfrm>
            <a:off x="2789128" y="5071475"/>
            <a:ext cx="30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Cross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test to verify that we have a true proportion is to check the </a:t>
            </a:r>
            <a:r>
              <a:rPr lang="en-US" dirty="0" smtClean="0">
                <a:solidFill>
                  <a:srgbClr val="FF0000"/>
                </a:solidFill>
              </a:rPr>
              <a:t>cross products</a:t>
            </a:r>
            <a:r>
              <a:rPr lang="en-US" dirty="0" smtClean="0"/>
              <a:t>.  In a true proportion, the cross products are equal:</a:t>
            </a:r>
          </a:p>
          <a:p>
            <a:endParaRPr lang="en-US" dirty="0" smtClean="0"/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                        2 • 18 = 12 • 3</a:t>
            </a:r>
          </a:p>
          <a:p>
            <a:pPr>
              <a:spcBef>
                <a:spcPts val="6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36 = 36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 this case, the </a:t>
            </a:r>
            <a:r>
              <a:rPr lang="en-US" dirty="0" smtClean="0">
                <a:solidFill>
                  <a:srgbClr val="FF0000"/>
                </a:solidFill>
              </a:rPr>
              <a:t>cross products are equal</a:t>
            </a:r>
            <a:r>
              <a:rPr lang="en-US" dirty="0" smtClean="0"/>
              <a:t>, so we have a true proportion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This feature of proportions is very useful in solving problems.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57292" t="42564" r="39663" b="47436"/>
          <a:stretch>
            <a:fillRect/>
          </a:stretch>
        </p:blipFill>
        <p:spPr bwMode="auto">
          <a:xfrm>
            <a:off x="2971800" y="2667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78045" t="32565" r="20107" b="58461"/>
          <a:stretch>
            <a:fillRect/>
          </a:stretch>
        </p:blipFill>
        <p:spPr bwMode="auto">
          <a:xfrm>
            <a:off x="4038600" y="26670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895600" y="26670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993721" y="2684746"/>
            <a:ext cx="1295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838200"/>
          </a:xfrm>
        </p:spPr>
        <p:txBody>
          <a:bodyPr/>
          <a:lstStyle/>
          <a:p>
            <a:r>
              <a:rPr lang="en-US" dirty="0" smtClean="0"/>
              <a:t>Example Proportion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42218"/>
            <a:ext cx="8610600" cy="5387182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  <a:buNone/>
            </a:pPr>
            <a:r>
              <a:rPr lang="en-US" sz="3000" dirty="0"/>
              <a:t>Change 42 inches to feet 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FIND:  </a:t>
            </a:r>
            <a:r>
              <a:rPr lang="en-US" sz="2800" dirty="0"/>
              <a:t>number of feet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FACTS:  </a:t>
            </a:r>
            <a:r>
              <a:rPr lang="en-US" sz="2800" dirty="0"/>
              <a:t>there are 12 inches in one foot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FORMULA:  </a:t>
            </a:r>
            <a:r>
              <a:rPr lang="en-US" sz="2800" dirty="0"/>
              <a:t>we’ll set up a </a:t>
            </a:r>
            <a:r>
              <a:rPr lang="en-US" sz="2800" dirty="0" smtClean="0"/>
              <a:t>proportion</a:t>
            </a:r>
          </a:p>
          <a:p>
            <a:pPr>
              <a:buNone/>
            </a:pPr>
            <a:r>
              <a:rPr lang="en-US" sz="2800" dirty="0" smtClean="0"/>
              <a:t>                                                  </a:t>
            </a:r>
            <a:r>
              <a:rPr lang="en-US" sz="2200" dirty="0" smtClean="0">
                <a:solidFill>
                  <a:srgbClr val="0070C0"/>
                </a:solidFill>
              </a:rPr>
              <a:t>(label the values to ensure the ratio is</a:t>
            </a:r>
          </a:p>
          <a:p>
            <a:pPr>
              <a:buNone/>
            </a:pP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                                                                  accurate on both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sides of the proportion</a:t>
            </a:r>
            <a:r>
              <a:rPr lang="en-US" sz="2200" dirty="0" smtClean="0">
                <a:solidFill>
                  <a:srgbClr val="0070C0"/>
                </a:solidFill>
              </a:rPr>
              <a:t>)</a:t>
            </a:r>
          </a:p>
          <a:p>
            <a:pPr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800" b="1" dirty="0">
                <a:solidFill>
                  <a:srgbClr val="0070C0"/>
                </a:solidFill>
              </a:rPr>
              <a:t>SOLVE: 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</a:t>
            </a:r>
            <a:r>
              <a:rPr lang="en-US" sz="2800" dirty="0" smtClean="0"/>
              <a:t>12x = 42     </a:t>
            </a:r>
            <a:r>
              <a:rPr lang="en-US" sz="2200" dirty="0" smtClean="0">
                <a:solidFill>
                  <a:srgbClr val="0070C0"/>
                </a:solidFill>
              </a:rPr>
              <a:t>(find cross products)</a:t>
            </a:r>
            <a:endParaRPr lang="en-US" sz="1900" dirty="0" smtClean="0">
              <a:solidFill>
                <a:srgbClr val="0070C0"/>
              </a:solidFill>
            </a:endParaRPr>
          </a:p>
          <a:p>
            <a:pPr lvl="4">
              <a:buNone/>
            </a:pPr>
            <a:r>
              <a:rPr lang="en-US" sz="2800" dirty="0" smtClean="0"/>
              <a:t>             </a:t>
            </a:r>
            <a:r>
              <a:rPr lang="en-US" sz="2800" dirty="0" smtClean="0"/>
              <a:t>               </a:t>
            </a:r>
            <a:r>
              <a:rPr lang="en-US" sz="2800" dirty="0" smtClean="0"/>
              <a:t>x = 3.5    </a:t>
            </a:r>
            <a:r>
              <a:rPr lang="en-US" sz="2200" dirty="0" smtClean="0">
                <a:solidFill>
                  <a:srgbClr val="0070C0"/>
                </a:solidFill>
              </a:rPr>
              <a:t>(solve for x</a:t>
            </a:r>
            <a:r>
              <a:rPr lang="en-US" sz="2200" dirty="0" smtClean="0">
                <a:solidFill>
                  <a:srgbClr val="0070C0"/>
                </a:solidFill>
              </a:rPr>
              <a:t>)</a:t>
            </a:r>
          </a:p>
          <a:p>
            <a:pPr lvl="4">
              <a:buNone/>
            </a:pP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FFC000"/>
                </a:solidFill>
              </a:rPr>
              <a:t>ANSWER</a:t>
            </a:r>
            <a:r>
              <a:rPr lang="en-US" sz="2800" b="1" dirty="0">
                <a:solidFill>
                  <a:srgbClr val="FFC000"/>
                </a:solidFill>
              </a:rPr>
              <a:t>:  </a:t>
            </a:r>
            <a:r>
              <a:rPr lang="en-US" sz="2800" dirty="0" smtClean="0"/>
              <a:t>Result:  42 inches = 3.5 feet.  Substitute that value in the original proportion and take cross products:</a:t>
            </a:r>
          </a:p>
          <a:p>
            <a:pPr>
              <a:buNone/>
            </a:pPr>
            <a:r>
              <a:rPr lang="en-US" sz="2800" dirty="0" smtClean="0"/>
              <a:t>                           (12)(3.5) = (42)(1)</a:t>
            </a:r>
          </a:p>
          <a:p>
            <a:pPr>
              <a:buNone/>
            </a:pPr>
            <a:r>
              <a:rPr lang="en-US" sz="2800" dirty="0" smtClean="0"/>
              <a:t>                                      42 = 42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0128" t="33975" r="53526" b="58590"/>
          <a:stretch>
            <a:fillRect/>
          </a:stretch>
        </p:blipFill>
        <p:spPr bwMode="auto">
          <a:xfrm>
            <a:off x="1981200" y="30480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534400" cy="1066800"/>
          </a:xfrm>
        </p:spPr>
        <p:txBody>
          <a:bodyPr/>
          <a:lstStyle/>
          <a:p>
            <a:r>
              <a:rPr lang="en-US" dirty="0" smtClean="0"/>
              <a:t>More Proportion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7444"/>
            <a:ext cx="8763000" cy="4905756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400" dirty="0"/>
              <a:t>If 12 gallons of gas cost $</a:t>
            </a:r>
            <a:r>
              <a:rPr lang="en-US" sz="3400" dirty="0" smtClean="0"/>
              <a:t>26.68</a:t>
            </a:r>
            <a:r>
              <a:rPr lang="en-US" sz="3400" dirty="0"/>
              <a:t>, how much will 15 gallons cost</a:t>
            </a:r>
            <a:r>
              <a:rPr lang="en-US" sz="3400" dirty="0" smtClean="0"/>
              <a:t>?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FIND:  </a:t>
            </a:r>
            <a:r>
              <a:rPr lang="en-US" dirty="0" smtClean="0"/>
              <a:t>cost of 15 gallons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FACTS: </a:t>
            </a:r>
            <a:r>
              <a:rPr lang="en-US" dirty="0" smtClean="0"/>
              <a:t>12 gallons cost $</a:t>
            </a:r>
            <a:r>
              <a:rPr lang="en-US" dirty="0" smtClean="0"/>
              <a:t>26.68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FORMULA: </a:t>
            </a:r>
            <a:r>
              <a:rPr lang="en-US" dirty="0" smtClean="0"/>
              <a:t> set up a proportion and label the parts</a:t>
            </a:r>
          </a:p>
          <a:p>
            <a:pPr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SOLVE:              </a:t>
            </a:r>
            <a:r>
              <a:rPr lang="en-US" dirty="0" smtClean="0"/>
              <a:t>12 x = 15 •26.68      </a:t>
            </a:r>
            <a:r>
              <a:rPr lang="en-US" sz="2600" dirty="0" smtClean="0">
                <a:solidFill>
                  <a:srgbClr val="0070C0"/>
                </a:solidFill>
              </a:rPr>
              <a:t>(multiply cross products)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12 x = 400.20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x = 33.35              </a:t>
            </a:r>
            <a:r>
              <a:rPr lang="en-US" sz="2600" dirty="0" smtClean="0">
                <a:solidFill>
                  <a:srgbClr val="0070C0"/>
                </a:solidFill>
              </a:rPr>
              <a:t>(solve for x</a:t>
            </a:r>
            <a:r>
              <a:rPr lang="en-US" sz="2600" dirty="0" smtClean="0">
                <a:solidFill>
                  <a:srgbClr val="0070C0"/>
                </a:solidFill>
              </a:rPr>
              <a:t>)</a:t>
            </a:r>
          </a:p>
          <a:p>
            <a:pPr>
              <a:buNone/>
            </a:pPr>
            <a:endParaRPr lang="en-US" sz="2600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ANSWER:  </a:t>
            </a:r>
            <a:r>
              <a:rPr lang="en-US" dirty="0" smtClean="0"/>
              <a:t>15 gallons will cost $33.35.  Substitute and check cross products:   (15)(26.68) = (12)(33.35)</a:t>
            </a:r>
            <a:endParaRPr lang="en-US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 smtClean="0"/>
              <a:t>                                           400.20 = 400.20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8028" t="35513" r="62980" b="56663"/>
          <a:stretch>
            <a:fillRect/>
          </a:stretch>
        </p:blipFill>
        <p:spPr bwMode="auto">
          <a:xfrm>
            <a:off x="2514600" y="3124200"/>
            <a:ext cx="259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More Proportion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3249"/>
            <a:ext cx="86868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Yogurt is on sale at 5 cartons for $3.00, how much will it cost for 12 cartons</a:t>
            </a:r>
            <a:r>
              <a:rPr lang="en-US" sz="2800" dirty="0" smtClean="0"/>
              <a:t>?</a:t>
            </a:r>
          </a:p>
          <a:p>
            <a:r>
              <a:rPr lang="en-US" sz="2600" b="1" dirty="0" smtClean="0">
                <a:solidFill>
                  <a:srgbClr val="7030A0"/>
                </a:solidFill>
              </a:rPr>
              <a:t>FIND: </a:t>
            </a:r>
            <a:r>
              <a:rPr lang="en-US" sz="2600" dirty="0" smtClean="0"/>
              <a:t> the cost of 12 cartons of yogurt</a:t>
            </a:r>
            <a:endParaRPr lang="en-US" sz="2600" b="1" dirty="0" smtClean="0">
              <a:solidFill>
                <a:srgbClr val="7030A0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FACTS: </a:t>
            </a:r>
            <a:r>
              <a:rPr lang="en-US" sz="2600" dirty="0" smtClean="0"/>
              <a:t> 5 cartons cost $3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r>
              <a:rPr lang="en-US" sz="2600" b="1" dirty="0" smtClean="0">
                <a:solidFill>
                  <a:srgbClr val="00B050"/>
                </a:solidFill>
              </a:rPr>
              <a:t>FORMULA:  </a:t>
            </a:r>
            <a:r>
              <a:rPr lang="en-US" sz="2600" dirty="0" smtClean="0"/>
              <a:t>create a proportion and label the parts</a:t>
            </a:r>
            <a:endParaRPr lang="en-US" sz="2600" b="1" dirty="0" smtClean="0">
              <a:solidFill>
                <a:srgbClr val="00B050"/>
              </a:solidFill>
            </a:endParaRPr>
          </a:p>
          <a:p>
            <a:endParaRPr lang="en-US" sz="2600" b="1" dirty="0">
              <a:solidFill>
                <a:srgbClr val="00B050"/>
              </a:solidFill>
            </a:endParaRPr>
          </a:p>
          <a:p>
            <a:endParaRPr lang="en-US" sz="2600" b="1" dirty="0" smtClean="0">
              <a:solidFill>
                <a:srgbClr val="00B050"/>
              </a:solidFill>
            </a:endParaRPr>
          </a:p>
          <a:p>
            <a:endParaRPr lang="en-US" sz="2600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b="1" dirty="0" smtClean="0">
                <a:solidFill>
                  <a:srgbClr val="0070C0"/>
                </a:solidFill>
              </a:rPr>
              <a:t>SOLVE: </a:t>
            </a:r>
            <a:r>
              <a:rPr lang="en-US" sz="2600" dirty="0" smtClean="0"/>
              <a:t>                   5x = 36       </a:t>
            </a:r>
            <a:r>
              <a:rPr lang="en-US" sz="2600" dirty="0" smtClean="0">
                <a:solidFill>
                  <a:srgbClr val="00B0F0"/>
                </a:solidFill>
              </a:rPr>
              <a:t>(multiply cross products)</a:t>
            </a:r>
          </a:p>
          <a:p>
            <a:pPr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                           x = 7.20    </a:t>
            </a:r>
            <a:r>
              <a:rPr lang="en-US" sz="2600" dirty="0" smtClean="0"/>
              <a:t>   </a:t>
            </a:r>
            <a:r>
              <a:rPr lang="en-US" sz="2600" dirty="0" smtClean="0">
                <a:solidFill>
                  <a:srgbClr val="00B0F0"/>
                </a:solidFill>
              </a:rPr>
              <a:t>(</a:t>
            </a:r>
            <a:r>
              <a:rPr lang="en-US" sz="2600" dirty="0" smtClean="0">
                <a:solidFill>
                  <a:srgbClr val="00B0F0"/>
                </a:solidFill>
              </a:rPr>
              <a:t>solve for x</a:t>
            </a:r>
            <a:r>
              <a:rPr lang="en-US" sz="2600" dirty="0" smtClean="0">
                <a:solidFill>
                  <a:srgbClr val="00B0F0"/>
                </a:solidFill>
              </a:rPr>
              <a:t>)</a:t>
            </a:r>
          </a:p>
          <a:p>
            <a:pPr>
              <a:buNone/>
            </a:pPr>
            <a:endParaRPr lang="en-US" sz="2600" dirty="0" smtClean="0">
              <a:solidFill>
                <a:srgbClr val="00B0F0"/>
              </a:solidFill>
            </a:endParaRPr>
          </a:p>
          <a:p>
            <a:r>
              <a:rPr lang="en-US" sz="2600" b="1" dirty="0" smtClean="0">
                <a:solidFill>
                  <a:srgbClr val="FFC000"/>
                </a:solidFill>
              </a:rPr>
              <a:t>ANSWER:  </a:t>
            </a:r>
            <a:r>
              <a:rPr lang="en-US" sz="2600" dirty="0" smtClean="0"/>
              <a:t>5 cartons will cost $7.20.  To check, substitute and verify cross products:    (5)(7.20) = (12)(3)</a:t>
            </a:r>
          </a:p>
          <a:p>
            <a:pPr>
              <a:buNone/>
            </a:pPr>
            <a:r>
              <a:rPr lang="en-US" sz="2600" dirty="0" smtClean="0"/>
              <a:t>                                                           36 = 36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6987" t="54743" r="68112" b="38334"/>
          <a:stretch>
            <a:fillRect/>
          </a:stretch>
        </p:blipFill>
        <p:spPr bwMode="auto">
          <a:xfrm>
            <a:off x="2133600" y="33528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838200"/>
          </a:xfrm>
        </p:spPr>
        <p:txBody>
          <a:bodyPr/>
          <a:lstStyle/>
          <a:p>
            <a:r>
              <a:rPr lang="en-US" dirty="0" smtClean="0"/>
              <a:t>More Proportion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John has a free throw average of 5 out of 8 attempts.  At this rate, how many successful free throws would he be expected to make out of 200 attempts</a:t>
            </a:r>
            <a:r>
              <a:rPr lang="en-US" sz="2600" dirty="0" smtClean="0"/>
              <a:t>?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FIND:  </a:t>
            </a:r>
            <a:r>
              <a:rPr lang="en-US" sz="2400" dirty="0" smtClean="0"/>
              <a:t>number of successful free throws expected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FACTS:  </a:t>
            </a:r>
            <a:r>
              <a:rPr lang="en-US" sz="2400" dirty="0" smtClean="0"/>
              <a:t>he normally makes 5 out of 8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FORMULA:   </a:t>
            </a:r>
            <a:r>
              <a:rPr lang="en-US" sz="2400" dirty="0" smtClean="0"/>
              <a:t>create a proportion and label the </a:t>
            </a:r>
            <a:r>
              <a:rPr lang="en-US" sz="2400" dirty="0" smtClean="0"/>
              <a:t>parts</a:t>
            </a:r>
          </a:p>
          <a:p>
            <a:endParaRPr lang="en-US" sz="2400" dirty="0" smtClean="0"/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400" b="1" dirty="0" smtClean="0">
                <a:solidFill>
                  <a:srgbClr val="0070C0"/>
                </a:solidFill>
              </a:rPr>
              <a:t>SOLVE: </a:t>
            </a:r>
            <a:r>
              <a:rPr lang="en-US" sz="2400" dirty="0" smtClean="0"/>
              <a:t>                         8x = 1000  </a:t>
            </a:r>
            <a:r>
              <a:rPr lang="en-US" sz="2000" dirty="0" smtClean="0">
                <a:solidFill>
                  <a:srgbClr val="00B0F0"/>
                </a:solidFill>
              </a:rPr>
              <a:t>(multiply cross products)</a:t>
            </a:r>
            <a:endParaRPr lang="en-US" sz="2400" dirty="0" smtClean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x = 125     </a:t>
            </a:r>
            <a:r>
              <a:rPr lang="en-US" sz="2000" dirty="0" smtClean="0">
                <a:solidFill>
                  <a:srgbClr val="00B0F0"/>
                </a:solidFill>
              </a:rPr>
              <a:t>(solve for x)</a:t>
            </a:r>
            <a:endParaRPr lang="en-US" sz="2400" dirty="0" smtClean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ANSWER:  </a:t>
            </a:r>
            <a:r>
              <a:rPr lang="en-US" sz="2400" dirty="0" smtClean="0"/>
              <a:t>John would be expected to make about 125 out 200 free throws.  Check by substituting and checking cross products.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6987" t="79230" r="56811" b="14616"/>
          <a:stretch>
            <a:fillRect/>
          </a:stretch>
        </p:blipFill>
        <p:spPr bwMode="auto">
          <a:xfrm>
            <a:off x="1828800" y="38862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33" y="304800"/>
            <a:ext cx="8229600" cy="1066800"/>
          </a:xfrm>
        </p:spPr>
        <p:txBody>
          <a:bodyPr/>
          <a:lstStyle/>
          <a:p>
            <a:r>
              <a:rPr lang="en-US" dirty="0" smtClean="0"/>
              <a:t>Similar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505200"/>
            <a:ext cx="8686800" cy="3276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FIND:  </a:t>
            </a:r>
            <a:r>
              <a:rPr lang="en-US" dirty="0" smtClean="0"/>
              <a:t>the measure of side x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FACTS:  </a:t>
            </a:r>
            <a:r>
              <a:rPr lang="en-US" dirty="0" smtClean="0"/>
              <a:t>corresponding sides are proportional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FORMULA:  </a:t>
            </a:r>
            <a:r>
              <a:rPr lang="en-US" dirty="0" smtClean="0"/>
              <a:t>we can use either of the other two corresponding sides to create our proportion to solve</a:t>
            </a:r>
          </a:p>
          <a:p>
            <a:endParaRPr lang="en-US" dirty="0" smtClean="0"/>
          </a:p>
          <a:p>
            <a:pPr>
              <a:spcBef>
                <a:spcPts val="1600"/>
              </a:spcBef>
            </a:pPr>
            <a:r>
              <a:rPr lang="en-US" b="1" dirty="0" smtClean="0">
                <a:solidFill>
                  <a:srgbClr val="0070C0"/>
                </a:solidFill>
              </a:rPr>
              <a:t>SOLVE:       </a:t>
            </a:r>
            <a:r>
              <a:rPr lang="en-US" dirty="0" smtClean="0"/>
              <a:t>4x = 48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dirty="0" smtClean="0"/>
              <a:t>     </a:t>
            </a:r>
            <a:r>
              <a:rPr lang="en-US" dirty="0" smtClean="0"/>
              <a:t>x = 12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ANSWER:  </a:t>
            </a:r>
            <a:r>
              <a:rPr lang="en-US" dirty="0" smtClean="0"/>
              <a:t>The measure of the missing side is 12.  We can substitute it in the original proportion to check.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9343" t="38718" r="22997" b="37436"/>
          <a:stretch>
            <a:fillRect/>
          </a:stretch>
        </p:blipFill>
        <p:spPr bwMode="auto">
          <a:xfrm>
            <a:off x="762000" y="236220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5446" y="1161871"/>
            <a:ext cx="8576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triangles are similar if their corresponding angles have the same measure.  Corresponding sides of similar triangles are proportional.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21336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Thus, the following is true about the triangles pictured: </a:t>
            </a:r>
            <a:endParaRPr lang="en-US" sz="2000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66667" t="35897" r="24679" b="51709"/>
          <a:stretch>
            <a:fillRect/>
          </a:stretch>
        </p:blipFill>
        <p:spPr bwMode="auto">
          <a:xfrm>
            <a:off x="5410200" y="2788903"/>
            <a:ext cx="178478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 l="71154" t="26923" r="24038" b="61538"/>
          <a:stretch>
            <a:fillRect/>
          </a:stretch>
        </p:blipFill>
        <p:spPr bwMode="auto">
          <a:xfrm>
            <a:off x="7848600" y="4419600"/>
            <a:ext cx="914400" cy="48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260</TotalTime>
  <Words>636</Words>
  <Application>Microsoft Office PowerPoint</Application>
  <PresentationFormat>On-screen Show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</vt:lpstr>
      <vt:lpstr>Using Proportions to solve Problems</vt:lpstr>
      <vt:lpstr>Ratio and Proportion</vt:lpstr>
      <vt:lpstr>Cross Products</vt:lpstr>
      <vt:lpstr>Example Proportion Problems</vt:lpstr>
      <vt:lpstr>More Proportion Problems</vt:lpstr>
      <vt:lpstr>More Proportion Problems</vt:lpstr>
      <vt:lpstr>More Proportion Problems</vt:lpstr>
      <vt:lpstr>Similar Triangles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Proportions to solve Problems</dc:title>
  <dc:creator>Kerr</dc:creator>
  <cp:lastModifiedBy>ALEXIS</cp:lastModifiedBy>
  <cp:revision>30</cp:revision>
  <dcterms:created xsi:type="dcterms:W3CDTF">2010-01-23T14:14:57Z</dcterms:created>
  <dcterms:modified xsi:type="dcterms:W3CDTF">2014-08-08T17:54:20Z</dcterms:modified>
</cp:coreProperties>
</file>