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A7EFBAC-31F6-494A-82ED-F95863C62B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EFBAC-31F6-494A-82ED-F95863C62B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EFBAC-31F6-494A-82ED-F95863C62B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A7EFBAC-31F6-494A-82ED-F95863C62B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A7EFBAC-31F6-494A-82ED-F95863C62BD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A7EFBAC-31F6-494A-82ED-F95863C62B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A7EFBAC-31F6-494A-82ED-F95863C62BD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EFBAC-31F6-494A-82ED-F95863C62B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EFBAC-31F6-494A-82ED-F95863C62B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EFBAC-31F6-494A-82ED-F95863C62B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50B9587-2FFC-4024-9075-8B77BE7C16E7}" type="datetimeFigureOut">
              <a:rPr lang="en-US" smtClean="0"/>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A7EFBAC-31F6-494A-82ED-F95863C62BD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50B9587-2FFC-4024-9075-8B77BE7C16E7}" type="datetimeFigureOut">
              <a:rPr lang="en-US" smtClean="0"/>
              <a:pPr/>
              <a:t>11/13/2015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A7EFBAC-31F6-494A-82ED-F95863C62BD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tabs.ultimateguitar.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slbintech@hotmail.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Internet and Communications Technology</a:t>
            </a:r>
            <a:endParaRPr lang="en-US" dirty="0"/>
          </a:p>
        </p:txBody>
      </p:sp>
      <p:sp>
        <p:nvSpPr>
          <p:cNvPr id="3" name="Subtitle 2"/>
          <p:cNvSpPr>
            <a:spLocks noGrp="1"/>
          </p:cNvSpPr>
          <p:nvPr>
            <p:ph type="subTitle" idx="1"/>
          </p:nvPr>
        </p:nvSpPr>
        <p:spPr/>
        <p:txBody>
          <a:bodyPr/>
          <a:lstStyle/>
          <a:p>
            <a:r>
              <a:rPr lang="en-US" dirty="0" smtClean="0"/>
              <a:t>Part 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Simplex</a:t>
            </a:r>
            <a:endParaRPr lang="en-US" dirty="0"/>
          </a:p>
        </p:txBody>
      </p:sp>
      <p:sp>
        <p:nvSpPr>
          <p:cNvPr id="3" name="Content Placeholder 2"/>
          <p:cNvSpPr>
            <a:spLocks noGrp="1"/>
          </p:cNvSpPr>
          <p:nvPr>
            <p:ph idx="1"/>
          </p:nvPr>
        </p:nvSpPr>
        <p:spPr/>
        <p:txBody>
          <a:bodyPr/>
          <a:lstStyle/>
          <a:p>
            <a:r>
              <a:rPr lang="en-US" dirty="0" smtClean="0"/>
              <a:t>Simplex Transmission is </a:t>
            </a:r>
            <a:r>
              <a:rPr lang="en-US" dirty="0" err="1" smtClean="0"/>
              <a:t>uni</a:t>
            </a:r>
            <a:r>
              <a:rPr lang="en-US" dirty="0" smtClean="0"/>
              <a:t>-directional</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Half-Duplex</a:t>
            </a:r>
            <a:endParaRPr lang="en-US" dirty="0"/>
          </a:p>
        </p:txBody>
      </p:sp>
      <p:sp>
        <p:nvSpPr>
          <p:cNvPr id="3" name="Content Placeholder 2"/>
          <p:cNvSpPr>
            <a:spLocks noGrp="1"/>
          </p:cNvSpPr>
          <p:nvPr>
            <p:ph idx="1"/>
          </p:nvPr>
        </p:nvSpPr>
        <p:spPr/>
        <p:txBody>
          <a:bodyPr/>
          <a:lstStyle/>
          <a:p>
            <a:r>
              <a:rPr lang="en-US" dirty="0" smtClean="0"/>
              <a:t>Data transmission is bi-directional, but only in one direction at a time.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Duplex</a:t>
            </a:r>
            <a:endParaRPr lang="en-US" dirty="0"/>
          </a:p>
        </p:txBody>
      </p:sp>
      <p:sp>
        <p:nvSpPr>
          <p:cNvPr id="3" name="Content Placeholder 2"/>
          <p:cNvSpPr>
            <a:spLocks noGrp="1"/>
          </p:cNvSpPr>
          <p:nvPr>
            <p:ph idx="1"/>
          </p:nvPr>
        </p:nvSpPr>
        <p:spPr/>
        <p:txBody>
          <a:bodyPr/>
          <a:lstStyle/>
          <a:p>
            <a:r>
              <a:rPr lang="en-US" dirty="0" smtClean="0"/>
              <a:t>Data transmission is bi-directional and permits transmission in both directions at the same time.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communications</a:t>
            </a:r>
            <a:endParaRPr lang="en-US" dirty="0"/>
          </a:p>
        </p:txBody>
      </p:sp>
      <p:sp>
        <p:nvSpPr>
          <p:cNvPr id="3" name="Content Placeholder 2"/>
          <p:cNvSpPr>
            <a:spLocks noGrp="1"/>
          </p:cNvSpPr>
          <p:nvPr>
            <p:ph idx="1"/>
          </p:nvPr>
        </p:nvSpPr>
        <p:spPr/>
        <p:txBody>
          <a:bodyPr/>
          <a:lstStyle/>
          <a:p>
            <a:r>
              <a:rPr lang="en-US" dirty="0" smtClean="0"/>
              <a:t>Internet</a:t>
            </a:r>
          </a:p>
          <a:p>
            <a:r>
              <a:rPr lang="en-US" dirty="0" smtClean="0"/>
              <a:t>Intranet</a:t>
            </a:r>
          </a:p>
          <a:p>
            <a:r>
              <a:rPr lang="en-US" dirty="0" smtClean="0"/>
              <a:t>Extranet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a:t>
            </a:r>
            <a:endParaRPr lang="en-US" dirty="0"/>
          </a:p>
        </p:txBody>
      </p:sp>
      <p:sp>
        <p:nvSpPr>
          <p:cNvPr id="3" name="Content Placeholder 2"/>
          <p:cNvSpPr>
            <a:spLocks noGrp="1"/>
          </p:cNvSpPr>
          <p:nvPr>
            <p:ph idx="1"/>
          </p:nvPr>
        </p:nvSpPr>
        <p:spPr/>
        <p:txBody>
          <a:bodyPr/>
          <a:lstStyle/>
          <a:p>
            <a:r>
              <a:rPr lang="en-US" dirty="0" smtClean="0"/>
              <a:t>Internet is a public, global network based on TCP/IP protocol.</a:t>
            </a:r>
          </a:p>
          <a:p>
            <a:r>
              <a:rPr lang="en-US" dirty="0" smtClean="0"/>
              <a:t>TCP/IP protocol assigns every connected computer a unique address, also called an IP address.</a:t>
            </a:r>
          </a:p>
          <a:p>
            <a:r>
              <a:rPr lang="en-US" dirty="0" smtClean="0"/>
              <a:t>So any two computers can locate each other.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Intranet</a:t>
            </a:r>
            <a:endParaRPr lang="en-US" dirty="0"/>
          </a:p>
        </p:txBody>
      </p:sp>
      <p:sp>
        <p:nvSpPr>
          <p:cNvPr id="3" name="Content Placeholder 2"/>
          <p:cNvSpPr>
            <a:spLocks noGrp="1"/>
          </p:cNvSpPr>
          <p:nvPr>
            <p:ph idx="1"/>
          </p:nvPr>
        </p:nvSpPr>
        <p:spPr/>
        <p:txBody>
          <a:bodyPr/>
          <a:lstStyle/>
          <a:p>
            <a:r>
              <a:rPr lang="en-US" dirty="0" smtClean="0"/>
              <a:t>This is a private computer network designed to meet the needs of a single organization or company .</a:t>
            </a:r>
          </a:p>
          <a:p>
            <a:r>
              <a:rPr lang="en-US" dirty="0" smtClean="0"/>
              <a:t>It is not necessarily open to the external internet and definitely not opened to users.</a:t>
            </a:r>
          </a:p>
          <a:p>
            <a:r>
              <a:rPr lang="en-US" dirty="0" smtClean="0"/>
              <a:t>It uses similar facilities such as a browser and web pages.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Extranet</a:t>
            </a:r>
            <a:endParaRPr lang="en-US" dirty="0"/>
          </a:p>
        </p:txBody>
      </p:sp>
      <p:sp>
        <p:nvSpPr>
          <p:cNvPr id="3" name="Content Placeholder 2"/>
          <p:cNvSpPr>
            <a:spLocks noGrp="1"/>
          </p:cNvSpPr>
          <p:nvPr>
            <p:ph idx="1"/>
          </p:nvPr>
        </p:nvSpPr>
        <p:spPr/>
        <p:txBody>
          <a:bodyPr/>
          <a:lstStyle/>
          <a:p>
            <a:r>
              <a:rPr lang="en-US" dirty="0" smtClean="0"/>
              <a:t>This is an intranet that has been selectively opened to strategic allies, or associates or even customers. </a:t>
            </a:r>
          </a:p>
          <a:p>
            <a:r>
              <a:rPr lang="en-US" dirty="0" smtClean="0"/>
              <a:t>An online banking application is a good example of this.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Concepts</a:t>
            </a:r>
            <a:endParaRPr lang="en-US" dirty="0"/>
          </a:p>
        </p:txBody>
      </p:sp>
      <p:sp>
        <p:nvSpPr>
          <p:cNvPr id="3" name="Content Placeholder 2"/>
          <p:cNvSpPr>
            <a:spLocks noGrp="1"/>
          </p:cNvSpPr>
          <p:nvPr>
            <p:ph idx="1"/>
          </p:nvPr>
        </p:nvSpPr>
        <p:spPr/>
        <p:txBody>
          <a:bodyPr/>
          <a:lstStyle/>
          <a:p>
            <a:r>
              <a:rPr lang="en-US" dirty="0" smtClean="0"/>
              <a:t>Data communications all over this world is based on the TCP/IP protocol.</a:t>
            </a:r>
          </a:p>
          <a:p>
            <a:r>
              <a:rPr lang="en-US" dirty="0" smtClean="0"/>
              <a:t>Communications with the world wide web is based on a different protocol</a:t>
            </a:r>
          </a:p>
          <a:p>
            <a:r>
              <a:rPr lang="en-US" dirty="0" smtClean="0"/>
              <a:t>HTTP</a:t>
            </a:r>
          </a:p>
          <a:p>
            <a:r>
              <a:rPr lang="en-US" dirty="0" smtClean="0"/>
              <a:t>Others include: FTP, VoIP, Wi-Fi and Bluetooth.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a:t>
            </a:r>
            <a:endParaRPr lang="en-US" dirty="0"/>
          </a:p>
        </p:txBody>
      </p:sp>
      <p:sp>
        <p:nvSpPr>
          <p:cNvPr id="3" name="Content Placeholder 2"/>
          <p:cNvSpPr>
            <a:spLocks noGrp="1"/>
          </p:cNvSpPr>
          <p:nvPr>
            <p:ph idx="1"/>
          </p:nvPr>
        </p:nvSpPr>
        <p:spPr/>
        <p:txBody>
          <a:bodyPr/>
          <a:lstStyle/>
          <a:p>
            <a:r>
              <a:rPr lang="en-US" dirty="0" smtClean="0"/>
              <a:t>Hyper Text Transfer Protocol</a:t>
            </a:r>
          </a:p>
          <a:p>
            <a:r>
              <a:rPr lang="en-US" dirty="0" smtClean="0"/>
              <a:t>This is a protocol used to request and transmit files, especially web pages and web page components over the internet or computer networks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a:t>
            </a:r>
            <a:endParaRPr lang="en-US" dirty="0"/>
          </a:p>
        </p:txBody>
      </p:sp>
      <p:sp>
        <p:nvSpPr>
          <p:cNvPr id="3" name="Content Placeholder 2"/>
          <p:cNvSpPr>
            <a:spLocks noGrp="1"/>
          </p:cNvSpPr>
          <p:nvPr>
            <p:ph idx="1"/>
          </p:nvPr>
        </p:nvSpPr>
        <p:spPr/>
        <p:txBody>
          <a:bodyPr/>
          <a:lstStyle/>
          <a:p>
            <a:r>
              <a:rPr lang="en-US" dirty="0" smtClean="0"/>
              <a:t>File Transfer Protocol</a:t>
            </a:r>
          </a:p>
          <a:p>
            <a:r>
              <a:rPr lang="en-US" dirty="0" smtClean="0"/>
              <a:t>This is a protocol used to transfer files between FTP servers and clients.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Transmission</a:t>
            </a:r>
            <a:endParaRPr lang="en-US" dirty="0"/>
          </a:p>
        </p:txBody>
      </p:sp>
      <p:sp>
        <p:nvSpPr>
          <p:cNvPr id="3" name="Content Placeholder 2"/>
          <p:cNvSpPr>
            <a:spLocks noGrp="1"/>
          </p:cNvSpPr>
          <p:nvPr>
            <p:ph idx="1"/>
          </p:nvPr>
        </p:nvSpPr>
        <p:spPr/>
        <p:txBody>
          <a:bodyPr/>
          <a:lstStyle/>
          <a:p>
            <a:r>
              <a:rPr lang="en-US" dirty="0" smtClean="0"/>
              <a:t>Transmission methods used</a:t>
            </a:r>
          </a:p>
          <a:p>
            <a:r>
              <a:rPr lang="en-US" dirty="0"/>
              <a:t> </a:t>
            </a:r>
            <a:r>
              <a:rPr lang="en-US" dirty="0" smtClean="0"/>
              <a:t>Bandwidth:</a:t>
            </a:r>
            <a:endParaRPr lang="en-US" dirty="0"/>
          </a:p>
          <a:p>
            <a:r>
              <a:rPr lang="en-US" dirty="0" smtClean="0"/>
              <a:t>The speed at which Data can be carried.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VoIP</a:t>
            </a:r>
            <a:endParaRPr lang="en-US" dirty="0"/>
          </a:p>
        </p:txBody>
      </p:sp>
      <p:sp>
        <p:nvSpPr>
          <p:cNvPr id="3" name="Content Placeholder 2"/>
          <p:cNvSpPr>
            <a:spLocks noGrp="1"/>
          </p:cNvSpPr>
          <p:nvPr>
            <p:ph idx="1"/>
          </p:nvPr>
        </p:nvSpPr>
        <p:spPr/>
        <p:txBody>
          <a:bodyPr/>
          <a:lstStyle/>
          <a:p>
            <a:r>
              <a:rPr lang="en-US" dirty="0" smtClean="0"/>
              <a:t>Voice over IP</a:t>
            </a:r>
          </a:p>
          <a:p>
            <a:r>
              <a:rPr lang="en-US" dirty="0" smtClean="0"/>
              <a:t>This is the use of Internet-based technologies to transmit voice-grade data over the internet.</a:t>
            </a:r>
          </a:p>
          <a:p>
            <a:r>
              <a:rPr lang="en-US" dirty="0" smtClean="0"/>
              <a:t>Great example can be seen with the use of SKYPE, Voice notes in </a:t>
            </a:r>
            <a:r>
              <a:rPr lang="en-US" dirty="0" err="1" smtClean="0"/>
              <a:t>Whats</a:t>
            </a:r>
            <a:r>
              <a:rPr lang="en-US" dirty="0" smtClean="0"/>
              <a:t> App</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a:t>
            </a:r>
            <a:endParaRPr lang="en-US" dirty="0"/>
          </a:p>
        </p:txBody>
      </p:sp>
      <p:sp>
        <p:nvSpPr>
          <p:cNvPr id="3" name="Content Placeholder 2"/>
          <p:cNvSpPr>
            <a:spLocks noGrp="1"/>
          </p:cNvSpPr>
          <p:nvPr>
            <p:ph idx="1"/>
          </p:nvPr>
        </p:nvSpPr>
        <p:spPr/>
        <p:txBody>
          <a:bodyPr/>
          <a:lstStyle/>
          <a:p>
            <a:r>
              <a:rPr lang="en-US" dirty="0" smtClean="0"/>
              <a:t>This is a wireless protocol for exchanging data over short distances from fixed and mobile devices, using radio waves.</a:t>
            </a:r>
          </a:p>
          <a:p>
            <a:r>
              <a:rPr lang="en-US" dirty="0" smtClean="0"/>
              <a:t>Bluetooth capabilities are enabled in a device via a Bluetooth chip.</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Wi-Fi</a:t>
            </a:r>
            <a:endParaRPr lang="en-US" dirty="0"/>
          </a:p>
        </p:txBody>
      </p:sp>
      <p:sp>
        <p:nvSpPr>
          <p:cNvPr id="3" name="Content Placeholder 2"/>
          <p:cNvSpPr>
            <a:spLocks noGrp="1"/>
          </p:cNvSpPr>
          <p:nvPr>
            <p:ph idx="1"/>
          </p:nvPr>
        </p:nvSpPr>
        <p:spPr/>
        <p:txBody>
          <a:bodyPr/>
          <a:lstStyle/>
          <a:p>
            <a:r>
              <a:rPr lang="en-US" dirty="0" smtClean="0"/>
              <a:t>This is a marketing term and is found in several protocol governing the wireless LAN communications.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Wide Web</a:t>
            </a:r>
            <a:endParaRPr lang="en-US" dirty="0"/>
          </a:p>
        </p:txBody>
      </p:sp>
      <p:sp>
        <p:nvSpPr>
          <p:cNvPr id="3" name="Content Placeholder 2"/>
          <p:cNvSpPr>
            <a:spLocks noGrp="1"/>
          </p:cNvSpPr>
          <p:nvPr>
            <p:ph idx="1"/>
          </p:nvPr>
        </p:nvSpPr>
        <p:spPr/>
        <p:txBody>
          <a:bodyPr/>
          <a:lstStyle/>
          <a:p>
            <a:r>
              <a:rPr lang="en-US" dirty="0" smtClean="0"/>
              <a:t>There is a large collection of documents or data called web pages.</a:t>
            </a:r>
          </a:p>
          <a:p>
            <a:r>
              <a:rPr lang="en-US" dirty="0" smtClean="0"/>
              <a:t>Web pages are grouped together to form Web Sites, and stored on Web Servers, downloaded and displayed on users’ computer by a web browser.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Page</a:t>
            </a:r>
            <a:endParaRPr lang="en-US" dirty="0"/>
          </a:p>
        </p:txBody>
      </p:sp>
      <p:sp>
        <p:nvSpPr>
          <p:cNvPr id="3" name="Content Placeholder 2"/>
          <p:cNvSpPr>
            <a:spLocks noGrp="1"/>
          </p:cNvSpPr>
          <p:nvPr>
            <p:ph idx="1"/>
          </p:nvPr>
        </p:nvSpPr>
        <p:spPr/>
        <p:txBody>
          <a:bodyPr/>
          <a:lstStyle/>
          <a:p>
            <a:r>
              <a:rPr lang="en-US" dirty="0" smtClean="0"/>
              <a:t>A web page is a document written in Hyper Text Markup Language (HTML), that may contain text, sound, images, video clips, hyperlinks and other components.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 </a:t>
            </a:r>
            <a:endParaRPr lang="en-US" dirty="0"/>
          </a:p>
        </p:txBody>
      </p:sp>
      <p:sp>
        <p:nvSpPr>
          <p:cNvPr id="3" name="Content Placeholder 2"/>
          <p:cNvSpPr>
            <a:spLocks noGrp="1"/>
          </p:cNvSpPr>
          <p:nvPr>
            <p:ph idx="1"/>
          </p:nvPr>
        </p:nvSpPr>
        <p:spPr/>
        <p:txBody>
          <a:bodyPr/>
          <a:lstStyle/>
          <a:p>
            <a:r>
              <a:rPr lang="en-US" dirty="0" smtClean="0"/>
              <a:t>A web site is a group of web pages that belong together and are linked to each other using hyperlinks.</a:t>
            </a:r>
          </a:p>
          <a:p>
            <a:r>
              <a:rPr lang="en-US" dirty="0" smtClean="0"/>
              <a:t>Organizations want viewers to be able to find documents on their web site easily.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Hyperlinks</a:t>
            </a:r>
            <a:endParaRPr lang="en-US" dirty="0"/>
          </a:p>
        </p:txBody>
      </p:sp>
      <p:sp>
        <p:nvSpPr>
          <p:cNvPr id="3" name="Content Placeholder 2"/>
          <p:cNvSpPr>
            <a:spLocks noGrp="1"/>
          </p:cNvSpPr>
          <p:nvPr>
            <p:ph idx="1"/>
          </p:nvPr>
        </p:nvSpPr>
        <p:spPr/>
        <p:txBody>
          <a:bodyPr/>
          <a:lstStyle/>
          <a:p>
            <a:r>
              <a:rPr lang="en-US" dirty="0" smtClean="0"/>
              <a:t>A hyperlink is an icon, information object , underlined or otherwise emphasized word or phrase that displays another document when clicked with the mouse.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Server</a:t>
            </a:r>
            <a:endParaRPr lang="en-US" dirty="0"/>
          </a:p>
        </p:txBody>
      </p:sp>
      <p:sp>
        <p:nvSpPr>
          <p:cNvPr id="3" name="Content Placeholder 2"/>
          <p:cNvSpPr>
            <a:spLocks noGrp="1"/>
          </p:cNvSpPr>
          <p:nvPr>
            <p:ph idx="1"/>
          </p:nvPr>
        </p:nvSpPr>
        <p:spPr/>
        <p:txBody>
          <a:bodyPr/>
          <a:lstStyle/>
          <a:p>
            <a:r>
              <a:rPr lang="en-US" dirty="0" smtClean="0"/>
              <a:t>A web server is a special-purpose application software that accepts requests for information, framed according to the Hyper Text Transport Protocol (HTTP).</a:t>
            </a:r>
          </a:p>
          <a:p>
            <a:r>
              <a:rPr lang="en-US" dirty="0" smtClean="0"/>
              <a:t>It processes these requests and sends the requested document.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Web Browser</a:t>
            </a:r>
            <a:endParaRPr lang="en-US" dirty="0"/>
          </a:p>
        </p:txBody>
      </p:sp>
      <p:sp>
        <p:nvSpPr>
          <p:cNvPr id="3" name="Content Placeholder 2"/>
          <p:cNvSpPr>
            <a:spLocks noGrp="1"/>
          </p:cNvSpPr>
          <p:nvPr>
            <p:ph idx="1"/>
          </p:nvPr>
        </p:nvSpPr>
        <p:spPr/>
        <p:txBody>
          <a:bodyPr/>
          <a:lstStyle/>
          <a:p>
            <a:r>
              <a:rPr lang="en-US" dirty="0" smtClean="0"/>
              <a:t>A web Browser is a special-purpose application software that runs on an Internet connected computer and uses the HTTP to connect with web servers.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p:txBody>
          <a:bodyPr/>
          <a:lstStyle/>
          <a:p>
            <a:r>
              <a:rPr lang="en-US" dirty="0" smtClean="0"/>
              <a:t>Uniformed </a:t>
            </a:r>
            <a:r>
              <a:rPr lang="en-US" dirty="0"/>
              <a:t>R</a:t>
            </a:r>
            <a:r>
              <a:rPr lang="en-US" dirty="0" smtClean="0"/>
              <a:t>esource Locator.</a:t>
            </a:r>
          </a:p>
          <a:p>
            <a:r>
              <a:rPr lang="en-US" dirty="0" smtClean="0"/>
              <a:t>This is a string of </a:t>
            </a:r>
            <a:r>
              <a:rPr lang="en-US" dirty="0" err="1" smtClean="0"/>
              <a:t>charactters</a:t>
            </a:r>
            <a:r>
              <a:rPr lang="en-US" dirty="0" smtClean="0"/>
              <a:t> that uniquely identifies an internet </a:t>
            </a:r>
            <a:r>
              <a:rPr lang="en-US" dirty="0" err="1" smtClean="0"/>
              <a:t>resourec’s</a:t>
            </a:r>
            <a:r>
              <a:rPr lang="en-US" dirty="0" smtClean="0"/>
              <a:t> type and location. </a:t>
            </a:r>
            <a:r>
              <a:rPr lang="en-US" dirty="0" err="1" smtClean="0"/>
              <a:t>Concider</a:t>
            </a:r>
            <a:r>
              <a:rPr lang="en-US" dirty="0" smtClean="0"/>
              <a:t> the following: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Bandwidth</a:t>
            </a:r>
            <a:endParaRPr lang="en-US" dirty="0"/>
          </a:p>
        </p:txBody>
      </p:sp>
      <p:sp>
        <p:nvSpPr>
          <p:cNvPr id="3" name="Content Placeholder 2"/>
          <p:cNvSpPr>
            <a:spLocks noGrp="1"/>
          </p:cNvSpPr>
          <p:nvPr>
            <p:ph idx="1"/>
          </p:nvPr>
        </p:nvSpPr>
        <p:spPr/>
        <p:txBody>
          <a:bodyPr/>
          <a:lstStyle/>
          <a:p>
            <a:r>
              <a:rPr lang="en-US" dirty="0" smtClean="0"/>
              <a:t>Narrow Band</a:t>
            </a:r>
          </a:p>
          <a:p>
            <a:r>
              <a:rPr lang="en-US" dirty="0" smtClean="0"/>
              <a:t>Technology provides bandwidth that is less than 64 Kb or less. Can be found in telephones lines as well.</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URL</a:t>
            </a:r>
            <a:endParaRPr lang="en-US" dirty="0"/>
          </a:p>
        </p:txBody>
      </p:sp>
      <p:sp>
        <p:nvSpPr>
          <p:cNvPr id="3" name="Content Placeholder 2"/>
          <p:cNvSpPr>
            <a:spLocks noGrp="1"/>
          </p:cNvSpPr>
          <p:nvPr>
            <p:ph idx="1"/>
          </p:nvPr>
        </p:nvSpPr>
        <p:spPr>
          <a:xfrm>
            <a:off x="457200" y="1066800"/>
            <a:ext cx="8229600" cy="4525963"/>
          </a:xfrm>
        </p:spPr>
        <p:txBody>
          <a:bodyPr>
            <a:normAutofit fontScale="85000" lnSpcReduction="10000"/>
          </a:bodyPr>
          <a:lstStyle/>
          <a:p>
            <a:r>
              <a:rPr lang="en-US" dirty="0" smtClean="0"/>
              <a:t>http://www.tabs.ultimate-guitar.com/c/christina_perri/a_thousand_years_ver2_crd.htm</a:t>
            </a:r>
          </a:p>
          <a:p>
            <a:r>
              <a:rPr lang="en-US" dirty="0" smtClean="0"/>
              <a:t>http:// Identifies a World Wide Web Document</a:t>
            </a:r>
          </a:p>
          <a:p>
            <a:r>
              <a:rPr lang="en-US" dirty="0" smtClean="0">
                <a:solidFill>
                  <a:schemeClr val="tx1">
                    <a:lumMod val="95000"/>
                    <a:lumOff val="5000"/>
                  </a:schemeClr>
                </a:solidFill>
                <a:hlinkClick r:id="rId2"/>
              </a:rPr>
              <a:t>www.tabs.ultimateguitar.com</a:t>
            </a:r>
            <a:r>
              <a:rPr lang="en-US" dirty="0" smtClean="0"/>
              <a:t> – Indicates the Internet domain name of the computer on which the document is stored.</a:t>
            </a:r>
          </a:p>
          <a:p>
            <a:r>
              <a:rPr lang="en-US" dirty="0" smtClean="0"/>
              <a:t>/c/</a:t>
            </a:r>
            <a:r>
              <a:rPr lang="en-US" dirty="0" err="1" smtClean="0"/>
              <a:t>christina_perri</a:t>
            </a:r>
            <a:r>
              <a:rPr lang="en-US" dirty="0" smtClean="0"/>
              <a:t>/a_thousand_years_ver2_crd.htm – fully describes the directory structure  and includes the document’s name.</a:t>
            </a:r>
          </a:p>
          <a:p>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Globally</a:t>
            </a:r>
            <a:endParaRPr lang="en-US" dirty="0"/>
          </a:p>
        </p:txBody>
      </p:sp>
      <p:sp>
        <p:nvSpPr>
          <p:cNvPr id="3" name="Content Placeholder 2"/>
          <p:cNvSpPr>
            <a:spLocks noGrp="1"/>
          </p:cNvSpPr>
          <p:nvPr>
            <p:ph idx="1"/>
          </p:nvPr>
        </p:nvSpPr>
        <p:spPr/>
        <p:txBody>
          <a:bodyPr/>
          <a:lstStyle/>
          <a:p>
            <a:r>
              <a:rPr lang="en-US" dirty="0" smtClean="0"/>
              <a:t>Several factors contribute to communication globally.</a:t>
            </a:r>
          </a:p>
          <a:p>
            <a:r>
              <a:rPr lang="en-US" dirty="0" smtClean="0"/>
              <a:t>E-MAIL</a:t>
            </a:r>
          </a:p>
          <a:p>
            <a:r>
              <a:rPr lang="en-US" dirty="0" smtClean="0"/>
              <a:t>IRC</a:t>
            </a:r>
          </a:p>
          <a:p>
            <a:r>
              <a:rPr lang="en-US" dirty="0" smtClean="0"/>
              <a:t>BULLETIN BOARDS</a:t>
            </a:r>
          </a:p>
          <a:p>
            <a:r>
              <a:rPr lang="en-US" dirty="0" smtClean="0"/>
              <a:t>BLOGGIN</a:t>
            </a:r>
          </a:p>
          <a:p>
            <a:r>
              <a:rPr lang="en-US" smtClean="0"/>
              <a:t>PODCASTS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lstStyle/>
          <a:p>
            <a:r>
              <a:rPr lang="en-US" dirty="0" smtClean="0"/>
              <a:t>Electronic mail, applications allow users to send an electronic document over a network to anyone with an e-mail address.</a:t>
            </a:r>
          </a:p>
          <a:p>
            <a:r>
              <a:rPr lang="en-US" dirty="0" smtClean="0"/>
              <a:t>An e-mail address is always in the form </a:t>
            </a:r>
            <a:r>
              <a:rPr lang="en-US" dirty="0" err="1" smtClean="0"/>
              <a:t>username@domain_name</a:t>
            </a:r>
            <a:r>
              <a:rPr lang="en-US" dirty="0" smtClean="0"/>
              <a:t>, for example </a:t>
            </a:r>
            <a:r>
              <a:rPr lang="en-US" dirty="0" smtClean="0">
                <a:hlinkClick r:id="rId2"/>
              </a:rPr>
              <a:t>slbintech@hotmail.com</a:t>
            </a:r>
            <a:r>
              <a:rPr lang="en-US" dirty="0" smtClean="0"/>
              <a:t>.</a:t>
            </a:r>
          </a:p>
          <a:p>
            <a:r>
              <a:rPr lang="en-US" dirty="0" smtClean="0"/>
              <a:t>Text based, send images power points, videos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IRC</a:t>
            </a:r>
            <a:endParaRPr lang="en-US" dirty="0"/>
          </a:p>
        </p:txBody>
      </p:sp>
      <p:sp>
        <p:nvSpPr>
          <p:cNvPr id="3" name="Content Placeholder 2"/>
          <p:cNvSpPr>
            <a:spLocks noGrp="1"/>
          </p:cNvSpPr>
          <p:nvPr>
            <p:ph idx="1"/>
          </p:nvPr>
        </p:nvSpPr>
        <p:spPr/>
        <p:txBody>
          <a:bodyPr/>
          <a:lstStyle/>
          <a:p>
            <a:r>
              <a:rPr lang="en-US" dirty="0" smtClean="0"/>
              <a:t>Internet Relay Chat</a:t>
            </a:r>
          </a:p>
          <a:p>
            <a:r>
              <a:rPr lang="en-US" dirty="0" smtClean="0"/>
              <a:t>Is a messaging system that allows users to ‘chat’ with text other people  over the internet using text messages.</a:t>
            </a:r>
          </a:p>
          <a:p>
            <a:r>
              <a:rPr lang="en-US" dirty="0" smtClean="0"/>
              <a:t>Windows Live Messenger, Face Book Chat, Google Chat, Yahoo Chat, </a:t>
            </a:r>
            <a:r>
              <a:rPr lang="en-US" dirty="0" err="1" smtClean="0"/>
              <a:t>e.t.c</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Bulletin Boards and Newsgroups</a:t>
            </a:r>
            <a:endParaRPr lang="en-US" dirty="0"/>
          </a:p>
        </p:txBody>
      </p:sp>
      <p:sp>
        <p:nvSpPr>
          <p:cNvPr id="3" name="Content Placeholder 2"/>
          <p:cNvSpPr>
            <a:spLocks noGrp="1"/>
          </p:cNvSpPr>
          <p:nvPr>
            <p:ph idx="1"/>
          </p:nvPr>
        </p:nvSpPr>
        <p:spPr/>
        <p:txBody>
          <a:bodyPr/>
          <a:lstStyle/>
          <a:p>
            <a:r>
              <a:rPr lang="en-US" dirty="0" smtClean="0"/>
              <a:t>This is an electronic forum that hosts posted messages and articles related to common subjects.</a:t>
            </a:r>
          </a:p>
          <a:p>
            <a:r>
              <a:rPr lang="en-US" dirty="0" smtClean="0"/>
              <a:t>A newsgroup is an on-line discussion group or forum specifically focused on a particular area of interest.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Blogging</a:t>
            </a:r>
            <a:endParaRPr lang="en-US" dirty="0"/>
          </a:p>
        </p:txBody>
      </p:sp>
      <p:sp>
        <p:nvSpPr>
          <p:cNvPr id="3" name="Content Placeholder 2"/>
          <p:cNvSpPr>
            <a:spLocks noGrp="1"/>
          </p:cNvSpPr>
          <p:nvPr>
            <p:ph idx="1"/>
          </p:nvPr>
        </p:nvSpPr>
        <p:spPr/>
        <p:txBody>
          <a:bodyPr/>
          <a:lstStyle/>
          <a:p>
            <a:r>
              <a:rPr lang="en-US" dirty="0" smtClean="0"/>
              <a:t>A blog or a web log is a diary maintained by its author on the World Wide Web. It allows people to comment on the posts.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Podcasts</a:t>
            </a:r>
            <a:endParaRPr lang="en-US" dirty="0"/>
          </a:p>
        </p:txBody>
      </p:sp>
      <p:sp>
        <p:nvSpPr>
          <p:cNvPr id="3" name="Content Placeholder 2"/>
          <p:cNvSpPr>
            <a:spLocks noGrp="1"/>
          </p:cNvSpPr>
          <p:nvPr>
            <p:ph idx="1"/>
          </p:nvPr>
        </p:nvSpPr>
        <p:spPr/>
        <p:txBody>
          <a:bodyPr/>
          <a:lstStyle/>
          <a:p>
            <a:r>
              <a:rPr lang="en-US" dirty="0" smtClean="0"/>
              <a:t>A podcast is an audio broadcasts using the Internet that can be played back on an </a:t>
            </a:r>
            <a:r>
              <a:rPr lang="en-US" dirty="0" err="1" smtClean="0"/>
              <a:t>Ipod</a:t>
            </a:r>
            <a:r>
              <a:rPr lang="en-US" dirty="0" smtClean="0"/>
              <a:t> or similar device.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Home Work</a:t>
            </a:r>
            <a:endParaRPr lang="en-US" dirty="0"/>
          </a:p>
        </p:txBody>
      </p:sp>
      <p:sp>
        <p:nvSpPr>
          <p:cNvPr id="3" name="Content Placeholder 2"/>
          <p:cNvSpPr>
            <a:spLocks noGrp="1"/>
          </p:cNvSpPr>
          <p:nvPr>
            <p:ph idx="1"/>
          </p:nvPr>
        </p:nvSpPr>
        <p:spPr/>
        <p:txBody>
          <a:bodyPr/>
          <a:lstStyle/>
          <a:p>
            <a:r>
              <a:rPr lang="en-US" dirty="0" smtClean="0"/>
              <a:t>Which of the cable types mentioned do you believe:</a:t>
            </a:r>
          </a:p>
          <a:p>
            <a:r>
              <a:rPr lang="en-US" dirty="0" smtClean="0"/>
              <a:t>(a) has the greatest Bandwidth</a:t>
            </a:r>
          </a:p>
          <a:p>
            <a:r>
              <a:rPr lang="en-US" dirty="0" smtClean="0"/>
              <a:t>(b) is the most costly to purchase and install</a:t>
            </a:r>
          </a:p>
          <a:p>
            <a:r>
              <a:rPr lang="en-US" dirty="0" smtClean="0"/>
              <a:t>(c) is the most common in Local area network</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 Home Work</a:t>
            </a:r>
            <a:endParaRPr lang="en-US" dirty="0"/>
          </a:p>
        </p:txBody>
      </p:sp>
      <p:sp>
        <p:nvSpPr>
          <p:cNvPr id="3" name="Content Placeholder 2"/>
          <p:cNvSpPr>
            <a:spLocks noGrp="1"/>
          </p:cNvSpPr>
          <p:nvPr>
            <p:ph idx="1"/>
          </p:nvPr>
        </p:nvSpPr>
        <p:spPr/>
        <p:txBody>
          <a:bodyPr/>
          <a:lstStyle/>
          <a:p>
            <a:r>
              <a:rPr lang="en-US" dirty="0" smtClean="0"/>
              <a:t>Suggest one reason why a residential householder would want to purchase a 8MB broadband Internet Service.</a:t>
            </a:r>
          </a:p>
          <a:p>
            <a:r>
              <a:rPr lang="en-US" dirty="0" smtClean="0"/>
              <a:t>Suggest THREE ways in which an extranet may typically be used by an </a:t>
            </a:r>
            <a:r>
              <a:rPr lang="en-US" dirty="0" err="1" smtClean="0"/>
              <a:t>organisation</a:t>
            </a:r>
            <a:endParaRPr lang="en-US" dirty="0" smtClean="0"/>
          </a:p>
          <a:p>
            <a:r>
              <a:rPr lang="en-US" dirty="0" smtClean="0"/>
              <a:t>What is Top-Level-Domain</a:t>
            </a:r>
          </a:p>
          <a:p>
            <a:r>
              <a:rPr lang="en-US" dirty="0" smtClean="0"/>
              <a:t>Give three examples of Top-Level-Domain.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Bandwidth</a:t>
            </a:r>
            <a:endParaRPr lang="en-US" dirty="0"/>
          </a:p>
        </p:txBody>
      </p:sp>
      <p:sp>
        <p:nvSpPr>
          <p:cNvPr id="3" name="Content Placeholder 2"/>
          <p:cNvSpPr>
            <a:spLocks noGrp="1"/>
          </p:cNvSpPr>
          <p:nvPr>
            <p:ph idx="1"/>
          </p:nvPr>
        </p:nvSpPr>
        <p:spPr/>
        <p:txBody>
          <a:bodyPr/>
          <a:lstStyle/>
          <a:p>
            <a:r>
              <a:rPr lang="en-US" dirty="0" err="1" smtClean="0"/>
              <a:t>Voiceband</a:t>
            </a:r>
            <a:endParaRPr lang="en-US" dirty="0" smtClean="0"/>
          </a:p>
          <a:p>
            <a:r>
              <a:rPr lang="en-US" dirty="0" smtClean="0"/>
              <a:t>Technology capable of transmitting spoken </a:t>
            </a:r>
            <a:r>
              <a:rPr lang="en-US" dirty="0" err="1" smtClean="0"/>
              <a:t>comunication</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Bandwidth</a:t>
            </a:r>
            <a:endParaRPr lang="en-US" dirty="0"/>
          </a:p>
        </p:txBody>
      </p:sp>
      <p:sp>
        <p:nvSpPr>
          <p:cNvPr id="3" name="Content Placeholder 2"/>
          <p:cNvSpPr>
            <a:spLocks noGrp="1"/>
          </p:cNvSpPr>
          <p:nvPr>
            <p:ph idx="1"/>
          </p:nvPr>
        </p:nvSpPr>
        <p:spPr/>
        <p:txBody>
          <a:bodyPr/>
          <a:lstStyle/>
          <a:p>
            <a:r>
              <a:rPr lang="en-US" dirty="0" smtClean="0"/>
              <a:t>Broadband</a:t>
            </a:r>
          </a:p>
          <a:p>
            <a:r>
              <a:rPr lang="en-US" dirty="0" smtClean="0"/>
              <a:t>Technology provides bandwidth that is greater than 64Kb per </a:t>
            </a:r>
            <a:r>
              <a:rPr lang="en-US" dirty="0" err="1" smtClean="0"/>
              <a:t>secs</a:t>
            </a:r>
            <a:r>
              <a:rPr lang="en-US" dirty="0" smtClean="0"/>
              <a:t> or more.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Modes</a:t>
            </a:r>
            <a:endParaRPr lang="en-US" dirty="0"/>
          </a:p>
        </p:txBody>
      </p:sp>
      <p:sp>
        <p:nvSpPr>
          <p:cNvPr id="3" name="Content Placeholder 2"/>
          <p:cNvSpPr>
            <a:spLocks noGrp="1"/>
          </p:cNvSpPr>
          <p:nvPr>
            <p:ph idx="1"/>
          </p:nvPr>
        </p:nvSpPr>
        <p:spPr/>
        <p:txBody>
          <a:bodyPr/>
          <a:lstStyle/>
          <a:p>
            <a:r>
              <a:rPr lang="en-US" dirty="0" smtClean="0"/>
              <a:t>Broadcasts</a:t>
            </a:r>
          </a:p>
          <a:p>
            <a:r>
              <a:rPr lang="en-US" dirty="0" smtClean="0"/>
              <a:t>Point – to – point</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Broadcasts</a:t>
            </a:r>
            <a:endParaRPr lang="en-US" dirty="0"/>
          </a:p>
        </p:txBody>
      </p:sp>
      <p:sp>
        <p:nvSpPr>
          <p:cNvPr id="3" name="Content Placeholder 2"/>
          <p:cNvSpPr>
            <a:spLocks noGrp="1"/>
          </p:cNvSpPr>
          <p:nvPr>
            <p:ph idx="1"/>
          </p:nvPr>
        </p:nvSpPr>
        <p:spPr/>
        <p:txBody>
          <a:bodyPr/>
          <a:lstStyle/>
          <a:p>
            <a:r>
              <a:rPr lang="en-US" dirty="0" smtClean="0"/>
              <a:t>Radio and television stations use this method to send information to as many of their users as possible.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Point-to-Point</a:t>
            </a:r>
            <a:endParaRPr lang="en-US" dirty="0"/>
          </a:p>
        </p:txBody>
      </p:sp>
      <p:sp>
        <p:nvSpPr>
          <p:cNvPr id="3" name="Content Placeholder 2"/>
          <p:cNvSpPr>
            <a:spLocks noGrp="1"/>
          </p:cNvSpPr>
          <p:nvPr>
            <p:ph idx="1"/>
          </p:nvPr>
        </p:nvSpPr>
        <p:spPr/>
        <p:txBody>
          <a:bodyPr/>
          <a:lstStyle/>
          <a:p>
            <a:r>
              <a:rPr lang="en-US" dirty="0" smtClean="0"/>
              <a:t>This is a direct communication channel between two computers on a network.</a:t>
            </a:r>
          </a:p>
          <a:p>
            <a:r>
              <a:rPr lang="en-US" dirty="0" smtClean="0"/>
              <a:t>Example: When one person calls another a wireless path is created between those two persons. So this ensures that other people in the same vicinity can not receive the call other than who the call is really meant for.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err="1" smtClean="0"/>
              <a:t>TraNSMission</a:t>
            </a:r>
            <a:endParaRPr lang="en-US" dirty="0"/>
          </a:p>
        </p:txBody>
      </p:sp>
      <p:sp>
        <p:nvSpPr>
          <p:cNvPr id="3" name="Content Placeholder 2"/>
          <p:cNvSpPr>
            <a:spLocks noGrp="1"/>
          </p:cNvSpPr>
          <p:nvPr>
            <p:ph idx="1"/>
          </p:nvPr>
        </p:nvSpPr>
        <p:spPr/>
        <p:txBody>
          <a:bodyPr/>
          <a:lstStyle/>
          <a:p>
            <a:r>
              <a:rPr lang="en-US" dirty="0" smtClean="0"/>
              <a:t>Data travels over a medium in three ways:</a:t>
            </a:r>
          </a:p>
          <a:p>
            <a:r>
              <a:rPr lang="en-US" dirty="0" smtClean="0"/>
              <a:t>Simplex</a:t>
            </a:r>
          </a:p>
          <a:p>
            <a:r>
              <a:rPr lang="en-US" dirty="0" smtClean="0"/>
              <a:t>Half-Duplex</a:t>
            </a:r>
          </a:p>
          <a:p>
            <a:r>
              <a:rPr lang="en-US" dirty="0" smtClean="0"/>
              <a:t>Duplex</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6209</TotalTime>
  <Words>1054</Words>
  <Application>Microsoft Office PowerPoint</Application>
  <PresentationFormat>On-screen Show (4:3)</PresentationFormat>
  <Paragraphs>124</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Rockwell</vt:lpstr>
      <vt:lpstr>Wingdings 2</vt:lpstr>
      <vt:lpstr>Trek</vt:lpstr>
      <vt:lpstr>Internet and Communications Technology</vt:lpstr>
      <vt:lpstr>Data Transmission</vt:lpstr>
      <vt:lpstr>Bandwidth</vt:lpstr>
      <vt:lpstr>Bandwidth</vt:lpstr>
      <vt:lpstr>Bandwidth</vt:lpstr>
      <vt:lpstr>Communication Modes</vt:lpstr>
      <vt:lpstr>Broadcasts</vt:lpstr>
      <vt:lpstr>Point-to-Point</vt:lpstr>
      <vt:lpstr>Data TraNSMission</vt:lpstr>
      <vt:lpstr>Simplex</vt:lpstr>
      <vt:lpstr>Half-Duplex</vt:lpstr>
      <vt:lpstr>Duplex</vt:lpstr>
      <vt:lpstr>Data communications</vt:lpstr>
      <vt:lpstr>Internet</vt:lpstr>
      <vt:lpstr>Intranet</vt:lpstr>
      <vt:lpstr>Extranet</vt:lpstr>
      <vt:lpstr>Internet Concepts</vt:lpstr>
      <vt:lpstr>HTTP</vt:lpstr>
      <vt:lpstr>FTP</vt:lpstr>
      <vt:lpstr>VoIP</vt:lpstr>
      <vt:lpstr>Bluetooth</vt:lpstr>
      <vt:lpstr>Wi-Fi</vt:lpstr>
      <vt:lpstr>The World Wide Web</vt:lpstr>
      <vt:lpstr>Web Page</vt:lpstr>
      <vt:lpstr>Web Site </vt:lpstr>
      <vt:lpstr>Hyperlinks</vt:lpstr>
      <vt:lpstr>Web Server</vt:lpstr>
      <vt:lpstr>A Web Browser</vt:lpstr>
      <vt:lpstr>URL</vt:lpstr>
      <vt:lpstr>URL</vt:lpstr>
      <vt:lpstr>Communicating Globally</vt:lpstr>
      <vt:lpstr>E-mail</vt:lpstr>
      <vt:lpstr>IRC</vt:lpstr>
      <vt:lpstr>Bulletin Boards and Newsgroups</vt:lpstr>
      <vt:lpstr>Blogging</vt:lpstr>
      <vt:lpstr>Podcasts</vt:lpstr>
      <vt:lpstr>Research / Home Work</vt:lpstr>
      <vt:lpstr>Research / Home Work</vt:lpstr>
    </vt:vector>
  </TitlesOfParts>
  <Company>Deftones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and Communications Technology</dc:title>
  <dc:creator>Stephan</dc:creator>
  <cp:lastModifiedBy>stephan_small</cp:lastModifiedBy>
  <cp:revision>34</cp:revision>
  <dcterms:created xsi:type="dcterms:W3CDTF">2013-01-13T18:01:42Z</dcterms:created>
  <dcterms:modified xsi:type="dcterms:W3CDTF">2015-11-13T15:06:13Z</dcterms:modified>
</cp:coreProperties>
</file>