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1" r:id="rId3"/>
    <p:sldId id="257" r:id="rId4"/>
    <p:sldId id="258" r:id="rId5"/>
    <p:sldId id="259" r:id="rId6"/>
    <p:sldId id="260" r:id="rId7"/>
    <p:sldId id="262" r:id="rId8"/>
    <p:sldId id="263" r:id="rId9"/>
    <p:sldId id="264" r:id="rId10"/>
    <p:sldId id="277" r:id="rId11"/>
    <p:sldId id="278" r:id="rId12"/>
    <p:sldId id="279" r:id="rId13"/>
    <p:sldId id="280" r:id="rId14"/>
    <p:sldId id="281" r:id="rId15"/>
    <p:sldId id="282" r:id="rId16"/>
    <p:sldId id="283" r:id="rId17"/>
    <p:sldId id="266" r:id="rId18"/>
    <p:sldId id="265" r:id="rId19"/>
    <p:sldId id="267" r:id="rId20"/>
    <p:sldId id="268" r:id="rId21"/>
    <p:sldId id="269" r:id="rId22"/>
    <p:sldId id="270" r:id="rId23"/>
    <p:sldId id="271" r:id="rId24"/>
    <p:sldId id="272" r:id="rId25"/>
    <p:sldId id="273" r:id="rId26"/>
    <p:sldId id="274" r:id="rId27"/>
    <p:sldId id="275" r:id="rId28"/>
    <p:sldId id="276" r:id="rId29"/>
    <p:sldId id="284" r:id="rId30"/>
    <p:sldId id="285" r:id="rId31"/>
    <p:sldId id="286" r:id="rId32"/>
    <p:sldId id="287" r:id="rId33"/>
    <p:sldId id="288" r:id="rId34"/>
    <p:sldId id="289" r:id="rId35"/>
    <p:sldId id="290" r:id="rId36"/>
    <p:sldId id="291" r:id="rId37"/>
    <p:sldId id="292" r:id="rId38"/>
    <p:sldId id="293" r:id="rId39"/>
    <p:sldId id="310" r:id="rId40"/>
    <p:sldId id="294"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B6176-8408-49AD-B492-955B156FFD2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203890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B6176-8408-49AD-B492-955B156FFD2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383490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B6176-8408-49AD-B492-955B156FFD2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179920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B6176-8408-49AD-B492-955B156FFD2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2742732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B6176-8408-49AD-B492-955B156FFD2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101702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B6176-8408-49AD-B492-955B156FFD2B}"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374668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B6176-8408-49AD-B492-955B156FFD2B}"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278924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B6176-8408-49AD-B492-955B156FFD2B}"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1589523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B6176-8408-49AD-B492-955B156FFD2B}"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173503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B6176-8408-49AD-B492-955B156FFD2B}"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417181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B6176-8408-49AD-B492-955B156FFD2B}"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3FA54-76DE-4219-8C0F-69CC1A08ABF1}" type="slidenum">
              <a:rPr lang="en-US" smtClean="0"/>
              <a:t>‹#›</a:t>
            </a:fld>
            <a:endParaRPr lang="en-US"/>
          </a:p>
        </p:txBody>
      </p:sp>
    </p:spTree>
    <p:extLst>
      <p:ext uri="{BB962C8B-B14F-4D97-AF65-F5344CB8AC3E}">
        <p14:creationId xmlns:p14="http://schemas.microsoft.com/office/powerpoint/2010/main" val="309725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B6176-8408-49AD-B492-955B156FFD2B}" type="datetimeFigureOut">
              <a:rPr lang="en-US" smtClean="0"/>
              <a:t>11/5/2015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3FA54-76DE-4219-8C0F-69CC1A08ABF1}" type="slidenum">
              <a:rPr lang="en-US" smtClean="0"/>
              <a:t>‹#›</a:t>
            </a:fld>
            <a:endParaRPr lang="en-US"/>
          </a:p>
        </p:txBody>
      </p:sp>
    </p:spTree>
    <p:extLst>
      <p:ext uri="{BB962C8B-B14F-4D97-AF65-F5344CB8AC3E}">
        <p14:creationId xmlns:p14="http://schemas.microsoft.com/office/powerpoint/2010/main" val="202850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www.mathsisfun.com/algebra/special-binomial-products.html" TargetMode="Externa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9631"/>
            <a:ext cx="9144000" cy="2387600"/>
          </a:xfrm>
        </p:spPr>
        <p:txBody>
          <a:bodyPr/>
          <a:lstStyle/>
          <a:p>
            <a:r>
              <a:rPr lang="en-US" dirty="0" smtClean="0"/>
              <a:t>Algebra</a:t>
            </a:r>
            <a:endParaRPr lang="en-US" dirty="0"/>
          </a:p>
        </p:txBody>
      </p:sp>
      <p:sp>
        <p:nvSpPr>
          <p:cNvPr id="3" name="Subtitle 2"/>
          <p:cNvSpPr>
            <a:spLocks noGrp="1"/>
          </p:cNvSpPr>
          <p:nvPr>
            <p:ph type="subTitle" idx="1"/>
          </p:nvPr>
        </p:nvSpPr>
        <p:spPr/>
        <p:txBody>
          <a:bodyPr/>
          <a:lstStyle/>
          <a:p>
            <a:r>
              <a:rPr lang="en-US" dirty="0" smtClean="0"/>
              <a:t>MULTIPLYING , Factorizing</a:t>
            </a:r>
            <a:endParaRPr lang="en-US" dirty="0"/>
          </a:p>
        </p:txBody>
      </p:sp>
    </p:spTree>
    <p:extLst>
      <p:ext uri="{BB962C8B-B14F-4D97-AF65-F5344CB8AC3E}">
        <p14:creationId xmlns:p14="http://schemas.microsoft.com/office/powerpoint/2010/main" val="1907140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Remove the brackets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325563"/>
                <a:ext cx="10515600" cy="4851400"/>
              </a:xfrm>
            </p:spPr>
            <p:txBody>
              <a:bodyPr>
                <a:noAutofit/>
              </a:bodyPr>
              <a:lstStyle/>
              <a:p>
                <a:pPr marL="0" indent="0">
                  <a:buNone/>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m:t>
                      </m:r>
                      <m:d>
                        <m:dPr>
                          <m:ctrlPr>
                            <a:rPr lang="en-US" sz="4400" b="0" i="1" smtClean="0">
                              <a:latin typeface="Cambria Math" panose="02040503050406030204" pitchFamily="18" charset="0"/>
                            </a:rPr>
                          </m:ctrlPr>
                        </m:dPr>
                        <m:e>
                          <m:r>
                            <a:rPr lang="en-US" sz="4400" b="0" i="1" smtClean="0">
                              <a:latin typeface="Cambria Math" panose="02040503050406030204" pitchFamily="18" charset="0"/>
                            </a:rPr>
                            <m:t>3+</m:t>
                          </m:r>
                          <m:r>
                            <a:rPr lang="en-US" sz="4400" b="0" i="1" smtClean="0">
                              <a:latin typeface="Cambria Math" panose="02040503050406030204" pitchFamily="18" charset="0"/>
                            </a:rPr>
                            <m:t>𝑥</m:t>
                          </m:r>
                          <m:r>
                            <a:rPr lang="en-US" sz="4400" b="0" i="1" smtClean="0">
                              <a:latin typeface="Cambria Math" panose="02040503050406030204" pitchFamily="18" charset="0"/>
                            </a:rPr>
                            <m:t> </m:t>
                          </m:r>
                        </m:e>
                      </m:d>
                    </m:oMath>
                  </m:oMathPara>
                </a14:m>
                <a:endParaRPr lang="en-US" sz="4400" b="0" dirty="0" smtClean="0"/>
              </a:p>
              <a:p>
                <a:pPr marL="0" indent="0">
                  <a:buNone/>
                </a:pPr>
                <a:endParaRPr lang="en-US" sz="4400" b="0" dirty="0" smtClean="0"/>
              </a:p>
              <a:p>
                <a:pPr marL="0" indent="0">
                  <a:buNone/>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−(5</m:t>
                      </m:r>
                      <m:r>
                        <a:rPr lang="en-US" sz="4400" b="0" i="1" smtClean="0">
                          <a:latin typeface="Cambria Math" panose="02040503050406030204" pitchFamily="18" charset="0"/>
                        </a:rPr>
                        <m:t>𝑥</m:t>
                      </m:r>
                      <m:r>
                        <a:rPr lang="en-US" sz="4400" b="0" i="1" smtClean="0">
                          <a:latin typeface="Cambria Math" panose="02040503050406030204" pitchFamily="18" charset="0"/>
                        </a:rPr>
                        <m:t>+7)</m:t>
                      </m:r>
                    </m:oMath>
                  </m:oMathPara>
                </a14:m>
                <a:endParaRPr lang="en-US" sz="4400" dirty="0" smtClean="0"/>
              </a:p>
              <a:p>
                <a:pPr marL="0" indent="0">
                  <a:buNone/>
                </a:pPr>
                <a:endParaRPr lang="en-US" sz="4400" dirty="0" smtClean="0"/>
              </a:p>
              <a:p>
                <a:pPr marL="0" indent="0">
                  <a:buNone/>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−2 (4</m:t>
                      </m:r>
                      <m:r>
                        <a:rPr lang="en-US" sz="4400" b="0" i="1" smtClean="0">
                          <a:latin typeface="Cambria Math" panose="02040503050406030204" pitchFamily="18" charset="0"/>
                        </a:rPr>
                        <m:t>𝑥</m:t>
                      </m:r>
                      <m:r>
                        <a:rPr lang="en-US" sz="4400" b="0" i="1" smtClean="0">
                          <a:latin typeface="Cambria Math" panose="02040503050406030204" pitchFamily="18" charset="0"/>
                        </a:rPr>
                        <m:t>+8 )</m:t>
                      </m:r>
                    </m:oMath>
                  </m:oMathPara>
                </a14:m>
                <a:endParaRPr lang="en-US" sz="4400" dirty="0" smtClean="0"/>
              </a:p>
              <a:p>
                <a:pPr marL="0" indent="0">
                  <a:buNone/>
                </a:pPr>
                <a:r>
                  <a:rPr lang="en-US" sz="4400" dirty="0" smtClean="0"/>
                  <a:t> </a:t>
                </a:r>
                <a:endParaRPr lang="en-US" sz="4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325563"/>
                <a:ext cx="10515600" cy="4851400"/>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15652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656823"/>
                <a:ext cx="10515600" cy="5520140"/>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sz="4400" i="1" smtClean="0">
                          <a:latin typeface="Cambria Math" panose="02040503050406030204" pitchFamily="18" charset="0"/>
                        </a:rPr>
                        <m:t>20</m:t>
                      </m:r>
                      <m:r>
                        <a:rPr lang="en-US" sz="4400" i="1" smtClean="0">
                          <a:latin typeface="Cambria Math" panose="02040503050406030204" pitchFamily="18" charset="0"/>
                        </a:rPr>
                        <m:t>𝑎</m:t>
                      </m:r>
                      <m:r>
                        <a:rPr lang="en-US" sz="4400" i="1" smtClean="0">
                          <a:latin typeface="Cambria Math" panose="02040503050406030204" pitchFamily="18" charset="0"/>
                        </a:rPr>
                        <m:t> −3</m:t>
                      </m:r>
                      <m:d>
                        <m:dPr>
                          <m:ctrlPr>
                            <a:rPr lang="en-US" sz="4400" i="1">
                              <a:latin typeface="Cambria Math" panose="02040503050406030204" pitchFamily="18" charset="0"/>
                            </a:rPr>
                          </m:ctrlPr>
                        </m:dPr>
                        <m:e>
                          <m:r>
                            <a:rPr lang="en-US" sz="4400" i="1">
                              <a:latin typeface="Cambria Math" panose="02040503050406030204" pitchFamily="18" charset="0"/>
                            </a:rPr>
                            <m:t>6</m:t>
                          </m:r>
                          <m:r>
                            <a:rPr lang="en-US" sz="4400" i="1">
                              <a:latin typeface="Cambria Math" panose="02040503050406030204" pitchFamily="18" charset="0"/>
                            </a:rPr>
                            <m:t>𝑎</m:t>
                          </m:r>
                          <m:r>
                            <a:rPr lang="en-US" sz="4400" i="1">
                              <a:latin typeface="Cambria Math" panose="02040503050406030204" pitchFamily="18" charset="0"/>
                            </a:rPr>
                            <m:t> −2</m:t>
                          </m:r>
                        </m:e>
                      </m:d>
                    </m:oMath>
                  </m:oMathPara>
                </a14:m>
                <a:endParaRPr lang="en-US" sz="4400" dirty="0" smtClean="0"/>
              </a:p>
              <a:p>
                <a:pPr marL="0" indent="0">
                  <a:buNone/>
                </a:pPr>
                <a:endParaRPr lang="en-US" sz="4400" dirty="0" smtClean="0"/>
              </a:p>
              <a:p>
                <a:pPr marL="0" indent="0">
                  <a:buNone/>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6</m:t>
                      </m:r>
                      <m:r>
                        <a:rPr lang="en-US" sz="4400" b="0" i="1" smtClean="0">
                          <a:latin typeface="Cambria Math" panose="02040503050406030204" pitchFamily="18" charset="0"/>
                        </a:rPr>
                        <m:t>𝑦</m:t>
                      </m:r>
                      <m:r>
                        <a:rPr lang="en-US" sz="4400" b="0" i="1" smtClean="0">
                          <a:latin typeface="Cambria Math" panose="02040503050406030204" pitchFamily="18" charset="0"/>
                        </a:rPr>
                        <m:t> −( 5</m:t>
                      </m:r>
                      <m:r>
                        <a:rPr lang="en-US" sz="4400" b="0" i="1" smtClean="0">
                          <a:latin typeface="Cambria Math" panose="02040503050406030204" pitchFamily="18" charset="0"/>
                        </a:rPr>
                        <m:t>𝑥</m:t>
                      </m:r>
                      <m:r>
                        <a:rPr lang="en-US" sz="4400" b="0" i="1" smtClean="0">
                          <a:latin typeface="Cambria Math" panose="02040503050406030204" pitchFamily="18" charset="0"/>
                        </a:rPr>
                        <m:t> −2</m:t>
                      </m:r>
                      <m:r>
                        <a:rPr lang="en-US" sz="4400" b="0" i="1" smtClean="0">
                          <a:latin typeface="Cambria Math" panose="02040503050406030204" pitchFamily="18" charset="0"/>
                        </a:rPr>
                        <m:t>𝑦</m:t>
                      </m:r>
                      <m:r>
                        <a:rPr lang="en-US" sz="4400" b="0" i="1" smtClean="0">
                          <a:latin typeface="Cambria Math" panose="02040503050406030204" pitchFamily="18" charset="0"/>
                        </a:rPr>
                        <m:t>+8)</m:t>
                      </m:r>
                    </m:oMath>
                  </m:oMathPara>
                </a14:m>
                <a:endParaRPr lang="en-US" sz="4400" dirty="0" smtClean="0"/>
              </a:p>
              <a:p>
                <a:pPr marL="0" indent="0">
                  <a:buNone/>
                </a:pPr>
                <a:endParaRPr lang="en-US" sz="4400" dirty="0" smtClean="0"/>
              </a:p>
              <a:p>
                <a:pPr marL="0" indent="0">
                  <a:buNone/>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3</m:t>
                      </m:r>
                      <m:r>
                        <a:rPr lang="en-US" sz="4400" b="0" i="1" smtClean="0">
                          <a:latin typeface="Cambria Math" panose="02040503050406030204" pitchFamily="18" charset="0"/>
                        </a:rPr>
                        <m:t>𝑎</m:t>
                      </m:r>
                      <m:r>
                        <a:rPr lang="en-US" sz="4400" b="0" i="1" smtClean="0">
                          <a:latin typeface="Cambria Math" panose="02040503050406030204" pitchFamily="18" charset="0"/>
                        </a:rPr>
                        <m:t>+2</m:t>
                      </m:r>
                      <m:r>
                        <a:rPr lang="en-US" sz="4400" b="0" i="1" smtClean="0">
                          <a:latin typeface="Cambria Math" panose="02040503050406030204" pitchFamily="18" charset="0"/>
                        </a:rPr>
                        <m:t>𝑎</m:t>
                      </m:r>
                      <m:r>
                        <a:rPr lang="en-US" sz="4400" b="0" i="1" smtClean="0">
                          <a:latin typeface="Cambria Math" panose="02040503050406030204" pitchFamily="18" charset="0"/>
                        </a:rPr>
                        <m:t> −(5</m:t>
                      </m:r>
                      <m:r>
                        <a:rPr lang="en-US" sz="4400" b="0" i="1" smtClean="0">
                          <a:latin typeface="Cambria Math" panose="02040503050406030204" pitchFamily="18" charset="0"/>
                        </a:rPr>
                        <m:t>𝑎</m:t>
                      </m:r>
                      <m:r>
                        <a:rPr lang="en-US" sz="4400" b="0" i="1" smtClean="0">
                          <a:latin typeface="Cambria Math" panose="02040503050406030204" pitchFamily="18" charset="0"/>
                        </a:rPr>
                        <m:t>+6)</m:t>
                      </m:r>
                    </m:oMath>
                  </m:oMathPara>
                </a14:m>
                <a:endParaRPr lang="en-US" sz="4400" dirty="0" smtClean="0"/>
              </a:p>
              <a:p>
                <a:pPr marL="0" indent="0">
                  <a:buNone/>
                </a:pPr>
                <a:endParaRPr lang="en-US" sz="4400"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sz="4400" b="0" i="1" smtClean="0">
                              <a:latin typeface="Cambria Math" panose="02040503050406030204" pitchFamily="18" charset="0"/>
                            </a:rPr>
                          </m:ctrlPr>
                        </m:dPr>
                        <m:e>
                          <m:r>
                            <a:rPr lang="en-US" sz="4400" b="0" i="1" smtClean="0">
                              <a:latin typeface="Cambria Math" panose="02040503050406030204" pitchFamily="18" charset="0"/>
                            </a:rPr>
                            <m:t> 3</m:t>
                          </m:r>
                          <m:d>
                            <m:dPr>
                              <m:ctrlPr>
                                <a:rPr lang="en-US" sz="4400" b="0" i="1" smtClean="0">
                                  <a:latin typeface="Cambria Math" panose="02040503050406030204" pitchFamily="18" charset="0"/>
                                </a:rPr>
                              </m:ctrlPr>
                            </m:dPr>
                            <m:e>
                              <m:r>
                                <a:rPr lang="en-US" sz="4400" b="0" i="1" smtClean="0">
                                  <a:latin typeface="Cambria Math" panose="02040503050406030204" pitchFamily="18" charset="0"/>
                                </a:rPr>
                                <m:t>𝑥</m:t>
                              </m:r>
                              <m:r>
                                <a:rPr lang="en-US" sz="4400" b="0" i="1" smtClean="0">
                                  <a:latin typeface="Cambria Math" panose="02040503050406030204" pitchFamily="18" charset="0"/>
                                </a:rPr>
                                <m:t>+2</m:t>
                              </m:r>
                            </m:e>
                          </m:d>
                          <m:r>
                            <a:rPr lang="en-US" sz="4400" b="0" i="1" smtClean="0">
                              <a:latin typeface="Cambria Math" panose="02040503050406030204" pitchFamily="18" charset="0"/>
                            </a:rPr>
                            <m:t>+2</m:t>
                          </m:r>
                          <m:r>
                            <a:rPr lang="en-US" sz="4400" b="0" i="1" smtClean="0">
                              <a:latin typeface="Cambria Math" panose="02040503050406030204" pitchFamily="18" charset="0"/>
                            </a:rPr>
                            <m:t>𝑥</m:t>
                          </m:r>
                        </m:e>
                      </m:d>
                      <m:r>
                        <a:rPr lang="en-US" sz="4400" b="0" i="1" smtClean="0">
                          <a:latin typeface="Cambria Math" panose="02040503050406030204" pitchFamily="18" charset="0"/>
                        </a:rPr>
                        <m:t>−</m:t>
                      </m:r>
                      <m:d>
                        <m:dPr>
                          <m:begChr m:val="["/>
                          <m:endChr m:val="]"/>
                          <m:ctrlPr>
                            <a:rPr lang="en-US" sz="4400" b="0" i="1" smtClean="0">
                              <a:latin typeface="Cambria Math" panose="02040503050406030204" pitchFamily="18" charset="0"/>
                            </a:rPr>
                          </m:ctrlPr>
                        </m:dPr>
                        <m:e>
                          <m:r>
                            <a:rPr lang="en-US" sz="4400" b="0" i="1" smtClean="0">
                              <a:latin typeface="Cambria Math" panose="02040503050406030204" pitchFamily="18" charset="0"/>
                            </a:rPr>
                            <m:t>4</m:t>
                          </m:r>
                          <m:d>
                            <m:dPr>
                              <m:ctrlPr>
                                <a:rPr lang="en-US" sz="4400" b="0" i="1" smtClean="0">
                                  <a:latin typeface="Cambria Math" panose="02040503050406030204" pitchFamily="18" charset="0"/>
                                </a:rPr>
                              </m:ctrlPr>
                            </m:dPr>
                            <m:e>
                              <m:r>
                                <a:rPr lang="en-US" sz="4400" b="0" i="1" smtClean="0">
                                  <a:latin typeface="Cambria Math" panose="02040503050406030204" pitchFamily="18" charset="0"/>
                                </a:rPr>
                                <m:t>𝑦</m:t>
                              </m:r>
                              <m:r>
                                <a:rPr lang="en-US" sz="4400" b="0" i="1" smtClean="0">
                                  <a:latin typeface="Cambria Math" panose="02040503050406030204" pitchFamily="18" charset="0"/>
                                </a:rPr>
                                <m:t>+2</m:t>
                              </m:r>
                            </m:e>
                          </m:d>
                          <m:r>
                            <a:rPr lang="en-US" sz="4400" b="0" i="1" smtClean="0">
                              <a:latin typeface="Cambria Math" panose="02040503050406030204" pitchFamily="18" charset="0"/>
                            </a:rPr>
                            <m:t>−3</m:t>
                          </m:r>
                          <m:d>
                            <m:dPr>
                              <m:ctrlPr>
                                <a:rPr lang="en-US" sz="4400" b="0" i="1" smtClean="0">
                                  <a:latin typeface="Cambria Math" panose="02040503050406030204" pitchFamily="18" charset="0"/>
                                </a:rPr>
                              </m:ctrlPr>
                            </m:dPr>
                            <m:e>
                              <m:r>
                                <a:rPr lang="en-US" sz="4400" b="0" i="1" smtClean="0">
                                  <a:latin typeface="Cambria Math" panose="02040503050406030204" pitchFamily="18" charset="0"/>
                                </a:rPr>
                                <m:t>𝑦</m:t>
                              </m:r>
                              <m:r>
                                <a:rPr lang="en-US" sz="4400" b="0" i="1" smtClean="0">
                                  <a:latin typeface="Cambria Math" panose="02040503050406030204" pitchFamily="18" charset="0"/>
                                </a:rPr>
                                <m:t> −2</m:t>
                              </m:r>
                            </m:e>
                          </m:d>
                        </m:e>
                      </m:d>
                    </m:oMath>
                  </m:oMathPara>
                </a14:m>
                <a:endParaRPr lang="en-US" sz="4400" b="0" dirty="0" smtClean="0"/>
              </a:p>
              <a:p>
                <a:endParaRPr lang="en-US" sz="4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656823"/>
                <a:ext cx="10515600" cy="5520140"/>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03915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Equations: Addition Principle</a:t>
            </a:r>
            <a:endParaRPr lang="en-US" dirty="0"/>
          </a:p>
        </p:txBody>
      </p:sp>
      <p:sp>
        <p:nvSpPr>
          <p:cNvPr id="3" name="Content Placeholder 2"/>
          <p:cNvSpPr>
            <a:spLocks noGrp="1"/>
          </p:cNvSpPr>
          <p:nvPr>
            <p:ph idx="1"/>
          </p:nvPr>
        </p:nvSpPr>
        <p:spPr/>
        <p:txBody>
          <a:bodyPr/>
          <a:lstStyle/>
          <a:p>
            <a:r>
              <a:rPr lang="en-US" dirty="0"/>
              <a:t>x + 3 = - </a:t>
            </a:r>
            <a:r>
              <a:rPr lang="en-US" dirty="0" smtClean="0"/>
              <a:t>12</a:t>
            </a:r>
          </a:p>
          <a:p>
            <a:endParaRPr lang="en-US" dirty="0"/>
          </a:p>
          <a:p>
            <a:r>
              <a:rPr lang="en-US" dirty="0"/>
              <a:t>m - 5 = - </a:t>
            </a:r>
            <a:r>
              <a:rPr lang="en-US" dirty="0" smtClean="0"/>
              <a:t>2</a:t>
            </a:r>
          </a:p>
          <a:p>
            <a:endParaRPr lang="en-US" dirty="0"/>
          </a:p>
          <a:p>
            <a:r>
              <a:rPr lang="en-US" dirty="0"/>
              <a:t>- 8 + y = </a:t>
            </a:r>
            <a:r>
              <a:rPr lang="en-US" dirty="0" smtClean="0"/>
              <a:t>19</a:t>
            </a:r>
            <a:endParaRPr lang="en-US" dirty="0"/>
          </a:p>
        </p:txBody>
      </p:sp>
    </p:spTree>
    <p:extLst>
      <p:ext uri="{BB962C8B-B14F-4D97-AF65-F5344CB8AC3E}">
        <p14:creationId xmlns:p14="http://schemas.microsoft.com/office/powerpoint/2010/main" val="3755509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Solve for x.</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4400" dirty="0" smtClean="0"/>
                  <a:t>9x - 5 = 13</a:t>
                </a:r>
              </a:p>
              <a:p>
                <a:endParaRPr lang="en-US" sz="4400" dirty="0"/>
              </a:p>
              <a:p>
                <a:r>
                  <a:rPr lang="en-US" sz="4400" dirty="0"/>
                  <a:t>3x + 12 = </a:t>
                </a:r>
                <a:r>
                  <a:rPr lang="en-US" sz="4400" dirty="0" smtClean="0"/>
                  <a:t>24</a:t>
                </a:r>
              </a:p>
              <a:p>
                <a:endParaRPr lang="en-US" sz="4400" dirty="0"/>
              </a:p>
              <a:p>
                <a14:m>
                  <m:oMath xmlns:m="http://schemas.openxmlformats.org/officeDocument/2006/math">
                    <m:f>
                      <m:fPr>
                        <m:ctrlPr>
                          <a:rPr lang="en-US" sz="4400" i="1" smtClean="0">
                            <a:latin typeface="Cambria Math" panose="02040503050406030204" pitchFamily="18" charset="0"/>
                          </a:rPr>
                        </m:ctrlPr>
                      </m:fPr>
                      <m:num>
                        <m:r>
                          <a:rPr lang="en-US" sz="4400" b="0" i="1" smtClean="0">
                            <a:latin typeface="Cambria Math" panose="02040503050406030204" pitchFamily="18" charset="0"/>
                          </a:rPr>
                          <m:t>5</m:t>
                        </m:r>
                        <m:r>
                          <a:rPr lang="en-US" sz="4400" b="0" i="1" smtClean="0">
                            <a:latin typeface="Cambria Math" panose="02040503050406030204" pitchFamily="18" charset="0"/>
                          </a:rPr>
                          <m:t>𝑥</m:t>
                        </m:r>
                      </m:num>
                      <m:den>
                        <m:r>
                          <a:rPr lang="en-US" sz="4400" b="0" i="1" smtClean="0">
                            <a:latin typeface="Cambria Math" panose="02040503050406030204" pitchFamily="18" charset="0"/>
                          </a:rPr>
                          <m:t>7 </m:t>
                        </m:r>
                      </m:den>
                    </m:f>
                    <m:r>
                      <a:rPr lang="en-US" sz="4400" b="0" i="1" smtClean="0">
                        <a:latin typeface="Cambria Math" panose="02040503050406030204" pitchFamily="18" charset="0"/>
                      </a:rPr>
                      <m:t>=8</m:t>
                    </m:r>
                  </m:oMath>
                </a14:m>
                <a:endParaRPr lang="en-US" sz="4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145" t="-4342"/>
                </a:stretch>
              </a:blipFill>
            </p:spPr>
            <p:txBody>
              <a:bodyPr/>
              <a:lstStyle/>
              <a:p>
                <a:r>
                  <a:rPr lang="en-US">
                    <a:noFill/>
                  </a:rPr>
                  <a:t> </a:t>
                </a:r>
              </a:p>
            </p:txBody>
          </p:sp>
        </mc:Fallback>
      </mc:AlternateContent>
    </p:spTree>
    <p:extLst>
      <p:ext uri="{BB962C8B-B14F-4D97-AF65-F5344CB8AC3E}">
        <p14:creationId xmlns:p14="http://schemas.microsoft.com/office/powerpoint/2010/main" val="3625176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 Word problems</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Jennifer has $26 less than triple the savings of Matthew. Matthew has</a:t>
            </a:r>
          </a:p>
          <a:p>
            <a:pPr marL="0" indent="0">
              <a:buNone/>
            </a:pPr>
            <a:r>
              <a:rPr lang="en-US" sz="4000" dirty="0"/>
              <a:t>saved $81. How much has Jennifer saved?</a:t>
            </a:r>
          </a:p>
        </p:txBody>
      </p:sp>
    </p:spTree>
    <p:extLst>
      <p:ext uri="{BB962C8B-B14F-4D97-AF65-F5344CB8AC3E}">
        <p14:creationId xmlns:p14="http://schemas.microsoft.com/office/powerpoint/2010/main" val="2295459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Algebra Word problems</a:t>
            </a:r>
          </a:p>
        </p:txBody>
      </p:sp>
      <p:sp>
        <p:nvSpPr>
          <p:cNvPr id="3" name="Content Placeholder 2"/>
          <p:cNvSpPr>
            <a:spLocks noGrp="1"/>
          </p:cNvSpPr>
          <p:nvPr>
            <p:ph idx="1"/>
          </p:nvPr>
        </p:nvSpPr>
        <p:spPr/>
        <p:txBody>
          <a:bodyPr>
            <a:normAutofit/>
          </a:bodyPr>
          <a:lstStyle/>
          <a:p>
            <a:pPr marL="0" indent="0">
              <a:buNone/>
            </a:pPr>
            <a:r>
              <a:rPr lang="en-US" sz="4000" dirty="0"/>
              <a:t>Harold has typed 14 more pages than Rebecca. Together they </a:t>
            </a:r>
            <a:r>
              <a:rPr lang="en-US" sz="4000" dirty="0" smtClean="0"/>
              <a:t>have typed </a:t>
            </a:r>
            <a:r>
              <a:rPr lang="en-US" sz="4000" dirty="0"/>
              <a:t>a total of 138 pages. How many pages have each of them typed?</a:t>
            </a:r>
          </a:p>
        </p:txBody>
      </p:sp>
    </p:spTree>
    <p:extLst>
      <p:ext uri="{BB962C8B-B14F-4D97-AF65-F5344CB8AC3E}">
        <p14:creationId xmlns:p14="http://schemas.microsoft.com/office/powerpoint/2010/main" val="2249316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Algebra Word problems</a:t>
            </a:r>
          </a:p>
        </p:txBody>
      </p:sp>
      <p:sp>
        <p:nvSpPr>
          <p:cNvPr id="3" name="Content Placeholder 2"/>
          <p:cNvSpPr>
            <a:spLocks noGrp="1"/>
          </p:cNvSpPr>
          <p:nvPr>
            <p:ph idx="1"/>
          </p:nvPr>
        </p:nvSpPr>
        <p:spPr/>
        <p:txBody>
          <a:bodyPr>
            <a:normAutofit/>
          </a:bodyPr>
          <a:lstStyle/>
          <a:p>
            <a:pPr marL="0" indent="0">
              <a:buNone/>
            </a:pPr>
            <a:r>
              <a:rPr lang="en-US" sz="4800" dirty="0"/>
              <a:t>The sum of 3 consecutive whole numbers is 72. What are the </a:t>
            </a:r>
            <a:r>
              <a:rPr lang="en-US" sz="4800" dirty="0" smtClean="0"/>
              <a:t>3 numbers</a:t>
            </a:r>
            <a:r>
              <a:rPr lang="en-US" sz="4800" dirty="0"/>
              <a:t>?</a:t>
            </a:r>
          </a:p>
        </p:txBody>
      </p:sp>
    </p:spTree>
    <p:extLst>
      <p:ext uri="{BB962C8B-B14F-4D97-AF65-F5344CB8AC3E}">
        <p14:creationId xmlns:p14="http://schemas.microsoft.com/office/powerpoint/2010/main" val="2768142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Factoring</a:t>
            </a:r>
            <a:endParaRPr lang="en-US" dirty="0"/>
          </a:p>
        </p:txBody>
      </p:sp>
      <p:sp>
        <p:nvSpPr>
          <p:cNvPr id="3" name="Content Placeholder 2"/>
          <p:cNvSpPr>
            <a:spLocks noGrp="1"/>
          </p:cNvSpPr>
          <p:nvPr>
            <p:ph idx="1"/>
          </p:nvPr>
        </p:nvSpPr>
        <p:spPr/>
        <p:txBody>
          <a:bodyPr/>
          <a:lstStyle/>
          <a:p>
            <a:r>
              <a:rPr lang="en-US" sz="5400" dirty="0"/>
              <a:t>Factoring (called "</a:t>
            </a:r>
            <a:r>
              <a:rPr lang="en-US" sz="5400" b="1" dirty="0" err="1"/>
              <a:t>Factorising</a:t>
            </a:r>
            <a:r>
              <a:rPr lang="en-US" sz="5400" dirty="0"/>
              <a:t>" in the UK) is the process of </a:t>
            </a:r>
            <a:r>
              <a:rPr lang="en-US" sz="5400" b="1" dirty="0"/>
              <a:t>finding the factors</a:t>
            </a:r>
            <a:r>
              <a:rPr lang="en-US" sz="5400" dirty="0" smtClean="0"/>
              <a:t>:</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988814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Factoring in Algebra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4400" dirty="0" smtClean="0"/>
                  <a:t>Factoring:</a:t>
                </a:r>
              </a:p>
              <a:p>
                <a:endParaRPr lang="en-US" sz="4400" dirty="0"/>
              </a:p>
              <a:p>
                <a:pPr lvl="4"/>
                <a:r>
                  <a:rPr lang="en-US" sz="4400" dirty="0" smtClean="0"/>
                  <a:t>Numbers have Factors:</a:t>
                </a:r>
              </a:p>
              <a:p>
                <a:pPr lvl="4"/>
                <a:endParaRPr lang="en-US" sz="4400" dirty="0"/>
              </a:p>
              <a:p>
                <a:pPr lvl="4"/>
                <a14:m>
                  <m:oMath xmlns:m="http://schemas.openxmlformats.org/officeDocument/2006/math">
                    <m:r>
                      <a:rPr lang="en-US" sz="4400" b="0" i="1" smtClean="0">
                        <a:latin typeface="Cambria Math" panose="02040503050406030204" pitchFamily="18" charset="0"/>
                      </a:rPr>
                      <m:t> 2   </m:t>
                    </m:r>
                    <m:r>
                      <a:rPr lang="en-US" sz="4400" b="0" i="1" smtClean="0">
                        <a:latin typeface="Cambria Math" panose="02040503050406030204" pitchFamily="18" charset="0"/>
                        <a:ea typeface="Cambria Math" panose="02040503050406030204" pitchFamily="18" charset="0"/>
                      </a:rPr>
                      <m:t>×   3  =     6</m:t>
                    </m:r>
                  </m:oMath>
                </a14:m>
                <a:endParaRPr lang="en-US" sz="4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145" t="-4342"/>
                </a:stretch>
              </a:blipFill>
            </p:spPr>
            <p:txBody>
              <a:bodyPr/>
              <a:lstStyle/>
              <a:p>
                <a:r>
                  <a:rPr lang="en-US">
                    <a:noFill/>
                  </a:rPr>
                  <a:t> </a:t>
                </a:r>
              </a:p>
            </p:txBody>
          </p:sp>
        </mc:Fallback>
      </mc:AlternateContent>
      <p:sp>
        <p:nvSpPr>
          <p:cNvPr id="7" name="Left Brace 6"/>
          <p:cNvSpPr/>
          <p:nvPr/>
        </p:nvSpPr>
        <p:spPr>
          <a:xfrm rot="16200000">
            <a:off x="3866882" y="4558184"/>
            <a:ext cx="579549" cy="188675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2498501" y="6015834"/>
            <a:ext cx="3316310" cy="707886"/>
          </a:xfrm>
          <a:prstGeom prst="rect">
            <a:avLst/>
          </a:prstGeom>
          <a:noFill/>
        </p:spPr>
        <p:txBody>
          <a:bodyPr wrap="square" rtlCol="0">
            <a:spAutoFit/>
          </a:bodyPr>
          <a:lstStyle/>
          <a:p>
            <a:pPr algn="ctr"/>
            <a:r>
              <a:rPr lang="en-US" sz="4000" dirty="0" smtClean="0"/>
              <a:t>Factors</a:t>
            </a:r>
            <a:endParaRPr lang="en-US" sz="4000" dirty="0"/>
          </a:p>
        </p:txBody>
      </p:sp>
    </p:spTree>
    <p:extLst>
      <p:ext uri="{BB962C8B-B14F-4D97-AF65-F5344CB8AC3E}">
        <p14:creationId xmlns:p14="http://schemas.microsoft.com/office/powerpoint/2010/main" val="3586796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Factoring</a:t>
            </a:r>
            <a:endParaRPr lang="en-US" dirty="0"/>
          </a:p>
        </p:txBody>
      </p:sp>
      <p:sp>
        <p:nvSpPr>
          <p:cNvPr id="3" name="Content Placeholder 2"/>
          <p:cNvSpPr>
            <a:spLocks noGrp="1"/>
          </p:cNvSpPr>
          <p:nvPr>
            <p:ph idx="1"/>
          </p:nvPr>
        </p:nvSpPr>
        <p:spPr/>
        <p:txBody>
          <a:bodyPr>
            <a:normAutofit/>
          </a:bodyPr>
          <a:lstStyle/>
          <a:p>
            <a:r>
              <a:rPr lang="en-US" sz="5400" dirty="0"/>
              <a:t>It is like "splitting" an expression into a multiplication of simpler expressions.</a:t>
            </a:r>
          </a:p>
        </p:txBody>
      </p:sp>
    </p:spTree>
    <p:extLst>
      <p:ext uri="{BB962C8B-B14F-4D97-AF65-F5344CB8AC3E}">
        <p14:creationId xmlns:p14="http://schemas.microsoft.com/office/powerpoint/2010/main" val="2099352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Work or </a:t>
            </a:r>
            <a:r>
              <a:rPr lang="en-US" smtClean="0"/>
              <a:t>Paw Work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9667" y="2550016"/>
            <a:ext cx="4064626" cy="3412901"/>
          </a:xfrm>
          <a:prstGeom prst="rect">
            <a:avLst/>
          </a:prstGeom>
          <a:ln w="228600" cap="sq" cmpd="thickThin">
            <a:solidFill>
              <a:srgbClr val="000000"/>
            </a:solidFill>
            <a:prstDash val="solid"/>
            <a:miter lim="800000"/>
          </a:ln>
          <a:effectLst>
            <a:innerShdw blurRad="76200">
              <a:srgbClr val="000000"/>
            </a:innerShdw>
          </a:effectLst>
        </p:spPr>
      </p:pic>
      <p:cxnSp>
        <p:nvCxnSpPr>
          <p:cNvPr id="6" name="Straight Connector 5"/>
          <p:cNvCxnSpPr/>
          <p:nvPr/>
        </p:nvCxnSpPr>
        <p:spPr>
          <a:xfrm flipV="1">
            <a:off x="5591980" y="2421228"/>
            <a:ext cx="4505057" cy="68258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1120462" y="3232596"/>
            <a:ext cx="3786389" cy="128788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591980" y="4932608"/>
            <a:ext cx="4986925" cy="63106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400800" y="3567448"/>
            <a:ext cx="3837904" cy="136516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097037" y="2236763"/>
            <a:ext cx="1396268" cy="369332"/>
          </a:xfrm>
          <a:prstGeom prst="rect">
            <a:avLst/>
          </a:prstGeom>
          <a:noFill/>
        </p:spPr>
        <p:txBody>
          <a:bodyPr wrap="square" rtlCol="0">
            <a:spAutoFit/>
          </a:bodyPr>
          <a:lstStyle/>
          <a:p>
            <a:r>
              <a:rPr lang="en-US" dirty="0" smtClean="0"/>
              <a:t>Dog</a:t>
            </a:r>
            <a:endParaRPr lang="en-US" dirty="0"/>
          </a:p>
        </p:txBody>
      </p:sp>
      <p:sp>
        <p:nvSpPr>
          <p:cNvPr id="14" name="TextBox 13"/>
          <p:cNvSpPr txBox="1"/>
          <p:nvPr/>
        </p:nvSpPr>
        <p:spPr>
          <a:xfrm>
            <a:off x="10367889" y="3418449"/>
            <a:ext cx="1659988" cy="369332"/>
          </a:xfrm>
          <a:prstGeom prst="rect">
            <a:avLst/>
          </a:prstGeom>
          <a:noFill/>
        </p:spPr>
        <p:txBody>
          <a:bodyPr wrap="square" rtlCol="0">
            <a:spAutoFit/>
          </a:bodyPr>
          <a:lstStyle/>
          <a:p>
            <a:r>
              <a:rPr lang="en-US" dirty="0" smtClean="0"/>
              <a:t>Paw</a:t>
            </a:r>
            <a:endParaRPr lang="en-US" dirty="0"/>
          </a:p>
        </p:txBody>
      </p:sp>
      <p:sp>
        <p:nvSpPr>
          <p:cNvPr id="17" name="TextBox 16"/>
          <p:cNvSpPr txBox="1"/>
          <p:nvPr/>
        </p:nvSpPr>
        <p:spPr>
          <a:xfrm>
            <a:off x="10550769" y="4600135"/>
            <a:ext cx="1266093" cy="369332"/>
          </a:xfrm>
          <a:prstGeom prst="rect">
            <a:avLst/>
          </a:prstGeom>
          <a:noFill/>
        </p:spPr>
        <p:txBody>
          <a:bodyPr wrap="square" rtlCol="0">
            <a:spAutoFit/>
          </a:bodyPr>
          <a:lstStyle/>
          <a:p>
            <a:r>
              <a:rPr lang="en-US" dirty="0" smtClean="0"/>
              <a:t>Floor</a:t>
            </a:r>
            <a:endParaRPr lang="en-US" dirty="0"/>
          </a:p>
        </p:txBody>
      </p:sp>
      <p:sp>
        <p:nvSpPr>
          <p:cNvPr id="18" name="TextBox 17"/>
          <p:cNvSpPr txBox="1"/>
          <p:nvPr/>
        </p:nvSpPr>
        <p:spPr>
          <a:xfrm>
            <a:off x="253218" y="2762518"/>
            <a:ext cx="867244" cy="646331"/>
          </a:xfrm>
          <a:prstGeom prst="rect">
            <a:avLst/>
          </a:prstGeom>
          <a:noFill/>
        </p:spPr>
        <p:txBody>
          <a:bodyPr wrap="square" rtlCol="0">
            <a:spAutoFit/>
          </a:bodyPr>
          <a:lstStyle/>
          <a:p>
            <a:r>
              <a:rPr lang="en-US" dirty="0" err="1" smtClean="0"/>
              <a:t>HomeWork</a:t>
            </a:r>
            <a:endParaRPr lang="en-US" dirty="0"/>
          </a:p>
        </p:txBody>
      </p:sp>
      <p:sp>
        <p:nvSpPr>
          <p:cNvPr id="19" name="Rectangle 18"/>
          <p:cNvSpPr/>
          <p:nvPr/>
        </p:nvSpPr>
        <p:spPr>
          <a:xfrm>
            <a:off x="253218" y="2762518"/>
            <a:ext cx="867244" cy="8049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Rectangle 19"/>
          <p:cNvSpPr/>
          <p:nvPr/>
        </p:nvSpPr>
        <p:spPr>
          <a:xfrm>
            <a:off x="10310709" y="3211049"/>
            <a:ext cx="867244" cy="8049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ectangle 20"/>
          <p:cNvSpPr/>
          <p:nvPr/>
        </p:nvSpPr>
        <p:spPr>
          <a:xfrm>
            <a:off x="10117147" y="2008800"/>
            <a:ext cx="867244" cy="8049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ectangle 21"/>
          <p:cNvSpPr/>
          <p:nvPr/>
        </p:nvSpPr>
        <p:spPr>
          <a:xfrm>
            <a:off x="10465426" y="4434895"/>
            <a:ext cx="867244" cy="8049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8209614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
                    </p:tgtEl>
                  </p:cond>
                </p:stCondLst>
                <p:endSync evt="end" delay="0">
                  <p:rtn val="all"/>
                </p:endSync>
                <p:childTnLst>
                  <p:par>
                    <p:cTn id="3" fill="hold">
                      <p:stCondLst>
                        <p:cond delay="0"/>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1"/>
                                        </p:tgtEl>
                                      </p:cBhvr>
                                    </p:animEffect>
                                    <p:set>
                                      <p:cBhvr>
                                        <p:cTn id="7" dur="1" fill="hold">
                                          <p:stCondLst>
                                            <p:cond delay="19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20"/>
                                        </p:tgtEl>
                                        <p:attrNameLst>
                                          <p:attrName>ppt_x</p:attrName>
                                        </p:attrNameLst>
                                      </p:cBhvr>
                                      <p:tavLst>
                                        <p:tav tm="0">
                                          <p:val>
                                            <p:strVal val="ppt_x"/>
                                          </p:val>
                                        </p:tav>
                                        <p:tav tm="100000">
                                          <p:val>
                                            <p:strVal val="ppt_x"/>
                                          </p:val>
                                        </p:tav>
                                      </p:tavLst>
                                    </p:anim>
                                    <p:anim calcmode="lin" valueType="num">
                                      <p:cBhvr additive="base">
                                        <p:cTn id="13" dur="500"/>
                                        <p:tgtEl>
                                          <p:spTgt spid="20"/>
                                        </p:tgtEl>
                                        <p:attrNameLst>
                                          <p:attrName>ppt_y</p:attrName>
                                        </p:attrNameLst>
                                      </p:cBhvr>
                                      <p:tavLst>
                                        <p:tav tm="0">
                                          <p:val>
                                            <p:strVal val="ppt_y"/>
                                          </p:val>
                                        </p:tav>
                                        <p:tav tm="100000">
                                          <p:val>
                                            <p:strVal val="1+ppt_h/2"/>
                                          </p:val>
                                        </p:tav>
                                      </p:tavLst>
                                    </p:anim>
                                    <p:set>
                                      <p:cBhvr>
                                        <p:cTn id="14"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5" restart="whenNotActive" fill="hold" evtFilter="cancelBubble" nodeType="interactiveSeq">
                <p:stCondLst>
                  <p:cond evt="onClick" delay="0">
                    <p:tgtEl>
                      <p:spTgt spid="22"/>
                    </p:tgtEl>
                  </p:cond>
                </p:stCondLst>
                <p:endSync evt="end" delay="0">
                  <p:rtn val="all"/>
                </p:endSync>
                <p:childTnLst>
                  <p:par>
                    <p:cTn id="16" fill="hold">
                      <p:stCondLst>
                        <p:cond delay="0"/>
                      </p:stCondLst>
                      <p:childTnLst>
                        <p:par>
                          <p:cTn id="17" fill="hold">
                            <p:stCondLst>
                              <p:cond delay="0"/>
                            </p:stCondLst>
                            <p:childTnLst>
                              <p:par>
                                <p:cTn id="18" presetID="14" presetClass="exit" presetSubtype="10" fill="hold" grpId="0" nodeType="clickEffect">
                                  <p:stCondLst>
                                    <p:cond delay="0"/>
                                  </p:stCondLst>
                                  <p:childTnLst>
                                    <p:animEffect transition="out" filter="randombar(horizontal)">
                                      <p:cBhvr>
                                        <p:cTn id="19" dur="500"/>
                                        <p:tgtEl>
                                          <p:spTgt spid="22"/>
                                        </p:tgtEl>
                                      </p:cBhvr>
                                    </p:animEffect>
                                    <p:set>
                                      <p:cBhvr>
                                        <p:cTn id="20"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1" restart="whenNotActive" fill="hold" evtFilter="cancelBubble" nodeType="interactiveSeq">
                <p:stCondLst>
                  <p:cond evt="onClick" delay="0">
                    <p:tgtEl>
                      <p:spTgt spid="19"/>
                    </p:tgtEl>
                  </p:cond>
                </p:stCondLst>
                <p:endSync evt="end" delay="0">
                  <p:rtn val="all"/>
                </p:endSync>
                <p:childTnLst>
                  <p:par>
                    <p:cTn id="22" fill="hold">
                      <p:stCondLst>
                        <p:cond delay="0"/>
                      </p:stCondLst>
                      <p:childTnLst>
                        <p:par>
                          <p:cTn id="23" fill="hold">
                            <p:stCondLst>
                              <p:cond delay="0"/>
                            </p:stCondLst>
                            <p:childTnLst>
                              <p:par>
                                <p:cTn id="24" presetID="26" presetClass="exit" presetSubtype="0" fill="hold" grpId="0" nodeType="clickEffect">
                                  <p:stCondLst>
                                    <p:cond delay="0"/>
                                  </p:stCondLst>
                                  <p:childTnLst>
                                    <p:animEffect transition="out" filter="wipe(down)">
                                      <p:cBhvr>
                                        <p:cTn id="25" dur="180" accel="50000">
                                          <p:stCondLst>
                                            <p:cond delay="1820"/>
                                          </p:stCondLst>
                                        </p:cTn>
                                        <p:tgtEl>
                                          <p:spTgt spid="19"/>
                                        </p:tgtEl>
                                      </p:cBhvr>
                                    </p:animEffect>
                                    <p:anim calcmode="lin" valueType="num">
                                      <p:cBhvr>
                                        <p:cTn id="26" dur="1822" tmFilter="0,0; 0.14,0.31; 0.43,0.73; 0.71,0.91; 1.0,1.0">
                                          <p:stCondLst>
                                            <p:cond delay="0"/>
                                          </p:stCondLst>
                                        </p:cTn>
                                        <p:tgtEl>
                                          <p:spTgt spid="19"/>
                                        </p:tgtEl>
                                        <p:attrNameLst>
                                          <p:attrName>ppt_x</p:attrName>
                                        </p:attrNameLst>
                                      </p:cBhvr>
                                      <p:tavLst>
                                        <p:tav tm="0">
                                          <p:val>
                                            <p:strVal val="ppt_x"/>
                                          </p:val>
                                        </p:tav>
                                        <p:tav tm="100000">
                                          <p:val>
                                            <p:strVal val="#ppt_x+0.25"/>
                                          </p:val>
                                        </p:tav>
                                      </p:tavLst>
                                    </p:anim>
                                    <p:anim calcmode="lin" valueType="num">
                                      <p:cBhvr>
                                        <p:cTn id="27" dur="178">
                                          <p:stCondLst>
                                            <p:cond delay="1822"/>
                                          </p:stCondLst>
                                        </p:cTn>
                                        <p:tgtEl>
                                          <p:spTgt spid="19"/>
                                        </p:tgtEl>
                                        <p:attrNameLst>
                                          <p:attrName>ppt_x</p:attrName>
                                        </p:attrNameLst>
                                      </p:cBhvr>
                                      <p:tavLst>
                                        <p:tav tm="0">
                                          <p:val>
                                            <p:strVal val="ppt_x"/>
                                          </p:val>
                                        </p:tav>
                                        <p:tav tm="100000">
                                          <p:val>
                                            <p:strVal val="ppt_x"/>
                                          </p:val>
                                        </p:tav>
                                      </p:tavLst>
                                    </p:anim>
                                    <p:anim calcmode="lin" valueType="num">
                                      <p:cBhvr>
                                        <p:cTn id="28" dur="664" tmFilter="0.0,0.0;0.25,0.07;0.50,0.2;0.75,0.467;1.0,1.0">
                                          <p:stCondLst>
                                            <p:cond delay="0"/>
                                          </p:stCondLst>
                                        </p:cTn>
                                        <p:tgtEl>
                                          <p:spTgt spid="1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9" dur="664" tmFilter="0, 0; 0.125,0.2665; 0.25,0.4; 0.375,0.465; 0.5,0.5;  0.625,0.535; 0.75,0.6; 0.875,0.7335; 1,1">
                                          <p:stCondLst>
                                            <p:cond delay="664"/>
                                          </p:stCondLst>
                                        </p:cTn>
                                        <p:tgtEl>
                                          <p:spTgt spid="1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0" dur="332" tmFilter="0, 0; 0.125,0.2665; 0.25,0.4; 0.375,0.465; 0.5,0.5;  0.625,0.535; 0.75,0.6; 0.875,0.7335; 1,1">
                                          <p:stCondLst>
                                            <p:cond delay="1324"/>
                                          </p:stCondLst>
                                        </p:cTn>
                                        <p:tgtEl>
                                          <p:spTgt spid="1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1" dur="164" tmFilter="0, 0; 0.125,0.2665; 0.25,0.4; 0.375,0.465; 0.5,0.5;  0.625,0.535; 0.75,0.6; 0.875,0.7335; 1,1">
                                          <p:stCondLst>
                                            <p:cond delay="1656"/>
                                          </p:stCondLst>
                                        </p:cTn>
                                        <p:tgtEl>
                                          <p:spTgt spid="1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2" dur="180" accel="50000">
                                          <p:stCondLst>
                                            <p:cond delay="1820"/>
                                          </p:stCondLst>
                                        </p:cTn>
                                        <p:tgtEl>
                                          <p:spTgt spid="19"/>
                                        </p:tgtEl>
                                        <p:attrNameLst>
                                          <p:attrName>ppt_y</p:attrName>
                                        </p:attrNameLst>
                                      </p:cBhvr>
                                      <p:tavLst>
                                        <p:tav tm="0">
                                          <p:val>
                                            <p:strVal val="ppt_y"/>
                                          </p:val>
                                        </p:tav>
                                        <p:tav tm="100000">
                                          <p:val>
                                            <p:strVal val="ppt_y+ppt_h"/>
                                          </p:val>
                                        </p:tav>
                                      </p:tavLst>
                                    </p:anim>
                                    <p:animScale>
                                      <p:cBhvr>
                                        <p:cTn id="33" dur="26">
                                          <p:stCondLst>
                                            <p:cond delay="620"/>
                                          </p:stCondLst>
                                        </p:cTn>
                                        <p:tgtEl>
                                          <p:spTgt spid="19"/>
                                        </p:tgtEl>
                                      </p:cBhvr>
                                      <p:to x="100000" y="60000"/>
                                    </p:animScale>
                                    <p:animScale>
                                      <p:cBhvr>
                                        <p:cTn id="34" dur="166" decel="50000">
                                          <p:stCondLst>
                                            <p:cond delay="646"/>
                                          </p:stCondLst>
                                        </p:cTn>
                                        <p:tgtEl>
                                          <p:spTgt spid="19"/>
                                        </p:tgtEl>
                                      </p:cBhvr>
                                      <p:to x="100000" y="100000"/>
                                    </p:animScale>
                                    <p:animScale>
                                      <p:cBhvr>
                                        <p:cTn id="35" dur="26">
                                          <p:stCondLst>
                                            <p:cond delay="1312"/>
                                          </p:stCondLst>
                                        </p:cTn>
                                        <p:tgtEl>
                                          <p:spTgt spid="19"/>
                                        </p:tgtEl>
                                      </p:cBhvr>
                                      <p:to x="100000" y="80000"/>
                                    </p:animScale>
                                    <p:animScale>
                                      <p:cBhvr>
                                        <p:cTn id="36" dur="166" decel="50000">
                                          <p:stCondLst>
                                            <p:cond delay="1338"/>
                                          </p:stCondLst>
                                        </p:cTn>
                                        <p:tgtEl>
                                          <p:spTgt spid="19"/>
                                        </p:tgtEl>
                                      </p:cBhvr>
                                      <p:to x="100000" y="100000"/>
                                    </p:animScale>
                                    <p:animScale>
                                      <p:cBhvr>
                                        <p:cTn id="37" dur="26">
                                          <p:stCondLst>
                                            <p:cond delay="1642"/>
                                          </p:stCondLst>
                                        </p:cTn>
                                        <p:tgtEl>
                                          <p:spTgt spid="19"/>
                                        </p:tgtEl>
                                      </p:cBhvr>
                                      <p:to x="100000" y="90000"/>
                                    </p:animScale>
                                    <p:animScale>
                                      <p:cBhvr>
                                        <p:cTn id="38" dur="166" decel="50000">
                                          <p:stCondLst>
                                            <p:cond delay="1668"/>
                                          </p:stCondLst>
                                        </p:cTn>
                                        <p:tgtEl>
                                          <p:spTgt spid="19"/>
                                        </p:tgtEl>
                                      </p:cBhvr>
                                      <p:to x="100000" y="100000"/>
                                    </p:animScale>
                                    <p:animScale>
                                      <p:cBhvr>
                                        <p:cTn id="39" dur="26">
                                          <p:stCondLst>
                                            <p:cond delay="1808"/>
                                          </p:stCondLst>
                                        </p:cTn>
                                        <p:tgtEl>
                                          <p:spTgt spid="19"/>
                                        </p:tgtEl>
                                      </p:cBhvr>
                                      <p:to x="100000" y="95000"/>
                                    </p:animScale>
                                    <p:animScale>
                                      <p:cBhvr>
                                        <p:cTn id="40" dur="166" decel="50000">
                                          <p:stCondLst>
                                            <p:cond delay="1834"/>
                                          </p:stCondLst>
                                        </p:cTn>
                                        <p:tgtEl>
                                          <p:spTgt spid="19"/>
                                        </p:tgtEl>
                                      </p:cBhvr>
                                      <p:to x="100000" y="100000"/>
                                    </p:animScale>
                                    <p:set>
                                      <p:cBhvr>
                                        <p:cTn id="41" dur="1" fill="hold">
                                          <p:stCondLst>
                                            <p:cond delay="19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9" grpId="0" animBg="1"/>
      <p:bldP spid="20" grpId="0" animBg="1"/>
      <p:bldP spid="21"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Factor</a:t>
            </a:r>
            <a:r>
              <a:rPr lang="en-US" dirty="0"/>
              <a:t> 2y+6</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Both 2y and 6 have a common factor of 2:</a:t>
                </a:r>
              </a:p>
              <a:p>
                <a:endParaRPr lang="en-US" dirty="0" smtClean="0"/>
              </a:p>
              <a:p>
                <a:pPr marL="0" indent="0" algn="ctr">
                  <a:buNone/>
                </a:pPr>
                <a14:m>
                  <m:oMathPara xmlns:m="http://schemas.openxmlformats.org/officeDocument/2006/math">
                    <m:oMathParaPr>
                      <m:jc m:val="centerGroup"/>
                    </m:oMathParaPr>
                    <m:oMath xmlns:m="http://schemas.openxmlformats.org/officeDocument/2006/math">
                      <m:r>
                        <a:rPr lang="en-US" sz="4800" b="0" i="1" smtClean="0">
                          <a:solidFill>
                            <a:srgbClr val="FF0000"/>
                          </a:solidFill>
                          <a:latin typeface="Cambria Math" panose="02040503050406030204" pitchFamily="18" charset="0"/>
                        </a:rPr>
                        <m:t>2</m:t>
                      </m:r>
                      <m:r>
                        <a:rPr lang="en-US" sz="4800" b="0" i="1" smtClean="0">
                          <a:solidFill>
                            <a:srgbClr val="FF0000"/>
                          </a:solidFill>
                          <a:latin typeface="Cambria Math" panose="02040503050406030204" pitchFamily="18" charset="0"/>
                        </a:rPr>
                        <m:t>𝑦</m:t>
                      </m:r>
                      <m:r>
                        <a:rPr lang="en-US" sz="4800" b="0" i="1" smtClean="0">
                          <a:solidFill>
                            <a:srgbClr val="FF0000"/>
                          </a:solidFill>
                          <a:latin typeface="Cambria Math" panose="02040503050406030204" pitchFamily="18" charset="0"/>
                        </a:rPr>
                        <m:t> </m:t>
                      </m:r>
                      <m:r>
                        <a:rPr lang="en-US" sz="4800" b="0" i="1" smtClean="0">
                          <a:solidFill>
                            <a:srgbClr val="FF0000"/>
                          </a:solidFill>
                          <a:latin typeface="Cambria Math" panose="02040503050406030204" pitchFamily="18" charset="0"/>
                        </a:rPr>
                        <m:t>𝑖𝑠</m:t>
                      </m:r>
                      <m:r>
                        <a:rPr lang="en-US" sz="4800" b="0" i="1" smtClean="0">
                          <a:solidFill>
                            <a:srgbClr val="FF0000"/>
                          </a:solidFill>
                          <a:latin typeface="Cambria Math" panose="02040503050406030204" pitchFamily="18" charset="0"/>
                        </a:rPr>
                        <m:t> 2×</m:t>
                      </m:r>
                      <m:r>
                        <a:rPr lang="en-US" sz="4800" b="0" i="1" smtClean="0">
                          <a:solidFill>
                            <a:srgbClr val="FF0000"/>
                          </a:solidFill>
                          <a:latin typeface="Cambria Math" panose="02040503050406030204" pitchFamily="18" charset="0"/>
                          <a:ea typeface="Cambria Math" panose="02040503050406030204" pitchFamily="18" charset="0"/>
                        </a:rPr>
                        <m:t>𝑦</m:t>
                      </m:r>
                    </m:oMath>
                  </m:oMathPara>
                </a14:m>
                <a:endParaRPr lang="en-US" sz="4800" b="0" dirty="0" smtClean="0">
                  <a:solidFill>
                    <a:srgbClr val="FF0000"/>
                  </a:solidFill>
                  <a:ea typeface="Cambria Math" panose="02040503050406030204" pitchFamily="18" charset="0"/>
                </a:endParaRPr>
              </a:p>
              <a:p>
                <a:pPr marL="0" indent="0" algn="ctr">
                  <a:buNone/>
                </a:pPr>
                <a:endParaRPr lang="en-US" sz="4800" b="0" dirty="0" smtClean="0">
                  <a:solidFill>
                    <a:srgbClr val="FF0000"/>
                  </a:solidFill>
                  <a:ea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4800" b="0" i="1" smtClean="0">
                          <a:solidFill>
                            <a:srgbClr val="FF0000"/>
                          </a:solidFill>
                          <a:latin typeface="Cambria Math" panose="02040503050406030204" pitchFamily="18" charset="0"/>
                        </a:rPr>
                        <m:t>6 </m:t>
                      </m:r>
                      <m:r>
                        <a:rPr lang="en-US" sz="4800" b="0" i="1" smtClean="0">
                          <a:solidFill>
                            <a:srgbClr val="FF0000"/>
                          </a:solidFill>
                          <a:latin typeface="Cambria Math" panose="02040503050406030204" pitchFamily="18" charset="0"/>
                        </a:rPr>
                        <m:t>𝑖𝑠</m:t>
                      </m:r>
                      <m:r>
                        <a:rPr lang="en-US" sz="4800" b="0" i="1" smtClean="0">
                          <a:solidFill>
                            <a:srgbClr val="FF0000"/>
                          </a:solidFill>
                          <a:latin typeface="Cambria Math" panose="02040503050406030204" pitchFamily="18" charset="0"/>
                        </a:rPr>
                        <m:t> 2 ×3</m:t>
                      </m:r>
                    </m:oMath>
                  </m:oMathPara>
                </a14:m>
                <a:endParaRPr lang="en-US" sz="4800" dirty="0" smtClean="0">
                  <a:solidFill>
                    <a:srgbClr val="FF0000"/>
                  </a:solidFill>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329023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you can factor the whole expression into:</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sz="5400" b="1" i="1" smtClean="0">
                          <a:solidFill>
                            <a:srgbClr val="FF0000"/>
                          </a:solidFill>
                          <a:latin typeface="Cambria Math" panose="02040503050406030204" pitchFamily="18" charset="0"/>
                        </a:rPr>
                        <m:t>𝟐</m:t>
                      </m:r>
                      <m:r>
                        <a:rPr lang="en-US" sz="5400" b="1" i="1" smtClean="0">
                          <a:solidFill>
                            <a:srgbClr val="FF0000"/>
                          </a:solidFill>
                          <a:latin typeface="Cambria Math" panose="02040503050406030204" pitchFamily="18" charset="0"/>
                        </a:rPr>
                        <m:t>𝒚</m:t>
                      </m:r>
                      <m:r>
                        <a:rPr lang="en-US" sz="5400" b="1" i="1" smtClean="0">
                          <a:solidFill>
                            <a:srgbClr val="FF0000"/>
                          </a:solidFill>
                          <a:latin typeface="Cambria Math" panose="02040503050406030204" pitchFamily="18" charset="0"/>
                        </a:rPr>
                        <m:t>+</m:t>
                      </m:r>
                      <m:r>
                        <a:rPr lang="en-US" sz="5400" b="1" i="1" smtClean="0">
                          <a:solidFill>
                            <a:srgbClr val="FF0000"/>
                          </a:solidFill>
                          <a:latin typeface="Cambria Math" panose="02040503050406030204" pitchFamily="18" charset="0"/>
                        </a:rPr>
                        <m:t>𝟔</m:t>
                      </m:r>
                      <m:r>
                        <a:rPr lang="en-US" sz="5400" b="1" i="1" smtClean="0">
                          <a:solidFill>
                            <a:srgbClr val="FF0000"/>
                          </a:solidFill>
                          <a:latin typeface="Cambria Math" panose="02040503050406030204" pitchFamily="18" charset="0"/>
                        </a:rPr>
                        <m:t>=</m:t>
                      </m:r>
                      <m:r>
                        <a:rPr lang="en-US" sz="5400" b="1" i="1" smtClean="0">
                          <a:solidFill>
                            <a:srgbClr val="FF0000"/>
                          </a:solidFill>
                          <a:latin typeface="Cambria Math" panose="02040503050406030204" pitchFamily="18" charset="0"/>
                        </a:rPr>
                        <m:t>𝟐</m:t>
                      </m:r>
                      <m:r>
                        <a:rPr lang="en-US" sz="5400" b="1" i="1" smtClean="0">
                          <a:solidFill>
                            <a:srgbClr val="FF0000"/>
                          </a:solidFill>
                          <a:latin typeface="Cambria Math" panose="02040503050406030204" pitchFamily="18" charset="0"/>
                        </a:rPr>
                        <m:t>(</m:t>
                      </m:r>
                      <m:r>
                        <a:rPr lang="en-US" sz="5400" b="1" i="1" smtClean="0">
                          <a:solidFill>
                            <a:srgbClr val="FF0000"/>
                          </a:solidFill>
                          <a:latin typeface="Cambria Math" panose="02040503050406030204" pitchFamily="18" charset="0"/>
                        </a:rPr>
                        <m:t>𝒚</m:t>
                      </m:r>
                      <m:r>
                        <a:rPr lang="en-US" sz="5400" b="1" i="1" smtClean="0">
                          <a:solidFill>
                            <a:srgbClr val="FF0000"/>
                          </a:solidFill>
                          <a:latin typeface="Cambria Math" panose="02040503050406030204" pitchFamily="18" charset="0"/>
                        </a:rPr>
                        <m:t>+</m:t>
                      </m:r>
                      <m:r>
                        <a:rPr lang="en-US" sz="5400" b="1" i="1" smtClean="0">
                          <a:solidFill>
                            <a:srgbClr val="FF0000"/>
                          </a:solidFill>
                          <a:latin typeface="Cambria Math" panose="02040503050406030204" pitchFamily="18" charset="0"/>
                        </a:rPr>
                        <m:t>𝟑</m:t>
                      </m:r>
                      <m:r>
                        <a:rPr lang="en-US" sz="5400" b="1" i="1" smtClean="0">
                          <a:solidFill>
                            <a:srgbClr val="FF0000"/>
                          </a:solidFill>
                          <a:latin typeface="Cambria Math" panose="02040503050406030204" pitchFamily="18" charset="0"/>
                        </a:rPr>
                        <m:t>)</m:t>
                      </m:r>
                    </m:oMath>
                  </m:oMathPara>
                </a14:m>
                <a:endParaRPr lang="en-US" sz="5400" b="1" dirty="0" smtClean="0">
                  <a:solidFill>
                    <a:srgbClr val="FF0000"/>
                  </a:solidFill>
                </a:endParaRPr>
              </a:p>
              <a:p>
                <a:endParaRPr lang="en-US" dirty="0"/>
              </a:p>
              <a:p>
                <a:endParaRPr lang="en-US" dirty="0" smtClean="0"/>
              </a:p>
              <a:p>
                <a:r>
                  <a:rPr lang="en-US" sz="4800" dirty="0"/>
                  <a:t>So </a:t>
                </a:r>
                <a:r>
                  <a:rPr lang="en-US" sz="4800" dirty="0" smtClean="0"/>
                  <a:t> </a:t>
                </a:r>
                <a:r>
                  <a:rPr lang="en-US" sz="4800" b="1" dirty="0" smtClean="0"/>
                  <a:t>2y+6</a:t>
                </a:r>
                <a:r>
                  <a:rPr lang="en-US" sz="4800" dirty="0"/>
                  <a:t> has been "factored into" </a:t>
                </a:r>
                <a:r>
                  <a:rPr lang="en-US" sz="4800" b="1" dirty="0"/>
                  <a:t>2</a:t>
                </a:r>
                <a:r>
                  <a:rPr lang="en-US" sz="4800" dirty="0"/>
                  <a:t> and </a:t>
                </a:r>
                <a:r>
                  <a:rPr lang="en-US" sz="4800" b="1" dirty="0"/>
                  <a:t>y+3</a:t>
                </a:r>
                <a:endParaRPr lang="en-US" sz="4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435"/>
                </a:stretch>
              </a:blipFill>
            </p:spPr>
            <p:txBody>
              <a:bodyPr/>
              <a:lstStyle/>
              <a:p>
                <a:r>
                  <a:rPr lang="en-US">
                    <a:noFill/>
                  </a:rPr>
                  <a:t> </a:t>
                </a:r>
              </a:p>
            </p:txBody>
          </p:sp>
        </mc:Fallback>
      </mc:AlternateContent>
    </p:spTree>
    <p:extLst>
      <p:ext uri="{BB962C8B-B14F-4D97-AF65-F5344CB8AC3E}">
        <p14:creationId xmlns:p14="http://schemas.microsoft.com/office/powerpoint/2010/main" val="3911702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expand vs facto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78818" y="2537138"/>
            <a:ext cx="3670478" cy="249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922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Highest Common Highest (H.C.F.)</a:t>
            </a:r>
            <a:endParaRPr lang="en-US" dirty="0"/>
          </a:p>
        </p:txBody>
      </p:sp>
      <p:sp>
        <p:nvSpPr>
          <p:cNvPr id="3" name="Content Placeholder 2"/>
          <p:cNvSpPr>
            <a:spLocks noGrp="1"/>
          </p:cNvSpPr>
          <p:nvPr>
            <p:ph idx="1"/>
          </p:nvPr>
        </p:nvSpPr>
        <p:spPr/>
        <p:txBody>
          <a:bodyPr/>
          <a:lstStyle/>
          <a:p>
            <a:r>
              <a:rPr lang="en-US" dirty="0"/>
              <a:t>Example: factor 3y</a:t>
            </a:r>
            <a:r>
              <a:rPr lang="en-US" baseline="30000" dirty="0"/>
              <a:t>2</a:t>
            </a:r>
            <a:r>
              <a:rPr lang="en-US" dirty="0"/>
              <a:t>+12y</a:t>
            </a:r>
          </a:p>
          <a:p>
            <a:endParaRPr lang="en-US" dirty="0" smtClean="0"/>
          </a:p>
          <a:p>
            <a:endParaRPr lang="en-US" dirty="0"/>
          </a:p>
          <a:p>
            <a:r>
              <a:rPr lang="en-US" dirty="0"/>
              <a:t>Firstly, 3 and 12 have a common factor of 3.</a:t>
            </a:r>
          </a:p>
        </p:txBody>
      </p:sp>
    </p:spTree>
    <p:extLst>
      <p:ext uri="{BB962C8B-B14F-4D97-AF65-F5344CB8AC3E}">
        <p14:creationId xmlns:p14="http://schemas.microsoft.com/office/powerpoint/2010/main" val="22838299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a:t>
            </a:r>
            <a:r>
              <a:rPr lang="en-US" dirty="0" smtClean="0"/>
              <a:t>actor</a:t>
            </a:r>
            <a:r>
              <a:rPr lang="en-US" dirty="0"/>
              <a:t> 3y</a:t>
            </a:r>
            <a:r>
              <a:rPr lang="en-US" baseline="30000" dirty="0"/>
              <a:t>2</a:t>
            </a:r>
            <a:r>
              <a:rPr lang="en-US" dirty="0"/>
              <a:t>+12y</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So you could have:</a:t>
                </a:r>
              </a:p>
              <a:p>
                <a:endParaRPr lang="en-US" dirty="0" smtClean="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+12</m:t>
                      </m:r>
                      <m:r>
                        <a:rPr lang="en-US" b="0" i="1" smtClean="0">
                          <a:latin typeface="Cambria Math" panose="02040503050406030204" pitchFamily="18" charset="0"/>
                        </a:rPr>
                        <m:t>𝑦</m:t>
                      </m:r>
                      <m:r>
                        <a:rPr lang="en-US" b="0" i="1" smtClean="0">
                          <a:latin typeface="Cambria Math" panose="02040503050406030204" pitchFamily="18" charset="0"/>
                        </a:rPr>
                        <m:t>=3</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𝑦</m:t>
                          </m:r>
                        </m:e>
                      </m:d>
                    </m:oMath>
                  </m:oMathPara>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291380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do better?</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endParaRPr lang="en-US" dirty="0" smtClean="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12</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𝑎𝑙𝑠𝑜</m:t>
                      </m:r>
                      <m:r>
                        <a:rPr lang="en-US" b="0" i="1" smtClean="0">
                          <a:latin typeface="Cambria Math" panose="02040503050406030204" pitchFamily="18" charset="0"/>
                        </a:rPr>
                        <m:t> </m:t>
                      </m:r>
                      <m:r>
                        <a:rPr lang="en-US" b="0" i="1" smtClean="0">
                          <a:latin typeface="Cambria Math" panose="02040503050406030204" pitchFamily="18" charset="0"/>
                        </a:rPr>
                        <m:t>𝑠h𝑎𝑟𝑒</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𝑣𝑎𝑟𝑖𝑎𝑏𝑙𝑒</m:t>
                      </m:r>
                      <m:r>
                        <a:rPr lang="en-US" b="0" i="1" smtClean="0">
                          <a:latin typeface="Cambria Math" panose="02040503050406030204" pitchFamily="18" charset="0"/>
                        </a:rPr>
                        <m:t> </m:t>
                      </m:r>
                      <m:r>
                        <a:rPr lang="en-US" b="0" i="1" smtClean="0">
                          <a:latin typeface="Cambria Math" panose="02040503050406030204" pitchFamily="18" charset="0"/>
                        </a:rPr>
                        <m:t>𝑦</m:t>
                      </m:r>
                      <m:r>
                        <a:rPr lang="en-US" b="0" i="1" smtClean="0">
                          <a:latin typeface="Cambria Math" panose="02040503050406030204" pitchFamily="18" charset="0"/>
                        </a:rPr>
                        <m:t>. </m:t>
                      </m:r>
                    </m:oMath>
                  </m:oMathPara>
                </a14:m>
                <a:endParaRPr lang="en-US" b="0" dirty="0" smtClean="0"/>
              </a:p>
              <a:p>
                <a:pPr marL="0" indent="0" algn="ctr">
                  <a:buNone/>
                </a:pPr>
                <a:r>
                  <a:rPr lang="en-US" dirty="0" smtClean="0"/>
                  <a:t> </a:t>
                </a:r>
              </a:p>
              <a:p>
                <a:r>
                  <a:rPr lang="en-US" dirty="0"/>
                  <a:t>Together that makes </a:t>
                </a:r>
                <a:r>
                  <a:rPr lang="en-US" dirty="0" smtClean="0"/>
                  <a:t>3y:</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3</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𝑦</m:t>
                      </m:r>
                    </m:oMath>
                  </m:oMathPara>
                </a14:m>
                <a:endParaRPr lang="en-US" dirty="0" smtClean="0"/>
              </a:p>
              <a:p>
                <a:pPr marL="0" indent="0" algn="ctr">
                  <a:buNone/>
                </a:pPr>
                <a:r>
                  <a:rPr lang="en-US" dirty="0" smtClean="0"/>
                  <a:t> </a:t>
                </a:r>
                <a14:m>
                  <m:oMath xmlns:m="http://schemas.openxmlformats.org/officeDocument/2006/math">
                    <m:r>
                      <a:rPr lang="en-US" b="0" i="1" smtClean="0">
                        <a:latin typeface="Cambria Math" panose="02040503050406030204" pitchFamily="18" charset="0"/>
                      </a:rPr>
                      <m:t>12</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3</m:t>
                    </m:r>
                    <m:r>
                      <a:rPr lang="en-US" b="0" i="1" smtClean="0">
                        <a:latin typeface="Cambria Math" panose="02040503050406030204" pitchFamily="18" charset="0"/>
                      </a:rPr>
                      <m:t>𝑦</m:t>
                    </m:r>
                    <m:r>
                      <a:rPr lang="en-US" b="0" i="1" smtClean="0">
                        <a:latin typeface="Cambria Math" panose="02040503050406030204" pitchFamily="18" charset="0"/>
                      </a:rPr>
                      <m:t> ×4</m:t>
                    </m:r>
                  </m:oMath>
                </a14:m>
                <a:endParaRPr lang="en-US" dirty="0" smtClean="0"/>
              </a:p>
              <a:p>
                <a:pPr marL="0" indent="0" algn="ctr">
                  <a:buNone/>
                </a:pPr>
                <a:r>
                  <a:rPr lang="en-US" dirty="0" smtClean="0"/>
                  <a:t> </a:t>
                </a:r>
              </a:p>
              <a:p>
                <a:pPr marL="0" indent="0">
                  <a:buNone/>
                </a:pPr>
                <a:r>
                  <a:rPr lang="en-US" dirty="0"/>
                  <a:t/>
                </a:r>
                <a:br>
                  <a:rPr lang="en-US" dirty="0"/>
                </a:b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2955506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endParaRPr lang="en-US" dirty="0" smtClean="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r>
                        <a:rPr lang="en-US" b="0" i="1" smtClean="0">
                          <a:latin typeface="Cambria Math" panose="02040503050406030204" pitchFamily="18" charset="0"/>
                        </a:rPr>
                        <m:t>+12</m:t>
                      </m:r>
                      <m:r>
                        <a:rPr lang="en-US" b="0" i="1" smtClean="0">
                          <a:latin typeface="Cambria Math" panose="02040503050406030204" pitchFamily="18" charset="0"/>
                        </a:rPr>
                        <m:t>𝑦</m:t>
                      </m:r>
                      <m:r>
                        <a:rPr lang="en-US" b="0" i="1" smtClean="0">
                          <a:latin typeface="Cambria Math" panose="02040503050406030204" pitchFamily="18" charset="0"/>
                        </a:rPr>
                        <m:t>=3</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+4)</m:t>
                      </m:r>
                    </m:oMath>
                  </m:oMathPara>
                </a14:m>
                <a:endParaRPr lang="en-US" dirty="0"/>
              </a:p>
              <a:p>
                <a:pPr marL="0" indent="0" algn="ctr">
                  <a:buNone/>
                </a:pP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76977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Rewrite by factoring.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𝑏</m:t>
                      </m:r>
                      <m:r>
                        <a:rPr lang="en-US" b="0" i="1" smtClean="0">
                          <a:latin typeface="Cambria Math" panose="02040503050406030204" pitchFamily="18" charset="0"/>
                        </a:rPr>
                        <m:t>+2</m:t>
                      </m:r>
                      <m:r>
                        <a:rPr lang="en-US" b="0" i="1" smtClean="0">
                          <a:latin typeface="Cambria Math" panose="02040503050406030204" pitchFamily="18" charset="0"/>
                        </a:rPr>
                        <m:t>𝑐</m:t>
                      </m:r>
                    </m:oMath>
                  </m:oMathPara>
                </a14:m>
                <a:endParaRPr lang="en-US" b="0" dirty="0" smtClean="0"/>
              </a:p>
              <a:p>
                <a:pPr marL="0" indent="0" algn="ctr">
                  <a:buNone/>
                </a:pPr>
                <a:endParaRPr lang="en-US" b="0" dirty="0" smtClean="0"/>
              </a:p>
              <a:p>
                <a:pPr marL="0" indent="0" algn="ctr">
                  <a:buNone/>
                </a:pPr>
                <a:endParaRPr lang="en-US" b="0" dirty="0" smtClean="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7</m:t>
                      </m:r>
                      <m:r>
                        <a:rPr lang="en-US" b="0" i="1" smtClean="0">
                          <a:latin typeface="Cambria Math" panose="02040503050406030204" pitchFamily="18" charset="0"/>
                        </a:rPr>
                        <m:t>𝑥</m:t>
                      </m:r>
                      <m:r>
                        <a:rPr lang="en-US" b="0" i="1" smtClean="0">
                          <a:latin typeface="Cambria Math" panose="02040503050406030204" pitchFamily="18" charset="0"/>
                        </a:rPr>
                        <m:t>+4</m:t>
                      </m:r>
                      <m:r>
                        <a:rPr lang="en-US" b="0" i="1" smtClean="0">
                          <a:latin typeface="Cambria Math" panose="02040503050406030204" pitchFamily="18" charset="0"/>
                        </a:rPr>
                        <m:t>𝑥</m:t>
                      </m:r>
                    </m:oMath>
                  </m:oMathPara>
                </a14:m>
                <a:endParaRPr lang="en-US" b="0" dirty="0" smtClean="0"/>
              </a:p>
              <a:p>
                <a:pPr marL="0" indent="0" algn="ctr">
                  <a:buNone/>
                </a:pPr>
                <a:endParaRPr lang="en-US" dirty="0"/>
              </a:p>
              <a:p>
                <a:pPr marL="0" indent="0" algn="ctr">
                  <a:buNone/>
                </a:pPr>
                <a:endParaRPr lang="en-US" b="0" dirty="0" smtClean="0"/>
              </a:p>
              <a:p>
                <a:pPr marL="0" indent="0" algn="ctr">
                  <a:buNone/>
                </a:pPr>
                <a:r>
                  <a:rPr lang="en-US" dirty="0" smtClean="0"/>
                  <a:t>15s – 11s</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568447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Algebra: Simplifying Expressions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233196"/>
                <a:ext cx="10515600" cy="5624804"/>
              </a:xfrm>
            </p:spPr>
            <p:txBody>
              <a:bodyPr>
                <a:normAutofit fontScale="92500" lnSpcReduction="20000"/>
              </a:bodyPr>
              <a:lstStyle/>
              <a:p>
                <a:pPr marL="0" indent="0" algn="ctr">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3</m:t>
                      </m:r>
                      <m:r>
                        <a:rPr lang="en-US" sz="4800" b="0" i="1" smtClean="0">
                          <a:latin typeface="Cambria Math" panose="02040503050406030204" pitchFamily="18" charset="0"/>
                        </a:rPr>
                        <m:t>𝑥</m:t>
                      </m:r>
                      <m:r>
                        <a:rPr lang="en-US" sz="4800" b="0" i="1" smtClean="0">
                          <a:latin typeface="Cambria Math" panose="02040503050406030204" pitchFamily="18" charset="0"/>
                        </a:rPr>
                        <m:t>+6</m:t>
                      </m:r>
                      <m:r>
                        <a:rPr lang="en-US" sz="4800" b="0" i="1" smtClean="0">
                          <a:latin typeface="Cambria Math" panose="02040503050406030204" pitchFamily="18" charset="0"/>
                        </a:rPr>
                        <m:t>𝑥</m:t>
                      </m:r>
                    </m:oMath>
                  </m:oMathPara>
                </a14:m>
                <a:endParaRPr lang="en-US" sz="4800" b="0" dirty="0" smtClean="0"/>
              </a:p>
              <a:p>
                <a:pPr marL="0" indent="0" algn="ctr">
                  <a:buNone/>
                </a:pPr>
                <a:endParaRPr lang="en-US" sz="4800" b="0" dirty="0" smtClean="0"/>
              </a:p>
              <a:p>
                <a:pPr marL="0" indent="0" algn="ctr">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8</m:t>
                      </m:r>
                      <m:r>
                        <a:rPr lang="en-US" sz="4800" b="0" i="1" smtClean="0">
                          <a:latin typeface="Cambria Math" panose="02040503050406030204" pitchFamily="18" charset="0"/>
                        </a:rPr>
                        <m:t>𝑥</m:t>
                      </m:r>
                      <m:r>
                        <a:rPr lang="en-US" sz="4800" b="0" i="1" smtClean="0">
                          <a:latin typeface="Cambria Math" panose="02040503050406030204" pitchFamily="18" charset="0"/>
                        </a:rPr>
                        <m:t>+4</m:t>
                      </m:r>
                      <m:r>
                        <a:rPr lang="en-US" sz="4800" b="0" i="1" smtClean="0">
                          <a:latin typeface="Cambria Math" panose="02040503050406030204" pitchFamily="18" charset="0"/>
                        </a:rPr>
                        <m:t>𝑦</m:t>
                      </m:r>
                      <m:r>
                        <a:rPr lang="en-US" sz="4800" b="0" i="1" smtClean="0">
                          <a:latin typeface="Cambria Math" panose="02040503050406030204" pitchFamily="18" charset="0"/>
                        </a:rPr>
                        <m:t> −5</m:t>
                      </m:r>
                      <m:r>
                        <a:rPr lang="en-US" sz="4800" b="0" i="1" smtClean="0">
                          <a:latin typeface="Cambria Math" panose="02040503050406030204" pitchFamily="18" charset="0"/>
                        </a:rPr>
                        <m:t>𝑥</m:t>
                      </m:r>
                      <m:r>
                        <a:rPr lang="en-US" sz="4800" b="0" i="1" smtClean="0">
                          <a:latin typeface="Cambria Math" panose="02040503050406030204" pitchFamily="18" charset="0"/>
                        </a:rPr>
                        <m:t> −7</m:t>
                      </m:r>
                      <m:r>
                        <a:rPr lang="en-US" sz="4800" b="0" i="1" smtClean="0">
                          <a:latin typeface="Cambria Math" panose="02040503050406030204" pitchFamily="18" charset="0"/>
                        </a:rPr>
                        <m:t>𝑦</m:t>
                      </m:r>
                    </m:oMath>
                  </m:oMathPara>
                </a14:m>
                <a:endParaRPr lang="en-US" sz="4800" dirty="0" smtClean="0"/>
              </a:p>
              <a:p>
                <a:pPr marL="0" indent="0" algn="ctr">
                  <a:buNone/>
                </a:pPr>
                <a:endParaRPr lang="en-US" sz="4800" dirty="0" smtClean="0"/>
              </a:p>
              <a:p>
                <a:pPr marL="0" indent="0" algn="ctr">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10</m:t>
                      </m:r>
                      <m:r>
                        <a:rPr lang="en-US" sz="4800" b="0" i="1" smtClean="0">
                          <a:latin typeface="Cambria Math" panose="02040503050406030204" pitchFamily="18" charset="0"/>
                        </a:rPr>
                        <m:t>𝑥</m:t>
                      </m:r>
                      <m:r>
                        <a:rPr lang="en-US" sz="4800" b="0" i="1" smtClean="0">
                          <a:latin typeface="Cambria Math" panose="02040503050406030204" pitchFamily="18" charset="0"/>
                        </a:rPr>
                        <m:t> −</m:t>
                      </m:r>
                      <m:r>
                        <a:rPr lang="en-US" sz="4800" b="0" i="1" smtClean="0">
                          <a:latin typeface="Cambria Math" panose="02040503050406030204" pitchFamily="18" charset="0"/>
                        </a:rPr>
                        <m:t>𝑥</m:t>
                      </m:r>
                    </m:oMath>
                  </m:oMathPara>
                </a14:m>
                <a:endParaRPr lang="en-US" sz="4800" dirty="0" smtClean="0"/>
              </a:p>
              <a:p>
                <a:pPr marL="0" indent="0" algn="ctr">
                  <a:buNone/>
                </a:pPr>
                <a:endParaRPr lang="en-US" sz="4800" dirty="0" smtClean="0"/>
              </a:p>
              <a:p>
                <a:pPr marL="0" indent="0" algn="ctr">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−9</m:t>
                      </m:r>
                      <m:r>
                        <a:rPr lang="en-US" sz="4800" b="0" i="1" smtClean="0">
                          <a:latin typeface="Cambria Math" panose="02040503050406030204" pitchFamily="18" charset="0"/>
                        </a:rPr>
                        <m:t>𝑥</m:t>
                      </m:r>
                      <m:r>
                        <a:rPr lang="en-US" sz="4800" b="0" i="1" smtClean="0">
                          <a:latin typeface="Cambria Math" panose="02040503050406030204" pitchFamily="18" charset="0"/>
                        </a:rPr>
                        <m:t>+</m:t>
                      </m:r>
                      <m:r>
                        <a:rPr lang="en-US" sz="4800" b="0" i="1" smtClean="0">
                          <a:latin typeface="Cambria Math" panose="02040503050406030204" pitchFamily="18" charset="0"/>
                        </a:rPr>
                        <m:t>𝑥</m:t>
                      </m:r>
                    </m:oMath>
                  </m:oMathPara>
                </a14:m>
                <a:endParaRPr lang="en-US" sz="4800" dirty="0" smtClean="0"/>
              </a:p>
              <a:p>
                <a:pPr marL="0" indent="0" algn="ctr">
                  <a:buNone/>
                </a:pPr>
                <a:endParaRPr lang="en-US" sz="4800" dirty="0" smtClean="0"/>
              </a:p>
              <a:p>
                <a:pPr marL="0" indent="0" algn="ctr">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8</m:t>
                      </m:r>
                      <m:r>
                        <a:rPr lang="en-US" sz="4800" b="0" i="1" smtClean="0">
                          <a:latin typeface="Cambria Math" panose="02040503050406030204" pitchFamily="18" charset="0"/>
                        </a:rPr>
                        <m:t>𝑥</m:t>
                      </m:r>
                      <m:r>
                        <a:rPr lang="en-US" sz="4800" b="0" i="1" smtClean="0">
                          <a:latin typeface="Cambria Math" panose="02040503050406030204" pitchFamily="18" charset="0"/>
                        </a:rPr>
                        <m:t> −5</m:t>
                      </m:r>
                      <m:r>
                        <a:rPr lang="en-US" sz="4800" b="0" i="1" smtClean="0">
                          <a:latin typeface="Cambria Math" panose="02040503050406030204" pitchFamily="18" charset="0"/>
                        </a:rPr>
                        <m:t>𝑥</m:t>
                      </m:r>
                      <m:r>
                        <a:rPr lang="en-US" sz="4800" b="0" i="1" smtClean="0">
                          <a:latin typeface="Cambria Math" panose="02040503050406030204" pitchFamily="18" charset="0"/>
                        </a:rPr>
                        <m:t>+3+2</m:t>
                      </m:r>
                      <m:r>
                        <a:rPr lang="en-US" sz="4800" b="0" i="1" smtClean="0">
                          <a:latin typeface="Cambria Math" panose="02040503050406030204" pitchFamily="18" charset="0"/>
                        </a:rPr>
                        <m:t>𝑦</m:t>
                      </m:r>
                      <m:r>
                        <a:rPr lang="en-US" sz="4800" b="0" i="1" smtClean="0">
                          <a:latin typeface="Cambria Math" panose="02040503050406030204" pitchFamily="18" charset="0"/>
                        </a:rPr>
                        <m:t> −</m:t>
                      </m:r>
                      <m:r>
                        <a:rPr lang="en-US" sz="4800" b="0" i="1" smtClean="0">
                          <a:latin typeface="Cambria Math" panose="02040503050406030204" pitchFamily="18" charset="0"/>
                        </a:rPr>
                        <m:t>𝑦</m:t>
                      </m:r>
                      <m:r>
                        <a:rPr lang="en-US" sz="4800" b="0" i="1" smtClean="0">
                          <a:latin typeface="Cambria Math" panose="02040503050406030204" pitchFamily="18" charset="0"/>
                        </a:rPr>
                        <m:t> −1</m:t>
                      </m:r>
                    </m:oMath>
                  </m:oMathPara>
                </a14:m>
                <a:endParaRPr lang="en-US" sz="48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233196"/>
                <a:ext cx="10515600" cy="5624804"/>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04955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4</m:t>
                    </m:r>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+2</m:t>
                    </m:r>
                    <m:r>
                      <a:rPr lang="en-US" b="0" i="1" smtClean="0">
                        <a:latin typeface="Cambria Math" panose="02040503050406030204" pitchFamily="18" charset="0"/>
                      </a:rPr>
                      <m:t>𝑥</m:t>
                    </m:r>
                  </m:oMath>
                </a14:m>
                <a:endParaRPr lang="en-US" dirty="0" smtClean="0"/>
              </a:p>
              <a:p>
                <a:r>
                  <a:rPr lang="en-US" dirty="0" smtClean="0"/>
                  <a:t> </a:t>
                </a:r>
              </a:p>
              <a:p>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2</m:t>
                        </m:r>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+1)</m:t>
                    </m:r>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299972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Laws of Algebra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5400" dirty="0" smtClean="0"/>
                  <a:t>Commutativity or Commutative Law</a:t>
                </a:r>
              </a:p>
              <a:p>
                <a:endParaRPr lang="en-US" dirty="0"/>
              </a:p>
              <a:p>
                <a:endParaRPr lang="en-US" dirty="0" smtClean="0"/>
              </a:p>
              <a:p>
                <a:pPr lvl="5"/>
                <a14:m>
                  <m:oMath xmlns:m="http://schemas.openxmlformats.org/officeDocument/2006/math">
                    <m:r>
                      <a:rPr lang="en-US" sz="6000" b="0" i="1" smtClean="0">
                        <a:latin typeface="Cambria Math" panose="02040503050406030204" pitchFamily="18" charset="0"/>
                      </a:rPr>
                      <m:t>𝑎</m:t>
                    </m:r>
                    <m:r>
                      <a:rPr lang="en-US" sz="6000" b="0" i="1" smtClean="0">
                        <a:latin typeface="Cambria Math" panose="02040503050406030204" pitchFamily="18" charset="0"/>
                      </a:rPr>
                      <m:t>+</m:t>
                    </m:r>
                    <m:r>
                      <a:rPr lang="en-US" sz="6000" b="0" i="1" smtClean="0">
                        <a:latin typeface="Cambria Math" panose="02040503050406030204" pitchFamily="18" charset="0"/>
                      </a:rPr>
                      <m:t>𝑏</m:t>
                    </m:r>
                    <m:r>
                      <a:rPr lang="en-US" sz="6000" b="0" i="1" smtClean="0">
                        <a:latin typeface="Cambria Math" panose="02040503050406030204" pitchFamily="18" charset="0"/>
                      </a:rPr>
                      <m:t>=</m:t>
                    </m:r>
                    <m:r>
                      <a:rPr lang="en-US" sz="6000" b="0" i="1" smtClean="0">
                        <a:latin typeface="Cambria Math" panose="02040503050406030204" pitchFamily="18" charset="0"/>
                      </a:rPr>
                      <m:t>𝑏</m:t>
                    </m:r>
                    <m:r>
                      <a:rPr lang="en-US" sz="6000" b="0" i="1" smtClean="0">
                        <a:latin typeface="Cambria Math" panose="02040503050406030204" pitchFamily="18" charset="0"/>
                      </a:rPr>
                      <m:t>+</m:t>
                    </m:r>
                    <m:r>
                      <a:rPr lang="en-US" sz="6000" b="0" i="1" smtClean="0">
                        <a:latin typeface="Cambria Math" panose="02040503050406030204" pitchFamily="18" charset="0"/>
                      </a:rPr>
                      <m:t>𝑎</m:t>
                    </m:r>
                  </m:oMath>
                </a14:m>
                <a:endParaRPr lang="en-US" sz="6000" dirty="0" smtClean="0"/>
              </a:p>
              <a:p>
                <a:pPr marL="0" indent="0" algn="ctr">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841" t="-5742" r="-2725"/>
                </a:stretch>
              </a:blipFill>
            </p:spPr>
            <p:txBody>
              <a:bodyPr/>
              <a:lstStyle/>
              <a:p>
                <a:r>
                  <a:rPr lang="en-US">
                    <a:noFill/>
                  </a:rPr>
                  <a:t> </a:t>
                </a:r>
              </a:p>
            </p:txBody>
          </p:sp>
        </mc:Fallback>
      </mc:AlternateContent>
    </p:spTree>
    <p:extLst>
      <p:ext uri="{BB962C8B-B14F-4D97-AF65-F5344CB8AC3E}">
        <p14:creationId xmlns:p14="http://schemas.microsoft.com/office/powerpoint/2010/main" val="34403298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x</a:t>
            </a:r>
            <a:r>
              <a:rPr lang="en-US" baseline="30000" dirty="0"/>
              <a:t>3</a:t>
            </a:r>
            <a:r>
              <a:rPr lang="en-US" dirty="0"/>
              <a:t> + x</a:t>
            </a:r>
            <a:r>
              <a:rPr lang="en-US" baseline="30000" dirty="0"/>
              <a:t>2</a:t>
            </a:r>
            <a:r>
              <a:rPr lang="en-US" dirty="0"/>
              <a:t> + </a:t>
            </a:r>
            <a:r>
              <a:rPr lang="en-US" dirty="0" smtClean="0"/>
              <a:t>x</a:t>
            </a:r>
          </a:p>
          <a:p>
            <a:endParaRPr lang="en-US" dirty="0"/>
          </a:p>
          <a:p>
            <a:endParaRPr lang="en-US" dirty="0"/>
          </a:p>
        </p:txBody>
      </p:sp>
    </p:spTree>
    <p:extLst>
      <p:ext uri="{BB962C8B-B14F-4D97-AF65-F5344CB8AC3E}">
        <p14:creationId xmlns:p14="http://schemas.microsoft.com/office/powerpoint/2010/main" val="439280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15a + 12b + </a:t>
            </a:r>
            <a:r>
              <a:rPr lang="en-US" dirty="0" smtClean="0"/>
              <a:t>6c</a:t>
            </a:r>
          </a:p>
          <a:p>
            <a:endParaRPr lang="en-US" dirty="0"/>
          </a:p>
          <a:p>
            <a:endParaRPr lang="en-US" dirty="0"/>
          </a:p>
        </p:txBody>
      </p:sp>
    </p:spTree>
    <p:extLst>
      <p:ext uri="{BB962C8B-B14F-4D97-AF65-F5344CB8AC3E}">
        <p14:creationId xmlns:p14="http://schemas.microsoft.com/office/powerpoint/2010/main" val="14934148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8x</a:t>
            </a:r>
            <a:r>
              <a:rPr lang="en-US" baseline="30000" dirty="0"/>
              <a:t>2</a:t>
            </a:r>
            <a:r>
              <a:rPr lang="en-US" dirty="0"/>
              <a:t> + -</a:t>
            </a:r>
            <a:r>
              <a:rPr lang="en-US" dirty="0" smtClean="0"/>
              <a:t>18y</a:t>
            </a:r>
            <a:r>
              <a:rPr lang="en-US" baseline="30000" dirty="0" smtClean="0"/>
              <a:t>2</a:t>
            </a:r>
          </a:p>
          <a:p>
            <a:endParaRPr lang="en-US" baseline="30000" dirty="0"/>
          </a:p>
          <a:p>
            <a:endParaRPr lang="en-US" dirty="0"/>
          </a:p>
        </p:txBody>
      </p:sp>
    </p:spTree>
    <p:extLst>
      <p:ext uri="{BB962C8B-B14F-4D97-AF65-F5344CB8AC3E}">
        <p14:creationId xmlns:p14="http://schemas.microsoft.com/office/powerpoint/2010/main" val="24619004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z</a:t>
            </a:r>
            <a:r>
              <a:rPr lang="en-US" baseline="30000" dirty="0"/>
              <a:t>3</a:t>
            </a:r>
            <a:r>
              <a:rPr lang="en-US" dirty="0"/>
              <a:t> + </a:t>
            </a:r>
            <a:r>
              <a:rPr lang="en-US" dirty="0" smtClean="0"/>
              <a:t>4z</a:t>
            </a:r>
            <a:r>
              <a:rPr lang="en-US" baseline="30000" dirty="0" smtClean="0"/>
              <a:t>2</a:t>
            </a:r>
          </a:p>
          <a:p>
            <a:endParaRPr lang="en-US" dirty="0"/>
          </a:p>
        </p:txBody>
      </p:sp>
    </p:spTree>
    <p:extLst>
      <p:ext uri="{BB962C8B-B14F-4D97-AF65-F5344CB8AC3E}">
        <p14:creationId xmlns:p14="http://schemas.microsoft.com/office/powerpoint/2010/main" val="31218979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4x</a:t>
            </a:r>
            <a:r>
              <a:rPr lang="en-US" baseline="30000" dirty="0"/>
              <a:t>2</a:t>
            </a:r>
            <a:r>
              <a:rPr lang="en-US" dirty="0"/>
              <a:t> + -4x</a:t>
            </a:r>
          </a:p>
        </p:txBody>
      </p:sp>
    </p:spTree>
    <p:extLst>
      <p:ext uri="{BB962C8B-B14F-4D97-AF65-F5344CB8AC3E}">
        <p14:creationId xmlns:p14="http://schemas.microsoft.com/office/powerpoint/2010/main" val="12715897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703385"/>
                <a:ext cx="10515600" cy="5473578"/>
              </a:xfrm>
            </p:spPr>
            <p:txBody>
              <a:bodyPr>
                <a:normAutofit/>
              </a:bodyPr>
              <a:lstStyle/>
              <a:p>
                <a14:m>
                  <m:oMath xmlns:m="http://schemas.openxmlformats.org/officeDocument/2006/math">
                    <m:r>
                      <a:rPr lang="en-US" b="0" i="1" smtClean="0">
                        <a:latin typeface="Cambria Math" panose="02040503050406030204" pitchFamily="18" charset="0"/>
                      </a:rPr>
                      <m:t>15</m:t>
                    </m:r>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−50</m:t>
                    </m:r>
                    <m:r>
                      <a:rPr lang="en-US" b="0" i="1" smtClean="0">
                        <a:latin typeface="Cambria Math" panose="02040503050406030204" pitchFamily="18" charset="0"/>
                      </a:rPr>
                      <m:t>𝑥</m:t>
                    </m:r>
                    <m:r>
                      <a:rPr lang="en-US" b="0" i="1" smtClean="0">
                        <a:latin typeface="Cambria Math" panose="02040503050406030204" pitchFamily="18" charset="0"/>
                      </a:rPr>
                      <m:t> −10</m:t>
                    </m:r>
                  </m:oMath>
                </a14:m>
                <a:endParaRPr lang="en-US" dirty="0" smtClean="0"/>
              </a:p>
              <a:p>
                <a:endParaRPr lang="en-US" dirty="0"/>
              </a:p>
              <a:p>
                <a:endParaRPr lang="en-US" dirty="0" smtClean="0"/>
              </a:p>
              <a:p>
                <a:r>
                  <a:rPr lang="en-US" dirty="0" smtClean="0"/>
                  <a:t>Simplifying</a:t>
                </a:r>
              </a:p>
              <a:p>
                <a14:m>
                  <m:oMath xmlns:m="http://schemas.openxmlformats.org/officeDocument/2006/math">
                    <m:r>
                      <a:rPr lang="en-US" b="0" i="1" smtClean="0">
                        <a:latin typeface="Cambria Math" panose="02040503050406030204" pitchFamily="18" charset="0"/>
                      </a:rPr>
                      <m:t> </m:t>
                    </m:r>
                    <m:r>
                      <a:rPr lang="en-US" i="1">
                        <a:latin typeface="Cambria Math" panose="02040503050406030204" pitchFamily="18" charset="0"/>
                      </a:rPr>
                      <m:t>15</m:t>
                    </m:r>
                    <m:sSup>
                      <m:sSupPr>
                        <m:ctrlPr>
                          <a:rPr lang="en-US"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−50</m:t>
                    </m:r>
                    <m:r>
                      <a:rPr lang="en-US" i="1">
                        <a:latin typeface="Cambria Math" panose="02040503050406030204" pitchFamily="18" charset="0"/>
                      </a:rPr>
                      <m:t>𝑥</m:t>
                    </m:r>
                    <m:r>
                      <a:rPr lang="en-US" i="1">
                        <a:latin typeface="Cambria Math" panose="02040503050406030204" pitchFamily="18" charset="0"/>
                      </a:rPr>
                      <m:t> −10</m:t>
                    </m:r>
                  </m:oMath>
                </a14:m>
                <a:endParaRPr lang="en-US" dirty="0"/>
              </a:p>
              <a:p>
                <a:endParaRPr lang="en-US" dirty="0"/>
              </a:p>
              <a:p>
                <a:r>
                  <a:rPr lang="en-US" dirty="0" smtClean="0"/>
                  <a:t>Factor </a:t>
                </a:r>
                <a:r>
                  <a:rPr lang="en-US" dirty="0"/>
                  <a:t>out the Greatest Common Factor (GCF), '5</a:t>
                </a:r>
                <a:r>
                  <a:rPr lang="en-US" dirty="0" smtClean="0"/>
                  <a:t>'.</a:t>
                </a:r>
              </a:p>
              <a:p>
                <a14:m>
                  <m:oMath xmlns:m="http://schemas.openxmlformats.org/officeDocument/2006/math">
                    <m:r>
                      <a:rPr lang="en-US" b="0" i="1" smtClean="0">
                        <a:latin typeface="Cambria Math" panose="02040503050406030204" pitchFamily="18" charset="0"/>
                      </a:rPr>
                      <m:t>5</m:t>
                    </m:r>
                    <m:d>
                      <m:dPr>
                        <m:ctrlPr>
                          <a:rPr lang="en-US" i="1" smtClean="0">
                            <a:latin typeface="Cambria Math" panose="02040503050406030204" pitchFamily="18" charset="0"/>
                          </a:rPr>
                        </m:ctrlPr>
                      </m:dPr>
                      <m:e>
                        <m:r>
                          <a:rPr lang="en-US" b="0" i="1" smtClean="0">
                            <a:latin typeface="Cambria Math" panose="02040503050406030204" pitchFamily="18" charset="0"/>
                          </a:rPr>
                          <m:t>−2 −10</m:t>
                        </m:r>
                        <m:r>
                          <a:rPr lang="en-US" b="0" i="1" smtClean="0">
                            <a:latin typeface="Cambria Math" panose="02040503050406030204" pitchFamily="18" charset="0"/>
                          </a:rPr>
                          <m:t>𝑥</m:t>
                        </m:r>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e>
                    </m:d>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703385"/>
                <a:ext cx="10515600" cy="5473578"/>
              </a:xfrm>
              <a:blipFill rotWithShape="0">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28415372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10 + -10n + 10n</a:t>
            </a:r>
            <a:r>
              <a:rPr lang="en-US" baseline="30000" dirty="0"/>
              <a:t>2</a:t>
            </a:r>
            <a:endParaRPr lang="en-US" dirty="0"/>
          </a:p>
        </p:txBody>
      </p:sp>
    </p:spTree>
    <p:extLst>
      <p:ext uri="{BB962C8B-B14F-4D97-AF65-F5344CB8AC3E}">
        <p14:creationId xmlns:p14="http://schemas.microsoft.com/office/powerpoint/2010/main" val="3289540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18k + 36k</a:t>
            </a:r>
            <a:r>
              <a:rPr lang="en-US" baseline="30000" dirty="0"/>
              <a:t>2</a:t>
            </a:r>
            <a:r>
              <a:rPr lang="en-US" dirty="0"/>
              <a:t> + 9k</a:t>
            </a:r>
            <a:r>
              <a:rPr lang="en-US" baseline="30000" dirty="0"/>
              <a:t>3</a:t>
            </a:r>
            <a:endParaRPr lang="en-US" dirty="0"/>
          </a:p>
        </p:txBody>
      </p:sp>
    </p:spTree>
    <p:extLst>
      <p:ext uri="{BB962C8B-B14F-4D97-AF65-F5344CB8AC3E}">
        <p14:creationId xmlns:p14="http://schemas.microsoft.com/office/powerpoint/2010/main" val="12196611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773723"/>
                <a:ext cx="10515600" cy="5403240"/>
              </a:xfrm>
            </p:spPr>
            <p:txBody>
              <a:bodyPr>
                <a:normAutofit lnSpcReduction="10000"/>
              </a:bodyPr>
              <a:lstStyle/>
              <a:p>
                <a:r>
                  <a:rPr lang="en-US" dirty="0" smtClean="0"/>
                  <a:t>Simplifying</a:t>
                </a:r>
              </a:p>
              <a:p>
                <a:pPr marL="0" indent="0">
                  <a:buNone/>
                </a:pP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 −12</m:t>
                    </m:r>
                    <m:r>
                      <a:rPr lang="en-US" b="0" i="1" smtClean="0">
                        <a:latin typeface="Cambria Math" panose="02040503050406030204" pitchFamily="18" charset="0"/>
                      </a:rPr>
                      <m:t>𝑥</m:t>
                    </m:r>
                    <m:r>
                      <a:rPr lang="en-US" b="0" i="1" smtClean="0">
                        <a:latin typeface="Cambria Math" panose="02040503050406030204" pitchFamily="18" charset="0"/>
                      </a:rPr>
                      <m:t>+27=0</m:t>
                    </m:r>
                  </m:oMath>
                </a14:m>
                <a:r>
                  <a:rPr lang="en-US" dirty="0" smtClean="0"/>
                  <a:t> </a:t>
                </a:r>
              </a:p>
              <a:p>
                <a:r>
                  <a:rPr lang="en-US" dirty="0" smtClean="0"/>
                  <a:t>Labelling Quadratic: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=1, </m:t>
                      </m:r>
                      <m:r>
                        <a:rPr lang="en-US" b="0" i="1" smtClean="0">
                          <a:latin typeface="Cambria Math" panose="02040503050406030204" pitchFamily="18" charset="0"/>
                        </a:rPr>
                        <m:t>𝑏</m:t>
                      </m:r>
                      <m:r>
                        <a:rPr lang="en-US" b="0" i="1" smtClean="0">
                          <a:latin typeface="Cambria Math" panose="02040503050406030204" pitchFamily="18" charset="0"/>
                        </a:rPr>
                        <m:t>=−12, </m:t>
                      </m:r>
                      <m:r>
                        <a:rPr lang="en-US" b="0" i="1" smtClean="0">
                          <a:latin typeface="Cambria Math" panose="02040503050406030204" pitchFamily="18" charset="0"/>
                        </a:rPr>
                        <m:t>𝑐</m:t>
                      </m:r>
                      <m:r>
                        <a:rPr lang="en-US" b="0" i="1" smtClean="0">
                          <a:latin typeface="Cambria Math" panose="02040503050406030204" pitchFamily="18" charset="0"/>
                        </a:rPr>
                        <m:t>=27</m:t>
                      </m:r>
                    </m:oMath>
                  </m:oMathPara>
                </a14:m>
                <a:endParaRPr lang="en-US" dirty="0"/>
              </a:p>
              <a:p>
                <a:pPr marL="0" indent="0">
                  <a:buNone/>
                </a:pPr>
                <a:r>
                  <a:rPr lang="en-US" dirty="0" smtClean="0"/>
                  <a:t>Finding Factors</a:t>
                </a:r>
                <a:r>
                  <a:rPr lang="en-US" dirty="0" smtClean="0"/>
                  <a:t>: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𝑐</m:t>
                    </m:r>
                    <m:r>
                      <a:rPr lang="en-US" b="0" i="1" smtClean="0">
                        <a:latin typeface="Cambria Math" panose="02040503050406030204" pitchFamily="18" charset="0"/>
                        <a:ea typeface="Cambria Math" panose="02040503050406030204" pitchFamily="18" charset="0"/>
                      </a:rPr>
                      <m:t> →1 ×27=27</m:t>
                    </m:r>
                  </m:oMath>
                </a14:m>
                <a:endParaRPr lang="en-US" dirty="0" smtClean="0"/>
              </a:p>
              <a:p>
                <a:pPr marL="0" indent="0">
                  <a:buNone/>
                </a:pPr>
                <a:endParaRPr lang="en-US" dirty="0" smtClean="0"/>
              </a:p>
              <a:p>
                <a:pPr marL="0" indent="0" algn="ctr">
                  <a:buNone/>
                </a:pPr>
                <a:r>
                  <a:rPr lang="en-US" dirty="0" smtClean="0"/>
                  <a:t>(3, 9) , (27, 1) , (-3, -9), ( -27, -1)</a:t>
                </a:r>
              </a:p>
              <a:p>
                <a:endParaRPr lang="en-US" dirty="0"/>
              </a:p>
              <a:p>
                <a:pPr marL="0" indent="0">
                  <a:buNone/>
                </a:pPr>
                <a:r>
                  <a:rPr lang="en-US" dirty="0" smtClean="0"/>
                  <a:t>Note Factors when summed should get the value of b </a:t>
                </a:r>
              </a:p>
              <a:p>
                <a:pPr marL="0" indent="0">
                  <a:buNone/>
                </a:pPr>
                <a:endParaRPr lang="en-US" dirty="0" smtClean="0"/>
              </a:p>
              <a:p>
                <a:pPr marL="0" indent="0" algn="ctr">
                  <a:buNone/>
                </a:pPr>
                <a:r>
                  <a:rPr lang="en-US" dirty="0" smtClean="0"/>
                  <a:t>-9 + - 3 = -9 – 3 = -12</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773723"/>
                <a:ext cx="10515600" cy="5403240"/>
              </a:xfrm>
              <a:blipFill rotWithShape="0">
                <a:blip r:embed="rId2"/>
                <a:stretch>
                  <a:fillRect l="-1217" t="-2596"/>
                </a:stretch>
              </a:blipFill>
            </p:spPr>
            <p:txBody>
              <a:bodyPr/>
              <a:lstStyle/>
              <a:p>
                <a:r>
                  <a:rPr lang="en-US">
                    <a:noFill/>
                  </a:rPr>
                  <a:t> </a:t>
                </a:r>
              </a:p>
            </p:txBody>
          </p:sp>
        </mc:Fallback>
      </mc:AlternateContent>
    </p:spTree>
    <p:extLst>
      <p:ext uri="{BB962C8B-B14F-4D97-AF65-F5344CB8AC3E}">
        <p14:creationId xmlns:p14="http://schemas.microsoft.com/office/powerpoint/2010/main" val="1644802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 −12</m:t>
                    </m:r>
                    <m:r>
                      <a:rPr lang="en-US" b="0" i="1" smtClean="0">
                        <a:latin typeface="Cambria Math" panose="02040503050406030204" pitchFamily="18" charset="0"/>
                      </a:rPr>
                      <m:t>𝑥</m:t>
                    </m:r>
                    <m:r>
                      <a:rPr lang="en-US" b="0" i="1" smtClean="0">
                        <a:latin typeface="Cambria Math" panose="02040503050406030204" pitchFamily="18" charset="0"/>
                      </a:rPr>
                      <m:t>+27=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 −3</m:t>
                    </m:r>
                    <m:r>
                      <a:rPr lang="en-US" b="0" i="1" smtClean="0">
                        <a:latin typeface="Cambria Math" panose="02040503050406030204" pitchFamily="18" charset="0"/>
                      </a:rPr>
                      <m:t>𝑥</m:t>
                    </m:r>
                    <m:r>
                      <a:rPr lang="en-US" b="0" i="1" smtClean="0">
                        <a:latin typeface="Cambria Math" panose="02040503050406030204" pitchFamily="18" charset="0"/>
                      </a:rPr>
                      <m:t> −9</m:t>
                    </m:r>
                    <m:r>
                      <a:rPr lang="en-US" b="0" i="1" smtClean="0">
                        <a:latin typeface="Cambria Math" panose="02040503050406030204" pitchFamily="18" charset="0"/>
                      </a:rPr>
                      <m:t>𝑥</m:t>
                    </m:r>
                    <m:r>
                      <a:rPr lang="en-US" b="0" i="1" smtClean="0">
                        <a:latin typeface="Cambria Math" panose="02040503050406030204" pitchFamily="18" charset="0"/>
                      </a:rPr>
                      <m:t>+27</m:t>
                    </m:r>
                  </m:oMath>
                </a14:m>
                <a:endParaRPr lang="en-US" dirty="0" smtClean="0"/>
              </a:p>
              <a:p>
                <a:endParaRPr lang="en-US" dirty="0"/>
              </a:p>
              <a:p>
                <a14:m>
                  <m:oMath xmlns:m="http://schemas.openxmlformats.org/officeDocument/2006/math">
                    <m:r>
                      <a:rPr lang="en-US" b="0" i="1" smtClean="0">
                        <a:latin typeface="Cambria Math" panose="02040503050406030204" pitchFamily="18" charset="0"/>
                      </a:rPr>
                      <m:t>𝑥</m:t>
                    </m:r>
                    <m:d>
                      <m:dPr>
                        <m:ctrlPr>
                          <a:rPr lang="en-US"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−3</m:t>
                        </m:r>
                      </m:e>
                    </m:d>
                    <m:r>
                      <a:rPr lang="en-US" b="0" i="1" smtClean="0">
                        <a:latin typeface="Cambria Math" panose="02040503050406030204" pitchFamily="18" charset="0"/>
                      </a:rPr>
                      <m:t> −9(</m:t>
                    </m:r>
                    <m:r>
                      <a:rPr lang="en-US" b="0" i="1" smtClean="0">
                        <a:latin typeface="Cambria Math" panose="02040503050406030204" pitchFamily="18" charset="0"/>
                      </a:rPr>
                      <m:t>𝑥</m:t>
                    </m:r>
                    <m:r>
                      <a:rPr lang="en-US" b="0" i="1" smtClean="0">
                        <a:latin typeface="Cambria Math" panose="02040503050406030204" pitchFamily="18" charset="0"/>
                      </a:rPr>
                      <m:t> −3)</m:t>
                    </m:r>
                  </m:oMath>
                </a14:m>
                <a:r>
                  <a:rPr lang="en-US" dirty="0" smtClean="0"/>
                  <a:t> = 0</a:t>
                </a:r>
              </a:p>
              <a:p>
                <a:endParaRPr lang="en-US" dirty="0" smtClean="0"/>
              </a:p>
              <a:p>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−3</m:t>
                        </m:r>
                      </m:e>
                    </m:d>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−9</m:t>
                        </m:r>
                      </m:e>
                    </m:d>
                    <m:r>
                      <a:rPr lang="en-US" b="0" i="1" smtClean="0">
                        <a:latin typeface="Cambria Math" panose="02040503050406030204" pitchFamily="18" charset="0"/>
                      </a:rPr>
                      <m:t>=0</m:t>
                    </m:r>
                  </m:oMath>
                </a14:m>
                <a:endParaRPr lang="en-US" dirty="0" smtClean="0"/>
              </a:p>
              <a:p>
                <a:pPr marL="0" indent="0">
                  <a:buNone/>
                </a:pPr>
                <a:endParaRPr lang="en-US" dirty="0"/>
              </a:p>
              <a:p>
                <a:pPr marL="0" indent="0">
                  <a:buNone/>
                </a:pPr>
                <a:r>
                  <a:rPr lang="en-US" dirty="0"/>
                  <a:t>Solving for variable 'x'.</a:t>
                </a:r>
              </a:p>
              <a:p>
                <a14:m>
                  <m:oMath xmlns:m="http://schemas.openxmlformats.org/officeDocument/2006/math">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−3</m:t>
                        </m:r>
                      </m:e>
                    </m:d>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 −9</m:t>
                        </m:r>
                      </m:e>
                    </m:d>
                    <m:r>
                      <a:rPr lang="en-US" i="1">
                        <a:latin typeface="Cambria Math" panose="02040503050406030204" pitchFamily="18" charset="0"/>
                      </a:rPr>
                      <m:t>=0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22603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Associativity or Associative Law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𝑎</m:t>
                      </m:r>
                      <m:r>
                        <a:rPr lang="en-US" sz="4800" b="0" i="1" smtClean="0">
                          <a:latin typeface="Cambria Math" panose="02040503050406030204" pitchFamily="18" charset="0"/>
                        </a:rPr>
                        <m:t>+ </m:t>
                      </m:r>
                      <m:d>
                        <m:dPr>
                          <m:ctrlPr>
                            <a:rPr lang="en-US" sz="4800" b="0" i="1" smtClean="0">
                              <a:latin typeface="Cambria Math" panose="02040503050406030204" pitchFamily="18" charset="0"/>
                            </a:rPr>
                          </m:ctrlPr>
                        </m:dPr>
                        <m:e>
                          <m:r>
                            <a:rPr lang="en-US" sz="4800" b="0" i="1" smtClean="0">
                              <a:latin typeface="Cambria Math" panose="02040503050406030204" pitchFamily="18" charset="0"/>
                            </a:rPr>
                            <m:t>𝑏</m:t>
                          </m:r>
                          <m:r>
                            <a:rPr lang="en-US" sz="4800" b="0" i="1" smtClean="0">
                              <a:latin typeface="Cambria Math" panose="02040503050406030204" pitchFamily="18" charset="0"/>
                            </a:rPr>
                            <m:t>+</m:t>
                          </m:r>
                          <m:r>
                            <a:rPr lang="en-US" sz="4800" b="0" i="1" smtClean="0">
                              <a:latin typeface="Cambria Math" panose="02040503050406030204" pitchFamily="18" charset="0"/>
                            </a:rPr>
                            <m:t>𝑐</m:t>
                          </m:r>
                        </m:e>
                      </m:d>
                      <m:r>
                        <a:rPr lang="en-US" sz="4800" b="0" i="1" smtClean="0">
                          <a:latin typeface="Cambria Math" panose="02040503050406030204" pitchFamily="18" charset="0"/>
                        </a:rPr>
                        <m:t>= </m:t>
                      </m:r>
                      <m:d>
                        <m:dPr>
                          <m:ctrlPr>
                            <a:rPr lang="en-US" sz="4800" b="0" i="1" smtClean="0">
                              <a:latin typeface="Cambria Math" panose="02040503050406030204" pitchFamily="18" charset="0"/>
                            </a:rPr>
                          </m:ctrlPr>
                        </m:dPr>
                        <m:e>
                          <m:r>
                            <a:rPr lang="en-US" sz="4800" b="0" i="1" smtClean="0">
                              <a:latin typeface="Cambria Math" panose="02040503050406030204" pitchFamily="18" charset="0"/>
                            </a:rPr>
                            <m:t>𝑎</m:t>
                          </m:r>
                          <m:r>
                            <a:rPr lang="en-US" sz="4800" b="0" i="1" smtClean="0">
                              <a:latin typeface="Cambria Math" panose="02040503050406030204" pitchFamily="18" charset="0"/>
                            </a:rPr>
                            <m:t>+</m:t>
                          </m:r>
                          <m:r>
                            <a:rPr lang="en-US" sz="4800" b="0" i="1" smtClean="0">
                              <a:latin typeface="Cambria Math" panose="02040503050406030204" pitchFamily="18" charset="0"/>
                            </a:rPr>
                            <m:t>𝑏</m:t>
                          </m:r>
                          <m:r>
                            <a:rPr lang="en-US" sz="4800" b="0" i="1" smtClean="0">
                              <a:latin typeface="Cambria Math" panose="02040503050406030204" pitchFamily="18" charset="0"/>
                            </a:rPr>
                            <m:t> </m:t>
                          </m:r>
                        </m:e>
                      </m:d>
                      <m:r>
                        <a:rPr lang="en-US" sz="4800" b="0" i="1" smtClean="0">
                          <a:latin typeface="Cambria Math" panose="02040503050406030204" pitchFamily="18" charset="0"/>
                        </a:rPr>
                        <m:t>+</m:t>
                      </m:r>
                      <m:r>
                        <a:rPr lang="en-US" sz="4800" b="0" i="1" smtClean="0">
                          <a:latin typeface="Cambria Math" panose="02040503050406030204" pitchFamily="18" charset="0"/>
                        </a:rPr>
                        <m:t>𝑐</m:t>
                      </m:r>
                    </m:oMath>
                  </m:oMathPara>
                </a14:m>
                <a:endParaRPr lang="en-US" sz="4800" b="0" dirty="0" smtClean="0"/>
              </a:p>
              <a:p>
                <a:endParaRPr lang="pt-BR" sz="4800" dirty="0" smtClean="0"/>
              </a:p>
              <a:p>
                <a:pPr marL="0" indent="0">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𝑎</m:t>
                      </m:r>
                      <m:d>
                        <m:dPr>
                          <m:ctrlPr>
                            <a:rPr lang="en-US" sz="4800" b="0" i="1" smtClean="0">
                              <a:latin typeface="Cambria Math" panose="02040503050406030204" pitchFamily="18" charset="0"/>
                            </a:rPr>
                          </m:ctrlPr>
                        </m:dPr>
                        <m:e>
                          <m:r>
                            <a:rPr lang="en-US" sz="4800" b="0" i="1" smtClean="0">
                              <a:latin typeface="Cambria Math" panose="02040503050406030204" pitchFamily="18" charset="0"/>
                            </a:rPr>
                            <m:t>𝑏𝑐</m:t>
                          </m:r>
                        </m:e>
                      </m:d>
                      <m:r>
                        <a:rPr lang="en-US" sz="4800" b="0" i="1" smtClean="0">
                          <a:latin typeface="Cambria Math" panose="02040503050406030204" pitchFamily="18" charset="0"/>
                        </a:rPr>
                        <m:t>=</m:t>
                      </m:r>
                      <m:d>
                        <m:dPr>
                          <m:ctrlPr>
                            <a:rPr lang="en-US" sz="4800" b="0" i="1" smtClean="0">
                              <a:latin typeface="Cambria Math" panose="02040503050406030204" pitchFamily="18" charset="0"/>
                            </a:rPr>
                          </m:ctrlPr>
                        </m:dPr>
                        <m:e>
                          <m:r>
                            <a:rPr lang="en-US" sz="4800" b="0" i="1" smtClean="0">
                              <a:latin typeface="Cambria Math" panose="02040503050406030204" pitchFamily="18" charset="0"/>
                            </a:rPr>
                            <m:t>𝑎𝑏</m:t>
                          </m:r>
                        </m:e>
                      </m:d>
                      <m:r>
                        <a:rPr lang="en-US" sz="4800" b="0" i="1" smtClean="0">
                          <a:latin typeface="Cambria Math" panose="02040503050406030204" pitchFamily="18" charset="0"/>
                        </a:rPr>
                        <m:t>𝑐</m:t>
                      </m:r>
                    </m:oMath>
                  </m:oMathPara>
                </a14:m>
                <a:endParaRPr lang="pt-BR" sz="48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670598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515815"/>
                <a:ext cx="10515600" cy="5661148"/>
              </a:xfrm>
            </p:spPr>
            <p:txBody>
              <a:bodyPr>
                <a:normAutofit/>
              </a:bodyPr>
              <a:lstStyle/>
              <a:p>
                <a:pPr marL="0" indent="0">
                  <a:buNone/>
                </a:pPr>
                <a:endParaRPr lang="en-US" sz="4500" dirty="0" smtClean="0"/>
              </a:p>
              <a:p>
                <a:r>
                  <a:rPr lang="en-US" sz="4500" dirty="0"/>
                  <a:t>Set the factor </a:t>
                </a:r>
                <a:r>
                  <a:rPr lang="en-US" sz="4500" dirty="0" smtClean="0"/>
                  <a:t>(</a:t>
                </a:r>
                <a14:m>
                  <m:oMath xmlns:m="http://schemas.openxmlformats.org/officeDocument/2006/math">
                    <m:r>
                      <a:rPr lang="en-US" sz="4500" b="0" i="1" smtClean="0">
                        <a:latin typeface="Cambria Math" panose="02040503050406030204" pitchFamily="18" charset="0"/>
                      </a:rPr>
                      <m:t>𝑥</m:t>
                    </m:r>
                  </m:oMath>
                </a14:m>
                <a:r>
                  <a:rPr lang="en-US" sz="4500" dirty="0" smtClean="0"/>
                  <a:t> - 3) </a:t>
                </a:r>
                <a:r>
                  <a:rPr lang="en-US" sz="4500" dirty="0"/>
                  <a:t>equal to zero and attempt to solve:</a:t>
                </a:r>
              </a:p>
              <a:p>
                <a:endParaRPr lang="en-US" sz="4500" dirty="0"/>
              </a:p>
              <a:p>
                <a:r>
                  <a:rPr lang="en-US" sz="4500" dirty="0" smtClean="0"/>
                  <a:t>Simplifying, Solve for </a:t>
                </a:r>
                <a14:m>
                  <m:oMath xmlns:m="http://schemas.openxmlformats.org/officeDocument/2006/math">
                    <m:r>
                      <a:rPr lang="en-US" sz="4500" b="0" i="0" smtClean="0">
                        <a:latin typeface="Cambria Math" panose="02040503050406030204" pitchFamily="18" charset="0"/>
                      </a:rPr>
                      <m:t>"</m:t>
                    </m:r>
                    <m:r>
                      <a:rPr lang="en-US" sz="4500" b="0" i="1" smtClean="0">
                        <a:latin typeface="Cambria Math" panose="02040503050406030204" pitchFamily="18" charset="0"/>
                      </a:rPr>
                      <m:t>𝑥</m:t>
                    </m:r>
                    <m:r>
                      <a:rPr lang="en-US" sz="4500" b="0" i="1" smtClean="0">
                        <a:latin typeface="Cambria Math" panose="02040503050406030204" pitchFamily="18" charset="0"/>
                      </a:rPr>
                      <m:t>"</m:t>
                    </m:r>
                  </m:oMath>
                </a14:m>
                <a:endParaRPr lang="en-US" sz="4500" dirty="0"/>
              </a:p>
              <a:p>
                <a:pPr marL="0" indent="0">
                  <a:buNone/>
                </a:pPr>
                <a14:m>
                  <m:oMathPara xmlns:m="http://schemas.openxmlformats.org/officeDocument/2006/math">
                    <m:oMathParaPr>
                      <m:jc m:val="centerGroup"/>
                    </m:oMathParaPr>
                    <m:oMath xmlns:m="http://schemas.openxmlformats.org/officeDocument/2006/math">
                      <m:r>
                        <a:rPr lang="en-US" sz="4500" b="0" i="1" smtClean="0">
                          <a:latin typeface="Cambria Math" panose="02040503050406030204" pitchFamily="18" charset="0"/>
                        </a:rPr>
                        <m:t>𝑥</m:t>
                      </m:r>
                      <m:r>
                        <a:rPr lang="en-US" sz="4500" b="0" i="1" smtClean="0">
                          <a:latin typeface="Cambria Math" panose="02040503050406030204" pitchFamily="18" charset="0"/>
                        </a:rPr>
                        <m:t> −3+3=0+3</m:t>
                      </m:r>
                    </m:oMath>
                  </m:oMathPara>
                </a14:m>
                <a:endParaRPr lang="en-US" sz="4500" dirty="0" smtClean="0"/>
              </a:p>
              <a:p>
                <a:pPr marL="0" indent="0" algn="ctr">
                  <a:buNone/>
                </a:pPr>
                <a14:m>
                  <m:oMathPara xmlns:m="http://schemas.openxmlformats.org/officeDocument/2006/math">
                    <m:oMathParaPr>
                      <m:jc m:val="centerGroup"/>
                    </m:oMathParaPr>
                    <m:oMath xmlns:m="http://schemas.openxmlformats.org/officeDocument/2006/math">
                      <m:r>
                        <a:rPr lang="en-US" sz="4500" b="0" i="1" smtClean="0">
                          <a:latin typeface="Cambria Math" panose="02040503050406030204" pitchFamily="18" charset="0"/>
                        </a:rPr>
                        <m:t>𝑥</m:t>
                      </m:r>
                      <m:r>
                        <a:rPr lang="en-US" sz="4500" b="0" i="1" smtClean="0">
                          <a:latin typeface="Cambria Math" panose="02040503050406030204" pitchFamily="18" charset="0"/>
                        </a:rPr>
                        <m:t>=3</m:t>
                      </m:r>
                    </m:oMath>
                  </m:oMathPara>
                </a14:m>
                <a:endParaRPr lang="en-US" sz="4500" dirty="0" smtClean="0"/>
              </a:p>
              <a:p>
                <a:pPr marL="0" indent="0">
                  <a:buNone/>
                </a:pPr>
                <a:r>
                  <a:rPr lang="en-US" sz="4500" dirty="0" smtClean="0"/>
                  <a:t> </a:t>
                </a:r>
                <a:endParaRPr lang="en-US" sz="4500" dirty="0"/>
              </a:p>
              <a:p>
                <a:endParaRPr lang="en-US" sz="9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515815"/>
                <a:ext cx="10515600" cy="5661148"/>
              </a:xfrm>
              <a:blipFill rotWithShape="0">
                <a:blip r:embed="rId2"/>
                <a:stretch>
                  <a:fillRect l="-2203"/>
                </a:stretch>
              </a:blipFill>
            </p:spPr>
            <p:txBody>
              <a:bodyPr/>
              <a:lstStyle/>
              <a:p>
                <a:r>
                  <a:rPr lang="en-US">
                    <a:noFill/>
                  </a:rPr>
                  <a:t> </a:t>
                </a:r>
              </a:p>
            </p:txBody>
          </p:sp>
        </mc:Fallback>
      </mc:AlternateContent>
    </p:spTree>
    <p:extLst>
      <p:ext uri="{BB962C8B-B14F-4D97-AF65-F5344CB8AC3E}">
        <p14:creationId xmlns:p14="http://schemas.microsoft.com/office/powerpoint/2010/main" val="38183172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Cambria Math" panose="02040503050406030204" pitchFamily="18" charset="0"/>
                <a:ea typeface="Cambria Math" panose="02040503050406030204" pitchFamily="18" charset="0"/>
              </a:rPr>
              <a:t>Solution</a:t>
            </a:r>
          </a:p>
          <a:p>
            <a:pPr marL="0" indent="0">
              <a:buNone/>
            </a:pPr>
            <a:r>
              <a:rPr lang="en-US" dirty="0">
                <a:latin typeface="Cambria Math" panose="02040503050406030204" pitchFamily="18" charset="0"/>
                <a:ea typeface="Cambria Math" panose="02040503050406030204" pitchFamily="18" charset="0"/>
              </a:rPr>
              <a:t>x = {3, 9}</a:t>
            </a:r>
          </a:p>
        </p:txBody>
      </p:sp>
    </p:spTree>
    <p:extLst>
      <p:ext uri="{BB962C8B-B14F-4D97-AF65-F5344CB8AC3E}">
        <p14:creationId xmlns:p14="http://schemas.microsoft.com/office/powerpoint/2010/main" val="2088447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 </a:t>
            </a:r>
            <a:r>
              <a:rPr lang="en-US" b="1" dirty="0"/>
              <a:t>4x</a:t>
            </a:r>
            <a:r>
              <a:rPr lang="en-US" b="1" baseline="30000" dirty="0"/>
              <a:t>2</a:t>
            </a:r>
            <a:r>
              <a:rPr lang="en-US" b="1" dirty="0"/>
              <a:t> - 9</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Hmmm</a:t>
                </a:r>
                <a:r>
                  <a:rPr lang="en-US" dirty="0"/>
                  <a:t>... I can't see any common </a:t>
                </a:r>
                <a:r>
                  <a:rPr lang="en-US" dirty="0" smtClean="0"/>
                  <a:t>factors</a:t>
                </a:r>
              </a:p>
              <a:p>
                <a:endParaRPr lang="en-US" dirty="0"/>
              </a:p>
              <a:p>
                <a:r>
                  <a:rPr lang="en-US" dirty="0"/>
                  <a:t>But if you know your </a:t>
                </a:r>
                <a:r>
                  <a:rPr lang="en-US" dirty="0">
                    <a:hlinkClick r:id="rId2"/>
                  </a:rPr>
                  <a:t>Special Binomial Products</a:t>
                </a:r>
                <a:r>
                  <a:rPr lang="en-US" dirty="0"/>
                  <a:t> you might see it as the </a:t>
                </a:r>
                <a:r>
                  <a:rPr lang="en-US" b="1" dirty="0"/>
                  <a:t>"difference of squares</a:t>
                </a:r>
                <a:r>
                  <a:rPr lang="en-US" b="1" dirty="0" smtClean="0"/>
                  <a:t>"</a:t>
                </a:r>
                <a:r>
                  <a:rPr lang="en-US" dirty="0" smtClean="0"/>
                  <a:t>:</a:t>
                </a:r>
              </a:p>
              <a:p>
                <a:endParaRPr lang="en-US" dirty="0"/>
              </a:p>
              <a:p>
                <a:pPr algn="ctr"/>
                <a14:m>
                  <m:oMath xmlns:m="http://schemas.openxmlformats.org/officeDocument/2006/math">
                    <m:r>
                      <a:rPr lang="en-US" b="0" i="1" smtClean="0">
                        <a:latin typeface="Cambria Math" panose="02040503050406030204" pitchFamily="18" charset="0"/>
                      </a:rPr>
                      <m:t>4</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    −       9</m:t>
                    </m:r>
                  </m:oMath>
                </a14:m>
                <a:endParaRPr lang="en-US" dirty="0" smtClean="0"/>
              </a:p>
              <a:p>
                <a:pPr marL="0" indent="0" algn="ctr">
                  <a:buNone/>
                </a:pPr>
                <a:endParaRPr lang="en-US" dirty="0" smtClean="0"/>
              </a:p>
              <a:p>
                <a:pPr marL="0" indent="0" algn="ctr">
                  <a:buNone/>
                </a:pPr>
                <a14:m>
                  <m:oMathPara xmlns:m="http://schemas.openxmlformats.org/officeDocument/2006/math">
                    <m:oMathParaPr>
                      <m:jc m:val="left"/>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                                                    (2</m:t>
                          </m:r>
                          <m:r>
                            <a:rPr lang="en-US" b="0" i="1" smtClean="0">
                              <a:latin typeface="Cambria Math" panose="02040503050406030204" pitchFamily="18" charset="0"/>
                            </a:rPr>
                            <m:t>𝑥</m:t>
                          </m:r>
                          <m:r>
                            <a:rPr lang="en-US" b="0" i="1" smtClean="0">
                              <a:latin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  −   </m:t>
                      </m:r>
                      <m:sSup>
                        <m:sSupPr>
                          <m:ctrlPr>
                            <a:rPr lang="en-US" b="0" i="1" smtClean="0">
                              <a:latin typeface="Cambria Math" panose="02040503050406030204" pitchFamily="18" charset="0"/>
                            </a:rPr>
                          </m:ctrlPr>
                        </m:sSupPr>
                        <m:e>
                          <m:r>
                            <a:rPr lang="en-US" b="0" i="1" smtClean="0">
                              <a:latin typeface="Cambria Math" panose="02040503050406030204" pitchFamily="18" charset="0"/>
                            </a:rPr>
                            <m:t>(3)</m:t>
                          </m:r>
                        </m:e>
                        <m:sup>
                          <m:r>
                            <a:rPr lang="en-US" b="0" i="1" smtClean="0">
                              <a:latin typeface="Cambria Math" panose="02040503050406030204" pitchFamily="18" charset="0"/>
                            </a:rPr>
                            <m:t>2</m:t>
                          </m:r>
                        </m:sup>
                      </m:sSup>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043" t="-2241"/>
                </a:stretch>
              </a:blipFill>
            </p:spPr>
            <p:txBody>
              <a:bodyPr/>
              <a:lstStyle/>
              <a:p>
                <a:r>
                  <a:rPr lang="en-US">
                    <a:noFill/>
                  </a:rPr>
                  <a:t> </a:t>
                </a:r>
              </a:p>
            </p:txBody>
          </p:sp>
        </mc:Fallback>
      </mc:AlternateContent>
      <p:cxnSp>
        <p:nvCxnSpPr>
          <p:cNvPr id="10" name="Curved Connector 9"/>
          <p:cNvCxnSpPr/>
          <p:nvPr/>
        </p:nvCxnSpPr>
        <p:spPr>
          <a:xfrm rot="5400000">
            <a:off x="6649793" y="4720105"/>
            <a:ext cx="566671" cy="37348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a:stretch>
            <a:fillRect/>
          </a:stretch>
        </p:blipFill>
        <p:spPr>
          <a:xfrm>
            <a:off x="5117358" y="4537855"/>
            <a:ext cx="463336" cy="652329"/>
          </a:xfrm>
          <a:prstGeom prst="rect">
            <a:avLst/>
          </a:prstGeom>
        </p:spPr>
      </p:pic>
    </p:spTree>
    <p:extLst>
      <p:ext uri="{BB962C8B-B14F-4D97-AF65-F5344CB8AC3E}">
        <p14:creationId xmlns:p14="http://schemas.microsoft.com/office/powerpoint/2010/main" val="30769192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Cambria Math" panose="02040503050406030204" pitchFamily="18" charset="0"/>
                <a:ea typeface="Cambria Math" panose="02040503050406030204" pitchFamily="18" charset="0"/>
              </a:rPr>
              <a:t>Because </a:t>
            </a:r>
            <a:r>
              <a:rPr lang="en-US" b="1" dirty="0">
                <a:latin typeface="Cambria Math" panose="02040503050406030204" pitchFamily="18" charset="0"/>
                <a:ea typeface="Cambria Math" panose="02040503050406030204" pitchFamily="18" charset="0"/>
              </a:rPr>
              <a:t>4x</a:t>
            </a:r>
            <a:r>
              <a:rPr lang="en-US" b="1"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is </a:t>
            </a:r>
            <a:r>
              <a:rPr lang="en-US" b="1" dirty="0">
                <a:latin typeface="Cambria Math" panose="02040503050406030204" pitchFamily="18" charset="0"/>
                <a:ea typeface="Cambria Math" panose="02040503050406030204" pitchFamily="18" charset="0"/>
              </a:rPr>
              <a:t>(2x)</a:t>
            </a:r>
            <a:r>
              <a:rPr lang="en-US" b="1"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and </a:t>
            </a:r>
            <a:r>
              <a:rPr lang="en-US" b="1" dirty="0">
                <a:latin typeface="Cambria Math" panose="02040503050406030204" pitchFamily="18" charset="0"/>
                <a:ea typeface="Cambria Math" panose="02040503050406030204" pitchFamily="18" charset="0"/>
              </a:rPr>
              <a:t>9</a:t>
            </a:r>
            <a:r>
              <a:rPr lang="en-US" dirty="0">
                <a:latin typeface="Cambria Math" panose="02040503050406030204" pitchFamily="18" charset="0"/>
                <a:ea typeface="Cambria Math" panose="02040503050406030204" pitchFamily="18" charset="0"/>
              </a:rPr>
              <a:t> is </a:t>
            </a:r>
            <a:r>
              <a:rPr lang="en-US" b="1" dirty="0">
                <a:latin typeface="Cambria Math" panose="02040503050406030204" pitchFamily="18" charset="0"/>
                <a:ea typeface="Cambria Math" panose="02040503050406030204" pitchFamily="18" charset="0"/>
              </a:rPr>
              <a:t>(3)</a:t>
            </a:r>
            <a:r>
              <a:rPr lang="en-US" b="1" baseline="30000" dirty="0">
                <a:latin typeface="Cambria Math" panose="02040503050406030204" pitchFamily="18" charset="0"/>
                <a:ea typeface="Cambria Math" panose="02040503050406030204" pitchFamily="18" charset="0"/>
              </a:rPr>
              <a:t>2</a:t>
            </a:r>
            <a:r>
              <a:rPr lang="en-US" dirty="0" smtClean="0">
                <a:latin typeface="Cambria Math" panose="02040503050406030204" pitchFamily="18" charset="0"/>
                <a:ea typeface="Cambria Math" panose="02040503050406030204" pitchFamily="18" charset="0"/>
              </a:rPr>
              <a:t>,</a:t>
            </a:r>
          </a:p>
          <a:p>
            <a:endParaRPr lang="en-US" dirty="0">
              <a:latin typeface="Cambria Math" panose="02040503050406030204" pitchFamily="18" charset="0"/>
              <a:ea typeface="Cambria Math" panose="02040503050406030204" pitchFamily="18" charset="0"/>
            </a:endParaRPr>
          </a:p>
          <a:p>
            <a:r>
              <a:rPr lang="en-US" dirty="0">
                <a:latin typeface="Cambria Math" panose="02040503050406030204" pitchFamily="18" charset="0"/>
                <a:ea typeface="Cambria Math" panose="02040503050406030204" pitchFamily="18" charset="0"/>
              </a:rPr>
              <a:t>so we have:</a:t>
            </a:r>
          </a:p>
          <a:p>
            <a:r>
              <a:rPr lang="en-US" dirty="0">
                <a:latin typeface="Cambria Math" panose="02040503050406030204" pitchFamily="18" charset="0"/>
                <a:ea typeface="Cambria Math" panose="02040503050406030204" pitchFamily="18" charset="0"/>
              </a:rPr>
              <a:t>4x</a:t>
            </a:r>
            <a:r>
              <a:rPr lang="en-US"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- 9 = (2x)</a:t>
            </a:r>
            <a:r>
              <a:rPr lang="en-US"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 (3)</a:t>
            </a:r>
            <a:r>
              <a:rPr lang="en-US" baseline="30000" dirty="0">
                <a:latin typeface="Cambria Math" panose="02040503050406030204" pitchFamily="18" charset="0"/>
                <a:ea typeface="Cambria Math" panose="02040503050406030204" pitchFamily="18" charset="0"/>
              </a:rPr>
              <a:t>2</a:t>
            </a:r>
            <a:endParaRPr lang="en-US" dirty="0">
              <a:latin typeface="Cambria Math" panose="02040503050406030204" pitchFamily="18" charset="0"/>
              <a:ea typeface="Cambria Math" panose="02040503050406030204" pitchFamily="18" charset="0"/>
            </a:endParaRPr>
          </a:p>
          <a:p>
            <a:endParaRPr lang="en-US" dirty="0"/>
          </a:p>
        </p:txBody>
      </p:sp>
    </p:spTree>
    <p:extLst>
      <p:ext uri="{BB962C8B-B14F-4D97-AF65-F5344CB8AC3E}">
        <p14:creationId xmlns:p14="http://schemas.microsoft.com/office/powerpoint/2010/main" val="1511116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Cambria Math" panose="02040503050406030204" pitchFamily="18" charset="0"/>
                <a:ea typeface="Cambria Math" panose="02040503050406030204" pitchFamily="18" charset="0"/>
              </a:rPr>
              <a:t>And that can be produced by the difference of squares formula:</a:t>
            </a:r>
          </a:p>
          <a:p>
            <a:pPr marL="0" indent="0">
              <a:buNone/>
            </a:pPr>
            <a:endParaRPr lang="en-US" dirty="0" smtClean="0">
              <a:latin typeface="Cambria Math" panose="02040503050406030204" pitchFamily="18" charset="0"/>
              <a:ea typeface="Cambria Math" panose="02040503050406030204" pitchFamily="18" charset="0"/>
            </a:endParaRPr>
          </a:p>
          <a:p>
            <a:pPr marL="0" indent="0">
              <a:buNone/>
            </a:pPr>
            <a:r>
              <a:rPr lang="en-US" dirty="0" smtClean="0">
                <a:latin typeface="Cambria Math" panose="02040503050406030204" pitchFamily="18" charset="0"/>
                <a:ea typeface="Cambria Math" panose="02040503050406030204" pitchFamily="18" charset="0"/>
              </a:rPr>
              <a:t>(</a:t>
            </a:r>
            <a:r>
              <a:rPr lang="en-US" dirty="0" err="1">
                <a:latin typeface="Cambria Math" panose="02040503050406030204" pitchFamily="18" charset="0"/>
                <a:ea typeface="Cambria Math" panose="02040503050406030204" pitchFamily="18" charset="0"/>
              </a:rPr>
              <a:t>a+b</a:t>
            </a:r>
            <a:r>
              <a:rPr lang="en-US" dirty="0">
                <a:latin typeface="Cambria Math" panose="02040503050406030204" pitchFamily="18" charset="0"/>
                <a:ea typeface="Cambria Math" panose="02040503050406030204" pitchFamily="18" charset="0"/>
              </a:rPr>
              <a:t>)(a-b) = a</a:t>
            </a:r>
            <a:r>
              <a:rPr lang="en-US"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 b</a:t>
            </a:r>
            <a:r>
              <a:rPr lang="en-US" baseline="30000" dirty="0">
                <a:latin typeface="Cambria Math" panose="02040503050406030204" pitchFamily="18" charset="0"/>
                <a:ea typeface="Cambria Math" panose="02040503050406030204" pitchFamily="18" charset="0"/>
              </a:rPr>
              <a:t>2</a:t>
            </a:r>
            <a:endParaRPr lang="en-US" dirty="0">
              <a:latin typeface="Cambria Math" panose="02040503050406030204" pitchFamily="18" charset="0"/>
              <a:ea typeface="Cambria Math" panose="02040503050406030204" pitchFamily="18" charset="0"/>
            </a:endParaRPr>
          </a:p>
          <a:p>
            <a:endParaRPr lang="en-US" dirty="0" smtClean="0">
              <a:latin typeface="Cambria Math" panose="02040503050406030204" pitchFamily="18" charset="0"/>
              <a:ea typeface="Cambria Math" panose="02040503050406030204" pitchFamily="18" charset="0"/>
            </a:endParaRPr>
          </a:p>
          <a:p>
            <a:r>
              <a:rPr lang="en-US" dirty="0" smtClean="0">
                <a:latin typeface="Cambria Math" panose="02040503050406030204" pitchFamily="18" charset="0"/>
                <a:ea typeface="Cambria Math" panose="02040503050406030204" pitchFamily="18" charset="0"/>
              </a:rPr>
              <a:t>Where</a:t>
            </a:r>
            <a:r>
              <a:rPr lang="en-US" dirty="0">
                <a:latin typeface="Cambria Math" panose="02040503050406030204" pitchFamily="18" charset="0"/>
                <a:ea typeface="Cambria Math" panose="02040503050406030204" pitchFamily="18" charset="0"/>
              </a:rPr>
              <a:t> </a:t>
            </a:r>
            <a:r>
              <a:rPr lang="en-US" b="1" dirty="0">
                <a:latin typeface="Cambria Math" panose="02040503050406030204" pitchFamily="18" charset="0"/>
                <a:ea typeface="Cambria Math" panose="02040503050406030204" pitchFamily="18" charset="0"/>
              </a:rPr>
              <a:t>a</a:t>
            </a:r>
            <a:r>
              <a:rPr lang="en-US" dirty="0">
                <a:latin typeface="Cambria Math" panose="02040503050406030204" pitchFamily="18" charset="0"/>
                <a:ea typeface="Cambria Math" panose="02040503050406030204" pitchFamily="18" charset="0"/>
              </a:rPr>
              <a:t> is 2x, and </a:t>
            </a:r>
            <a:r>
              <a:rPr lang="en-US" b="1" dirty="0">
                <a:latin typeface="Cambria Math" panose="02040503050406030204" pitchFamily="18" charset="0"/>
                <a:ea typeface="Cambria Math" panose="02040503050406030204" pitchFamily="18" charset="0"/>
              </a:rPr>
              <a:t>b</a:t>
            </a:r>
            <a:r>
              <a:rPr lang="en-US" dirty="0">
                <a:latin typeface="Cambria Math" panose="02040503050406030204" pitchFamily="18" charset="0"/>
                <a:ea typeface="Cambria Math" panose="02040503050406030204" pitchFamily="18" charset="0"/>
              </a:rPr>
              <a:t> is 3.</a:t>
            </a:r>
          </a:p>
          <a:p>
            <a:endParaRPr lang="en-US" dirty="0"/>
          </a:p>
        </p:txBody>
      </p:sp>
    </p:spTree>
    <p:extLst>
      <p:ext uri="{BB962C8B-B14F-4D97-AF65-F5344CB8AC3E}">
        <p14:creationId xmlns:p14="http://schemas.microsoft.com/office/powerpoint/2010/main" val="16914237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Cambria Math" panose="02040503050406030204" pitchFamily="18" charset="0"/>
                <a:ea typeface="Cambria Math" panose="02040503050406030204" pitchFamily="18" charset="0"/>
              </a:rPr>
              <a:t>So let us try doing that:</a:t>
            </a:r>
          </a:p>
          <a:p>
            <a:pPr marL="0" indent="0">
              <a:buNone/>
            </a:pPr>
            <a:endParaRPr lang="en-US" dirty="0" smtClean="0">
              <a:latin typeface="Cambria Math" panose="02040503050406030204" pitchFamily="18" charset="0"/>
              <a:ea typeface="Cambria Math" panose="02040503050406030204" pitchFamily="18" charset="0"/>
            </a:endParaRPr>
          </a:p>
          <a:p>
            <a:pPr marL="0" indent="0">
              <a:buNone/>
            </a:pPr>
            <a:r>
              <a:rPr lang="en-US" dirty="0" smtClean="0">
                <a:latin typeface="Cambria Math" panose="02040503050406030204" pitchFamily="18" charset="0"/>
                <a:ea typeface="Cambria Math" panose="02040503050406030204" pitchFamily="18" charset="0"/>
              </a:rPr>
              <a:t>(</a:t>
            </a:r>
            <a:r>
              <a:rPr lang="en-US" dirty="0">
                <a:latin typeface="Cambria Math" panose="02040503050406030204" pitchFamily="18" charset="0"/>
                <a:ea typeface="Cambria Math" panose="02040503050406030204" pitchFamily="18" charset="0"/>
              </a:rPr>
              <a:t>2x+3)(2x-3) = (2x)</a:t>
            </a:r>
            <a:r>
              <a:rPr lang="en-US"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 (3)</a:t>
            </a:r>
            <a:r>
              <a:rPr lang="en-US"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 4x</a:t>
            </a:r>
            <a:r>
              <a:rPr lang="en-US"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- 9</a:t>
            </a:r>
          </a:p>
          <a:p>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5884878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latin typeface="Cambria Math" panose="02040503050406030204" pitchFamily="18" charset="0"/>
                <a:ea typeface="Cambria Math" panose="02040503050406030204" pitchFamily="18" charset="0"/>
              </a:rPr>
              <a:t>So the factors of </a:t>
            </a:r>
            <a:r>
              <a:rPr lang="en-US" b="1" dirty="0" smtClean="0">
                <a:latin typeface="Cambria Math" panose="02040503050406030204" pitchFamily="18" charset="0"/>
                <a:ea typeface="Cambria Math" panose="02040503050406030204" pitchFamily="18" charset="0"/>
              </a:rPr>
              <a:t>4x</a:t>
            </a:r>
            <a:r>
              <a:rPr lang="en-US" b="1" baseline="30000" dirty="0" smtClean="0">
                <a:latin typeface="Cambria Math" panose="02040503050406030204" pitchFamily="18" charset="0"/>
                <a:ea typeface="Cambria Math" panose="02040503050406030204" pitchFamily="18" charset="0"/>
              </a:rPr>
              <a:t>2</a:t>
            </a:r>
            <a:r>
              <a:rPr lang="en-US" b="1" dirty="0" smtClean="0">
                <a:latin typeface="Cambria Math" panose="02040503050406030204" pitchFamily="18" charset="0"/>
                <a:ea typeface="Cambria Math" panose="02040503050406030204" pitchFamily="18" charset="0"/>
              </a:rPr>
              <a:t> - 9</a:t>
            </a:r>
            <a:r>
              <a:rPr lang="en-US" dirty="0" smtClean="0">
                <a:latin typeface="Cambria Math" panose="02040503050406030204" pitchFamily="18" charset="0"/>
                <a:ea typeface="Cambria Math" panose="02040503050406030204" pitchFamily="18" charset="0"/>
              </a:rPr>
              <a:t> are </a:t>
            </a:r>
            <a:r>
              <a:rPr lang="en-US" b="1" dirty="0" smtClean="0">
                <a:latin typeface="Cambria Math" panose="02040503050406030204" pitchFamily="18" charset="0"/>
                <a:ea typeface="Cambria Math" panose="02040503050406030204" pitchFamily="18" charset="0"/>
              </a:rPr>
              <a:t>(2x+3)</a:t>
            </a:r>
            <a:r>
              <a:rPr lang="en-US" dirty="0" smtClean="0">
                <a:latin typeface="Cambria Math" panose="02040503050406030204" pitchFamily="18" charset="0"/>
                <a:ea typeface="Cambria Math" panose="02040503050406030204" pitchFamily="18" charset="0"/>
              </a:rPr>
              <a:t> and </a:t>
            </a:r>
            <a:r>
              <a:rPr lang="en-US" b="1" dirty="0" smtClean="0">
                <a:latin typeface="Cambria Math" panose="02040503050406030204" pitchFamily="18" charset="0"/>
                <a:ea typeface="Cambria Math" panose="02040503050406030204" pitchFamily="18" charset="0"/>
              </a:rPr>
              <a:t>(2x-3)</a:t>
            </a:r>
            <a:r>
              <a:rPr lang="en-US" dirty="0" smtClean="0">
                <a:latin typeface="Cambria Math" panose="02040503050406030204" pitchFamily="18" charset="0"/>
                <a:ea typeface="Cambria Math" panose="02040503050406030204" pitchFamily="18" charset="0"/>
              </a:rPr>
              <a:t>:</a:t>
            </a:r>
          </a:p>
          <a:p>
            <a:pPr marL="0" indent="0">
              <a:buNone/>
            </a:pPr>
            <a:r>
              <a:rPr lang="en-US" dirty="0" smtClean="0">
                <a:latin typeface="Cambria Math" panose="02040503050406030204" pitchFamily="18" charset="0"/>
                <a:ea typeface="Cambria Math" panose="02040503050406030204" pitchFamily="18" charset="0"/>
              </a:rPr>
              <a:t>Answer: 4x</a:t>
            </a:r>
            <a:r>
              <a:rPr lang="en-US" baseline="30000" dirty="0" smtClean="0">
                <a:latin typeface="Cambria Math" panose="02040503050406030204" pitchFamily="18" charset="0"/>
                <a:ea typeface="Cambria Math" panose="02040503050406030204" pitchFamily="18" charset="0"/>
              </a:rPr>
              <a:t>2</a:t>
            </a:r>
            <a:r>
              <a:rPr lang="en-US" dirty="0" smtClean="0">
                <a:latin typeface="Cambria Math" panose="02040503050406030204" pitchFamily="18" charset="0"/>
                <a:ea typeface="Cambria Math" panose="02040503050406030204" pitchFamily="18" charset="0"/>
              </a:rPr>
              <a:t> - 9 = (2x+3)(2x-3)</a:t>
            </a:r>
          </a:p>
          <a:p>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591222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Remember these Identities</a:t>
            </a:r>
          </a:p>
          <a:p>
            <a:endParaRPr lang="en-US" dirty="0"/>
          </a:p>
          <a:p>
            <a:r>
              <a:rPr lang="en-US" dirty="0"/>
              <a:t>Here is a list of common "Identities" (including the "difference of squares" used above).</a:t>
            </a:r>
          </a:p>
          <a:p>
            <a:endParaRPr lang="en-US" dirty="0"/>
          </a:p>
          <a:p>
            <a:r>
              <a:rPr lang="en-US" dirty="0"/>
              <a:t>It is worth remembering these, as they can make factoring easier</a:t>
            </a:r>
          </a:p>
        </p:txBody>
      </p:sp>
    </p:spTree>
    <p:extLst>
      <p:ext uri="{BB962C8B-B14F-4D97-AF65-F5344CB8AC3E}">
        <p14:creationId xmlns:p14="http://schemas.microsoft.com/office/powerpoint/2010/main" val="995158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xpand vs facto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21994" y="0"/>
            <a:ext cx="3129566" cy="16556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432653251"/>
              </p:ext>
            </p:extLst>
          </p:nvPr>
        </p:nvGraphicFramePr>
        <p:xfrm>
          <a:off x="838200" y="2641124"/>
          <a:ext cx="10515600" cy="3079350"/>
        </p:xfrm>
        <a:graphic>
          <a:graphicData uri="http://schemas.openxmlformats.org/drawingml/2006/table">
            <a:tbl>
              <a:tblPr/>
              <a:tblGrid>
                <a:gridCol w="3505200"/>
                <a:gridCol w="3505200"/>
                <a:gridCol w="3505200"/>
              </a:tblGrid>
              <a:tr h="0">
                <a:tc>
                  <a:txBody>
                    <a:bodyPr/>
                    <a:lstStyle/>
                    <a:p>
                      <a:pPr algn="r"/>
                      <a:r>
                        <a:rPr lang="en-US" dirty="0">
                          <a:solidFill>
                            <a:srgbClr val="A06000"/>
                          </a:solidFill>
                          <a:effectLst/>
                        </a:rPr>
                        <a:t>a</a:t>
                      </a:r>
                      <a:r>
                        <a:rPr lang="en-US" baseline="30000" dirty="0">
                          <a:solidFill>
                            <a:srgbClr val="A06000"/>
                          </a:solidFill>
                          <a:effectLst/>
                        </a:rPr>
                        <a:t>2</a:t>
                      </a:r>
                      <a:r>
                        <a:rPr lang="en-US" dirty="0">
                          <a:solidFill>
                            <a:srgbClr val="A06000"/>
                          </a:solidFill>
                          <a:effectLst/>
                        </a:rPr>
                        <a:t> - b</a:t>
                      </a:r>
                      <a:r>
                        <a:rPr lang="en-US" baseline="30000" dirty="0">
                          <a:solidFill>
                            <a:srgbClr val="A06000"/>
                          </a:solidFill>
                          <a:effectLst/>
                        </a:rPr>
                        <a:t>2</a:t>
                      </a:r>
                      <a:endParaRPr lang="en-US" dirty="0">
                        <a:effectLst/>
                      </a:endParaRPr>
                    </a:p>
                  </a:txBody>
                  <a:tcPr marL="57150" marR="57150" marT="57150" marB="57150" anchor="ctr">
                    <a:lnL>
                      <a:noFill/>
                    </a:lnL>
                    <a:lnR>
                      <a:noFill/>
                    </a:lnR>
                    <a:lnT>
                      <a:noFill/>
                    </a:lnT>
                    <a:lnB>
                      <a:noFill/>
                    </a:lnB>
                  </a:tcPr>
                </a:tc>
                <a:tc>
                  <a:txBody>
                    <a:bodyPr/>
                    <a:lstStyle/>
                    <a:p>
                      <a:pPr algn="ctr"/>
                      <a:r>
                        <a:rPr lang="en-US">
                          <a:solidFill>
                            <a:srgbClr val="A06000"/>
                          </a:solidFill>
                          <a:effectLst/>
                        </a:rPr>
                        <a:t> = </a:t>
                      </a:r>
                      <a:endParaRPr lang="en-US">
                        <a:effectLst/>
                      </a:endParaRPr>
                    </a:p>
                  </a:txBody>
                  <a:tcPr marL="57150" marR="57150" marT="57150" marB="57150" anchor="ctr">
                    <a:lnL>
                      <a:noFill/>
                    </a:lnL>
                    <a:lnR>
                      <a:noFill/>
                    </a:lnR>
                    <a:lnT>
                      <a:noFill/>
                    </a:lnT>
                    <a:lnB>
                      <a:noFill/>
                    </a:lnB>
                  </a:tcPr>
                </a:tc>
                <a:tc>
                  <a:txBody>
                    <a:bodyPr/>
                    <a:lstStyle/>
                    <a:p>
                      <a:pPr algn="ctr"/>
                      <a:r>
                        <a:rPr lang="en-US" dirty="0">
                          <a:solidFill>
                            <a:srgbClr val="A06000"/>
                          </a:solidFill>
                          <a:effectLst/>
                        </a:rPr>
                        <a:t>(</a:t>
                      </a:r>
                      <a:r>
                        <a:rPr lang="en-US" dirty="0" err="1">
                          <a:solidFill>
                            <a:srgbClr val="A06000"/>
                          </a:solidFill>
                          <a:effectLst/>
                        </a:rPr>
                        <a:t>a+b</a:t>
                      </a:r>
                      <a:r>
                        <a:rPr lang="en-US" dirty="0">
                          <a:solidFill>
                            <a:srgbClr val="A06000"/>
                          </a:solidFill>
                          <a:effectLst/>
                        </a:rPr>
                        <a:t>)(a-b)</a:t>
                      </a:r>
                      <a:endParaRPr lang="en-US" dirty="0">
                        <a:effectLst/>
                      </a:endParaRPr>
                    </a:p>
                  </a:txBody>
                  <a:tcPr marL="57150" marR="57150" marT="57150" marB="57150" anchor="ctr">
                    <a:lnL>
                      <a:noFill/>
                    </a:lnL>
                    <a:lnR>
                      <a:noFill/>
                    </a:lnR>
                    <a:lnT>
                      <a:noFill/>
                    </a:lnT>
                    <a:lnB>
                      <a:noFill/>
                    </a:lnB>
                  </a:tcPr>
                </a:tc>
              </a:tr>
              <a:tr h="0">
                <a:tc>
                  <a:txBody>
                    <a:bodyPr/>
                    <a:lstStyle/>
                    <a:p>
                      <a:pPr algn="r"/>
                      <a:r>
                        <a:rPr lang="en-US">
                          <a:solidFill>
                            <a:srgbClr val="A06000"/>
                          </a:solidFill>
                          <a:effectLst/>
                        </a:rPr>
                        <a:t>a</a:t>
                      </a:r>
                      <a:r>
                        <a:rPr lang="en-US" baseline="30000">
                          <a:solidFill>
                            <a:srgbClr val="A06000"/>
                          </a:solidFill>
                          <a:effectLst/>
                        </a:rPr>
                        <a:t>2</a:t>
                      </a:r>
                      <a:r>
                        <a:rPr lang="en-US">
                          <a:solidFill>
                            <a:srgbClr val="A06000"/>
                          </a:solidFill>
                          <a:effectLst/>
                        </a:rPr>
                        <a:t> + 2ab + b</a:t>
                      </a:r>
                      <a:r>
                        <a:rPr lang="en-US" baseline="30000">
                          <a:solidFill>
                            <a:srgbClr val="A06000"/>
                          </a:solidFill>
                          <a:effectLst/>
                        </a:rPr>
                        <a:t>2</a:t>
                      </a:r>
                      <a:endParaRPr lang="en-US">
                        <a:effectLst/>
                      </a:endParaRPr>
                    </a:p>
                  </a:txBody>
                  <a:tcPr marL="57150" marR="57150" marT="57150" marB="57150" anchor="ctr">
                    <a:lnL>
                      <a:noFill/>
                    </a:lnL>
                    <a:lnR>
                      <a:noFill/>
                    </a:lnR>
                    <a:lnT>
                      <a:noFill/>
                    </a:lnT>
                    <a:lnB>
                      <a:noFill/>
                    </a:lnB>
                  </a:tcPr>
                </a:tc>
                <a:tc>
                  <a:txBody>
                    <a:bodyPr/>
                    <a:lstStyle/>
                    <a:p>
                      <a:pPr algn="ctr"/>
                      <a:r>
                        <a:rPr lang="en-US">
                          <a:solidFill>
                            <a:srgbClr val="A06000"/>
                          </a:solidFill>
                          <a:effectLst/>
                        </a:rPr>
                        <a:t> = </a:t>
                      </a:r>
                      <a:endParaRPr lang="en-US">
                        <a:effectLst/>
                      </a:endParaRPr>
                    </a:p>
                  </a:txBody>
                  <a:tcPr marL="57150" marR="57150" marT="57150" marB="57150" anchor="ctr">
                    <a:lnL>
                      <a:noFill/>
                    </a:lnL>
                    <a:lnR>
                      <a:noFill/>
                    </a:lnR>
                    <a:lnT>
                      <a:noFill/>
                    </a:lnT>
                    <a:lnB>
                      <a:noFill/>
                    </a:lnB>
                  </a:tcPr>
                </a:tc>
                <a:tc>
                  <a:txBody>
                    <a:bodyPr/>
                    <a:lstStyle/>
                    <a:p>
                      <a:pPr algn="ctr"/>
                      <a:r>
                        <a:rPr lang="en-US" dirty="0">
                          <a:solidFill>
                            <a:srgbClr val="A06000"/>
                          </a:solidFill>
                          <a:effectLst/>
                        </a:rPr>
                        <a:t>(</a:t>
                      </a:r>
                      <a:r>
                        <a:rPr lang="en-US" dirty="0" err="1">
                          <a:solidFill>
                            <a:srgbClr val="A06000"/>
                          </a:solidFill>
                          <a:effectLst/>
                        </a:rPr>
                        <a:t>a+b</a:t>
                      </a:r>
                      <a:r>
                        <a:rPr lang="en-US" dirty="0">
                          <a:solidFill>
                            <a:srgbClr val="A06000"/>
                          </a:solidFill>
                          <a:effectLst/>
                        </a:rPr>
                        <a:t>)(</a:t>
                      </a:r>
                      <a:r>
                        <a:rPr lang="en-US" dirty="0" err="1">
                          <a:solidFill>
                            <a:srgbClr val="A06000"/>
                          </a:solidFill>
                          <a:effectLst/>
                        </a:rPr>
                        <a:t>a+b</a:t>
                      </a:r>
                      <a:r>
                        <a:rPr lang="en-US" dirty="0">
                          <a:solidFill>
                            <a:srgbClr val="A06000"/>
                          </a:solidFill>
                          <a:effectLst/>
                        </a:rPr>
                        <a:t>)</a:t>
                      </a:r>
                      <a:endParaRPr lang="en-US" dirty="0">
                        <a:effectLst/>
                      </a:endParaRPr>
                    </a:p>
                  </a:txBody>
                  <a:tcPr marL="57150" marR="57150" marT="57150" marB="57150" anchor="ctr">
                    <a:lnL>
                      <a:noFill/>
                    </a:lnL>
                    <a:lnR>
                      <a:noFill/>
                    </a:lnR>
                    <a:lnT>
                      <a:noFill/>
                    </a:lnT>
                    <a:lnB>
                      <a:noFill/>
                    </a:lnB>
                  </a:tcPr>
                </a:tc>
              </a:tr>
              <a:tr h="471056">
                <a:tc>
                  <a:txBody>
                    <a:bodyPr/>
                    <a:lstStyle/>
                    <a:p>
                      <a:pPr algn="r"/>
                      <a:r>
                        <a:rPr lang="en-US">
                          <a:solidFill>
                            <a:srgbClr val="A06000"/>
                          </a:solidFill>
                          <a:effectLst/>
                        </a:rPr>
                        <a:t>a</a:t>
                      </a:r>
                      <a:r>
                        <a:rPr lang="en-US" baseline="30000">
                          <a:solidFill>
                            <a:srgbClr val="A06000"/>
                          </a:solidFill>
                          <a:effectLst/>
                        </a:rPr>
                        <a:t>2</a:t>
                      </a:r>
                      <a:r>
                        <a:rPr lang="en-US">
                          <a:solidFill>
                            <a:srgbClr val="A06000"/>
                          </a:solidFill>
                          <a:effectLst/>
                        </a:rPr>
                        <a:t> - 2ab + b</a:t>
                      </a:r>
                      <a:r>
                        <a:rPr lang="en-US" baseline="30000">
                          <a:solidFill>
                            <a:srgbClr val="A06000"/>
                          </a:solidFill>
                          <a:effectLst/>
                        </a:rPr>
                        <a:t>2</a:t>
                      </a:r>
                      <a:endParaRPr lang="en-US">
                        <a:effectLst/>
                      </a:endParaRPr>
                    </a:p>
                  </a:txBody>
                  <a:tcPr marL="57150" marR="57150" marT="57150" marB="57150" anchor="ctr">
                    <a:lnL>
                      <a:noFill/>
                    </a:lnL>
                    <a:lnR>
                      <a:noFill/>
                    </a:lnR>
                    <a:lnT>
                      <a:noFill/>
                    </a:lnT>
                    <a:lnB>
                      <a:noFill/>
                    </a:lnB>
                  </a:tcPr>
                </a:tc>
                <a:tc>
                  <a:txBody>
                    <a:bodyPr/>
                    <a:lstStyle/>
                    <a:p>
                      <a:pPr algn="ctr"/>
                      <a:r>
                        <a:rPr lang="en-US">
                          <a:solidFill>
                            <a:srgbClr val="A06000"/>
                          </a:solidFill>
                          <a:effectLst/>
                        </a:rPr>
                        <a:t> = </a:t>
                      </a:r>
                      <a:endParaRPr lang="en-US">
                        <a:effectLst/>
                      </a:endParaRPr>
                    </a:p>
                  </a:txBody>
                  <a:tcPr marL="57150" marR="57150" marT="57150" marB="57150" anchor="ctr">
                    <a:lnL>
                      <a:noFill/>
                    </a:lnL>
                    <a:lnR>
                      <a:noFill/>
                    </a:lnR>
                    <a:lnT>
                      <a:noFill/>
                    </a:lnT>
                    <a:lnB>
                      <a:noFill/>
                    </a:lnB>
                  </a:tcPr>
                </a:tc>
                <a:tc>
                  <a:txBody>
                    <a:bodyPr/>
                    <a:lstStyle/>
                    <a:p>
                      <a:pPr algn="ctr"/>
                      <a:r>
                        <a:rPr lang="en-US" dirty="0">
                          <a:solidFill>
                            <a:srgbClr val="A06000"/>
                          </a:solidFill>
                          <a:effectLst/>
                        </a:rPr>
                        <a:t>(a-b)(a-b)</a:t>
                      </a:r>
                      <a:endParaRPr lang="en-US" dirty="0">
                        <a:effectLst/>
                      </a:endParaRPr>
                    </a:p>
                  </a:txBody>
                  <a:tcPr marL="57150" marR="57150" marT="57150" marB="57150" anchor="ctr">
                    <a:lnL>
                      <a:noFill/>
                    </a:lnL>
                    <a:lnR>
                      <a:noFill/>
                    </a:lnR>
                    <a:lnT>
                      <a:noFill/>
                    </a:lnT>
                    <a:lnB>
                      <a:noFill/>
                    </a:lnB>
                  </a:tcPr>
                </a:tc>
              </a:tr>
              <a:tr h="502276">
                <a:tc>
                  <a:txBody>
                    <a:bodyPr/>
                    <a:lstStyle/>
                    <a:p>
                      <a:pPr algn="r"/>
                      <a:r>
                        <a:rPr lang="en-US" dirty="0">
                          <a:solidFill>
                            <a:srgbClr val="A06000"/>
                          </a:solidFill>
                          <a:effectLst/>
                        </a:rPr>
                        <a:t>a</a:t>
                      </a:r>
                      <a:r>
                        <a:rPr lang="en-US" baseline="30000" dirty="0">
                          <a:solidFill>
                            <a:srgbClr val="A06000"/>
                          </a:solidFill>
                          <a:effectLst/>
                        </a:rPr>
                        <a:t>3</a:t>
                      </a:r>
                      <a:r>
                        <a:rPr lang="en-US" dirty="0">
                          <a:solidFill>
                            <a:srgbClr val="A06000"/>
                          </a:solidFill>
                          <a:effectLst/>
                        </a:rPr>
                        <a:t> + b</a:t>
                      </a:r>
                      <a:r>
                        <a:rPr lang="en-US" baseline="30000" dirty="0">
                          <a:solidFill>
                            <a:srgbClr val="A06000"/>
                          </a:solidFill>
                          <a:effectLst/>
                        </a:rPr>
                        <a:t>3</a:t>
                      </a:r>
                      <a:endParaRPr lang="en-US" dirty="0">
                        <a:effectLst/>
                      </a:endParaRPr>
                    </a:p>
                  </a:txBody>
                  <a:tcPr marL="57150" marR="57150" marT="57150" marB="57150" anchor="ctr">
                    <a:lnL>
                      <a:noFill/>
                    </a:lnL>
                    <a:lnR>
                      <a:noFill/>
                    </a:lnR>
                    <a:lnT>
                      <a:noFill/>
                    </a:lnT>
                    <a:lnB>
                      <a:noFill/>
                    </a:lnB>
                  </a:tcPr>
                </a:tc>
                <a:tc>
                  <a:txBody>
                    <a:bodyPr/>
                    <a:lstStyle/>
                    <a:p>
                      <a:pPr algn="ctr"/>
                      <a:r>
                        <a:rPr lang="en-US">
                          <a:solidFill>
                            <a:srgbClr val="A06000"/>
                          </a:solidFill>
                          <a:effectLst/>
                        </a:rPr>
                        <a:t> = </a:t>
                      </a:r>
                      <a:endParaRPr lang="en-US">
                        <a:effectLst/>
                      </a:endParaRPr>
                    </a:p>
                  </a:txBody>
                  <a:tcPr marL="57150" marR="57150" marT="57150" marB="57150" anchor="ctr">
                    <a:lnL>
                      <a:noFill/>
                    </a:lnL>
                    <a:lnR>
                      <a:noFill/>
                    </a:lnR>
                    <a:lnT>
                      <a:noFill/>
                    </a:lnT>
                    <a:lnB>
                      <a:noFill/>
                    </a:lnB>
                  </a:tcPr>
                </a:tc>
                <a:tc>
                  <a:txBody>
                    <a:bodyPr/>
                    <a:lstStyle/>
                    <a:p>
                      <a:pPr algn="ctr"/>
                      <a:r>
                        <a:rPr lang="en-US" dirty="0">
                          <a:solidFill>
                            <a:srgbClr val="A06000"/>
                          </a:solidFill>
                          <a:effectLst/>
                        </a:rPr>
                        <a:t>(</a:t>
                      </a:r>
                      <a:r>
                        <a:rPr lang="en-US" dirty="0" err="1">
                          <a:solidFill>
                            <a:srgbClr val="A06000"/>
                          </a:solidFill>
                          <a:effectLst/>
                        </a:rPr>
                        <a:t>a+b</a:t>
                      </a:r>
                      <a:r>
                        <a:rPr lang="en-US" dirty="0">
                          <a:solidFill>
                            <a:srgbClr val="A06000"/>
                          </a:solidFill>
                          <a:effectLst/>
                        </a:rPr>
                        <a:t>)(a</a:t>
                      </a:r>
                      <a:r>
                        <a:rPr lang="en-US" baseline="30000" dirty="0">
                          <a:solidFill>
                            <a:srgbClr val="A06000"/>
                          </a:solidFill>
                          <a:effectLst/>
                        </a:rPr>
                        <a:t>2</a:t>
                      </a:r>
                      <a:r>
                        <a:rPr lang="en-US" dirty="0">
                          <a:solidFill>
                            <a:srgbClr val="A06000"/>
                          </a:solidFill>
                          <a:effectLst/>
                        </a:rPr>
                        <a:t>-ab+b</a:t>
                      </a:r>
                      <a:r>
                        <a:rPr lang="en-US" baseline="30000" dirty="0">
                          <a:solidFill>
                            <a:srgbClr val="A06000"/>
                          </a:solidFill>
                          <a:effectLst/>
                        </a:rPr>
                        <a:t>2</a:t>
                      </a:r>
                      <a:r>
                        <a:rPr lang="en-US" dirty="0">
                          <a:solidFill>
                            <a:srgbClr val="A06000"/>
                          </a:solidFill>
                          <a:effectLst/>
                        </a:rPr>
                        <a:t>)</a:t>
                      </a:r>
                      <a:endParaRPr lang="en-US" dirty="0">
                        <a:effectLst/>
                      </a:endParaRPr>
                    </a:p>
                  </a:txBody>
                  <a:tcPr marL="57150" marR="57150" marT="57150" marB="57150" anchor="ctr">
                    <a:lnL>
                      <a:noFill/>
                    </a:lnL>
                    <a:lnR>
                      <a:noFill/>
                    </a:lnR>
                    <a:lnT>
                      <a:noFill/>
                    </a:lnT>
                    <a:lnB>
                      <a:noFill/>
                    </a:lnB>
                  </a:tcPr>
                </a:tc>
              </a:tr>
              <a:tr h="399245">
                <a:tc>
                  <a:txBody>
                    <a:bodyPr/>
                    <a:lstStyle/>
                    <a:p>
                      <a:pPr algn="r"/>
                      <a:r>
                        <a:rPr lang="en-US">
                          <a:solidFill>
                            <a:srgbClr val="A06000"/>
                          </a:solidFill>
                          <a:effectLst/>
                        </a:rPr>
                        <a:t>a</a:t>
                      </a:r>
                      <a:r>
                        <a:rPr lang="en-US" baseline="30000">
                          <a:solidFill>
                            <a:srgbClr val="A06000"/>
                          </a:solidFill>
                          <a:effectLst/>
                        </a:rPr>
                        <a:t>3</a:t>
                      </a:r>
                      <a:r>
                        <a:rPr lang="en-US">
                          <a:solidFill>
                            <a:srgbClr val="A06000"/>
                          </a:solidFill>
                          <a:effectLst/>
                        </a:rPr>
                        <a:t> - b</a:t>
                      </a:r>
                      <a:r>
                        <a:rPr lang="en-US" baseline="30000">
                          <a:solidFill>
                            <a:srgbClr val="A06000"/>
                          </a:solidFill>
                          <a:effectLst/>
                        </a:rPr>
                        <a:t>3</a:t>
                      </a:r>
                      <a:endParaRPr lang="en-US">
                        <a:effectLst/>
                      </a:endParaRPr>
                    </a:p>
                  </a:txBody>
                  <a:tcPr marL="57150" marR="57150" marT="57150" marB="57150" anchor="ctr">
                    <a:lnL>
                      <a:noFill/>
                    </a:lnL>
                    <a:lnR>
                      <a:noFill/>
                    </a:lnR>
                    <a:lnT>
                      <a:noFill/>
                    </a:lnT>
                    <a:lnB>
                      <a:noFill/>
                    </a:lnB>
                  </a:tcPr>
                </a:tc>
                <a:tc>
                  <a:txBody>
                    <a:bodyPr/>
                    <a:lstStyle/>
                    <a:p>
                      <a:pPr algn="ctr"/>
                      <a:r>
                        <a:rPr lang="en-US">
                          <a:solidFill>
                            <a:srgbClr val="A06000"/>
                          </a:solidFill>
                          <a:effectLst/>
                        </a:rPr>
                        <a:t> = </a:t>
                      </a:r>
                      <a:endParaRPr lang="en-US">
                        <a:effectLst/>
                      </a:endParaRPr>
                    </a:p>
                  </a:txBody>
                  <a:tcPr marL="57150" marR="57150" marT="57150" marB="57150" anchor="ctr">
                    <a:lnL>
                      <a:noFill/>
                    </a:lnL>
                    <a:lnR>
                      <a:noFill/>
                    </a:lnR>
                    <a:lnT>
                      <a:noFill/>
                    </a:lnT>
                    <a:lnB>
                      <a:noFill/>
                    </a:lnB>
                  </a:tcPr>
                </a:tc>
                <a:tc>
                  <a:txBody>
                    <a:bodyPr/>
                    <a:lstStyle/>
                    <a:p>
                      <a:pPr algn="ctr"/>
                      <a:r>
                        <a:rPr lang="en-US" dirty="0">
                          <a:solidFill>
                            <a:srgbClr val="A06000"/>
                          </a:solidFill>
                          <a:effectLst/>
                        </a:rPr>
                        <a:t>(a-b)(a</a:t>
                      </a:r>
                      <a:r>
                        <a:rPr lang="en-US" baseline="30000" dirty="0">
                          <a:solidFill>
                            <a:srgbClr val="A06000"/>
                          </a:solidFill>
                          <a:effectLst/>
                        </a:rPr>
                        <a:t>2</a:t>
                      </a:r>
                      <a:r>
                        <a:rPr lang="en-US" dirty="0">
                          <a:solidFill>
                            <a:srgbClr val="A06000"/>
                          </a:solidFill>
                          <a:effectLst/>
                        </a:rPr>
                        <a:t>+ab+b</a:t>
                      </a:r>
                      <a:r>
                        <a:rPr lang="en-US" baseline="30000" dirty="0">
                          <a:solidFill>
                            <a:srgbClr val="A06000"/>
                          </a:solidFill>
                          <a:effectLst/>
                        </a:rPr>
                        <a:t>2</a:t>
                      </a:r>
                      <a:r>
                        <a:rPr lang="en-US" dirty="0">
                          <a:solidFill>
                            <a:srgbClr val="A06000"/>
                          </a:solidFill>
                          <a:effectLst/>
                        </a:rPr>
                        <a:t>)</a:t>
                      </a:r>
                      <a:endParaRPr lang="en-US" dirty="0">
                        <a:effectLst/>
                      </a:endParaRPr>
                    </a:p>
                  </a:txBody>
                  <a:tcPr marL="57150" marR="57150" marT="57150" marB="57150" anchor="ctr">
                    <a:lnL>
                      <a:noFill/>
                    </a:lnL>
                    <a:lnR>
                      <a:noFill/>
                    </a:lnR>
                    <a:lnT>
                      <a:noFill/>
                    </a:lnT>
                    <a:lnB>
                      <a:noFill/>
                    </a:lnB>
                  </a:tcPr>
                </a:tc>
              </a:tr>
              <a:tr h="540913">
                <a:tc>
                  <a:txBody>
                    <a:bodyPr/>
                    <a:lstStyle/>
                    <a:p>
                      <a:pPr algn="r"/>
                      <a:r>
                        <a:rPr lang="en-US">
                          <a:solidFill>
                            <a:srgbClr val="A06000"/>
                          </a:solidFill>
                          <a:effectLst/>
                        </a:rPr>
                        <a:t>a</a:t>
                      </a:r>
                      <a:r>
                        <a:rPr lang="en-US" baseline="30000">
                          <a:solidFill>
                            <a:srgbClr val="A06000"/>
                          </a:solidFill>
                          <a:effectLst/>
                        </a:rPr>
                        <a:t>3</a:t>
                      </a:r>
                      <a:r>
                        <a:rPr lang="en-US">
                          <a:solidFill>
                            <a:srgbClr val="A06000"/>
                          </a:solidFill>
                          <a:effectLst/>
                        </a:rPr>
                        <a:t>+3a</a:t>
                      </a:r>
                      <a:r>
                        <a:rPr lang="en-US" baseline="30000">
                          <a:solidFill>
                            <a:srgbClr val="A06000"/>
                          </a:solidFill>
                          <a:effectLst/>
                        </a:rPr>
                        <a:t>2</a:t>
                      </a:r>
                      <a:r>
                        <a:rPr lang="en-US">
                          <a:solidFill>
                            <a:srgbClr val="A06000"/>
                          </a:solidFill>
                          <a:effectLst/>
                        </a:rPr>
                        <a:t>b+3ab</a:t>
                      </a:r>
                      <a:r>
                        <a:rPr lang="en-US" baseline="30000">
                          <a:solidFill>
                            <a:srgbClr val="A06000"/>
                          </a:solidFill>
                          <a:effectLst/>
                        </a:rPr>
                        <a:t>2</a:t>
                      </a:r>
                      <a:r>
                        <a:rPr lang="en-US">
                          <a:solidFill>
                            <a:srgbClr val="A06000"/>
                          </a:solidFill>
                          <a:effectLst/>
                        </a:rPr>
                        <a:t>+b</a:t>
                      </a:r>
                      <a:r>
                        <a:rPr lang="en-US" baseline="30000">
                          <a:solidFill>
                            <a:srgbClr val="A06000"/>
                          </a:solidFill>
                          <a:effectLst/>
                        </a:rPr>
                        <a:t>3</a:t>
                      </a:r>
                      <a:endParaRPr lang="en-US">
                        <a:effectLst/>
                      </a:endParaRPr>
                    </a:p>
                  </a:txBody>
                  <a:tcPr marL="57150" marR="57150" marT="57150" marB="57150" anchor="ctr">
                    <a:lnL>
                      <a:noFill/>
                    </a:lnL>
                    <a:lnR>
                      <a:noFill/>
                    </a:lnR>
                    <a:lnT>
                      <a:noFill/>
                    </a:lnT>
                    <a:lnB>
                      <a:noFill/>
                    </a:lnB>
                  </a:tcPr>
                </a:tc>
                <a:tc>
                  <a:txBody>
                    <a:bodyPr/>
                    <a:lstStyle/>
                    <a:p>
                      <a:pPr algn="ctr"/>
                      <a:r>
                        <a:rPr lang="en-US">
                          <a:solidFill>
                            <a:srgbClr val="A06000"/>
                          </a:solidFill>
                          <a:effectLst/>
                        </a:rPr>
                        <a:t> = </a:t>
                      </a:r>
                      <a:endParaRPr lang="en-US">
                        <a:effectLst/>
                      </a:endParaRPr>
                    </a:p>
                  </a:txBody>
                  <a:tcPr marL="57150" marR="57150" marT="57150" marB="57150" anchor="ctr">
                    <a:lnL>
                      <a:noFill/>
                    </a:lnL>
                    <a:lnR>
                      <a:noFill/>
                    </a:lnR>
                    <a:lnT>
                      <a:noFill/>
                    </a:lnT>
                    <a:lnB>
                      <a:noFill/>
                    </a:lnB>
                  </a:tcPr>
                </a:tc>
                <a:tc>
                  <a:txBody>
                    <a:bodyPr/>
                    <a:lstStyle/>
                    <a:p>
                      <a:pPr algn="ctr"/>
                      <a:r>
                        <a:rPr lang="en-US" dirty="0">
                          <a:solidFill>
                            <a:srgbClr val="A06000"/>
                          </a:solidFill>
                          <a:effectLst/>
                        </a:rPr>
                        <a:t>(</a:t>
                      </a:r>
                      <a:r>
                        <a:rPr lang="en-US" dirty="0" err="1">
                          <a:solidFill>
                            <a:srgbClr val="A06000"/>
                          </a:solidFill>
                          <a:effectLst/>
                        </a:rPr>
                        <a:t>a+b</a:t>
                      </a:r>
                      <a:r>
                        <a:rPr lang="en-US" dirty="0">
                          <a:solidFill>
                            <a:srgbClr val="A06000"/>
                          </a:solidFill>
                          <a:effectLst/>
                        </a:rPr>
                        <a:t>)</a:t>
                      </a:r>
                      <a:r>
                        <a:rPr lang="en-US" baseline="30000" dirty="0">
                          <a:solidFill>
                            <a:srgbClr val="A06000"/>
                          </a:solidFill>
                          <a:effectLst/>
                        </a:rPr>
                        <a:t>3</a:t>
                      </a:r>
                      <a:endParaRPr lang="en-US" dirty="0">
                        <a:effectLst/>
                      </a:endParaRPr>
                    </a:p>
                  </a:txBody>
                  <a:tcPr marL="57150" marR="57150" marT="57150" marB="57150" anchor="ctr">
                    <a:lnL>
                      <a:noFill/>
                    </a:lnL>
                    <a:lnR>
                      <a:noFill/>
                    </a:lnR>
                    <a:lnT>
                      <a:noFill/>
                    </a:lnT>
                    <a:lnB>
                      <a:noFill/>
                    </a:lnB>
                  </a:tcPr>
                </a:tc>
              </a:tr>
              <a:tr h="0">
                <a:tc>
                  <a:txBody>
                    <a:bodyPr/>
                    <a:lstStyle/>
                    <a:p>
                      <a:pPr algn="r"/>
                      <a:r>
                        <a:rPr lang="en-US">
                          <a:solidFill>
                            <a:srgbClr val="A06000"/>
                          </a:solidFill>
                          <a:effectLst/>
                        </a:rPr>
                        <a:t>a</a:t>
                      </a:r>
                      <a:r>
                        <a:rPr lang="en-US" baseline="30000">
                          <a:solidFill>
                            <a:srgbClr val="A06000"/>
                          </a:solidFill>
                          <a:effectLst/>
                        </a:rPr>
                        <a:t>3</a:t>
                      </a:r>
                      <a:r>
                        <a:rPr lang="en-US">
                          <a:solidFill>
                            <a:srgbClr val="A06000"/>
                          </a:solidFill>
                          <a:effectLst/>
                        </a:rPr>
                        <a:t>-3a</a:t>
                      </a:r>
                      <a:r>
                        <a:rPr lang="en-US" baseline="30000">
                          <a:solidFill>
                            <a:srgbClr val="A06000"/>
                          </a:solidFill>
                          <a:effectLst/>
                        </a:rPr>
                        <a:t>2</a:t>
                      </a:r>
                      <a:r>
                        <a:rPr lang="en-US">
                          <a:solidFill>
                            <a:srgbClr val="A06000"/>
                          </a:solidFill>
                          <a:effectLst/>
                        </a:rPr>
                        <a:t>b+3ab</a:t>
                      </a:r>
                      <a:r>
                        <a:rPr lang="en-US" baseline="30000">
                          <a:solidFill>
                            <a:srgbClr val="A06000"/>
                          </a:solidFill>
                          <a:effectLst/>
                        </a:rPr>
                        <a:t>2</a:t>
                      </a:r>
                      <a:r>
                        <a:rPr lang="en-US">
                          <a:solidFill>
                            <a:srgbClr val="A06000"/>
                          </a:solidFill>
                          <a:effectLst/>
                        </a:rPr>
                        <a:t>-b</a:t>
                      </a:r>
                      <a:r>
                        <a:rPr lang="en-US" baseline="30000">
                          <a:solidFill>
                            <a:srgbClr val="A06000"/>
                          </a:solidFill>
                          <a:effectLst/>
                        </a:rPr>
                        <a:t>3</a:t>
                      </a:r>
                      <a:endParaRPr lang="en-US">
                        <a:effectLst/>
                      </a:endParaRPr>
                    </a:p>
                  </a:txBody>
                  <a:tcPr marL="57150" marR="57150" marT="57150" marB="57150" anchor="ctr">
                    <a:lnL>
                      <a:noFill/>
                    </a:lnL>
                    <a:lnR>
                      <a:noFill/>
                    </a:lnR>
                    <a:lnT>
                      <a:noFill/>
                    </a:lnT>
                    <a:lnB>
                      <a:noFill/>
                    </a:lnB>
                  </a:tcPr>
                </a:tc>
                <a:tc>
                  <a:txBody>
                    <a:bodyPr/>
                    <a:lstStyle/>
                    <a:p>
                      <a:pPr algn="ctr"/>
                      <a:r>
                        <a:rPr lang="en-US">
                          <a:solidFill>
                            <a:srgbClr val="A06000"/>
                          </a:solidFill>
                          <a:effectLst/>
                        </a:rPr>
                        <a:t> = </a:t>
                      </a:r>
                      <a:endParaRPr lang="en-US">
                        <a:effectLst/>
                      </a:endParaRPr>
                    </a:p>
                  </a:txBody>
                  <a:tcPr marL="57150" marR="57150" marT="57150" marB="57150" anchor="ctr">
                    <a:lnL>
                      <a:noFill/>
                    </a:lnL>
                    <a:lnR>
                      <a:noFill/>
                    </a:lnR>
                    <a:lnT>
                      <a:noFill/>
                    </a:lnT>
                    <a:lnB>
                      <a:noFill/>
                    </a:lnB>
                  </a:tcPr>
                </a:tc>
                <a:tc>
                  <a:txBody>
                    <a:bodyPr/>
                    <a:lstStyle/>
                    <a:p>
                      <a:pPr algn="ctr"/>
                      <a:r>
                        <a:rPr lang="en-US" dirty="0">
                          <a:solidFill>
                            <a:srgbClr val="A06000"/>
                          </a:solidFill>
                          <a:effectLst/>
                        </a:rPr>
                        <a:t>(a-b)</a:t>
                      </a:r>
                      <a:r>
                        <a:rPr lang="en-US" baseline="30000" dirty="0">
                          <a:solidFill>
                            <a:srgbClr val="A06000"/>
                          </a:solidFill>
                          <a:effectLst/>
                        </a:rPr>
                        <a:t>3</a:t>
                      </a:r>
                      <a:endParaRPr lang="en-US" dirty="0">
                        <a:effectLst/>
                      </a:endParaRPr>
                    </a:p>
                  </a:txBody>
                  <a:tcPr marL="57150" marR="57150" marT="57150" marB="57150" anchor="ctr">
                    <a:lnL>
                      <a:noFill/>
                    </a:lnL>
                    <a:lnR>
                      <a:noFill/>
                    </a:lnR>
                    <a:lnT>
                      <a:noFill/>
                    </a:lnT>
                    <a:lnB>
                      <a:noFill/>
                    </a:lnB>
                  </a:tcPr>
                </a:tc>
              </a:tr>
            </a:tbl>
          </a:graphicData>
        </a:graphic>
      </p:graphicFrame>
      <p:sp>
        <p:nvSpPr>
          <p:cNvPr id="8" name="Rectangle 3"/>
          <p:cNvSpPr>
            <a:spLocks noChangeArrowheads="1"/>
          </p:cNvSpPr>
          <p:nvPr/>
        </p:nvSpPr>
        <p:spPr bwMode="auto">
          <a:xfrm>
            <a:off x="1057141" y="1655662"/>
            <a:ext cx="719575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mbria Math" panose="02040503050406030204" pitchFamily="18" charset="0"/>
                <a:ea typeface="Cambria Math" panose="02040503050406030204" pitchFamily="18" charset="0"/>
              </a:rPr>
              <a:t>There are many more like those, but those are the simplest ones</a:t>
            </a:r>
            <a:r>
              <a:rPr kumimoji="0" lang="en-US" altLang="en-US" sz="1100" b="0" i="0" u="none" strike="noStrike" cap="none" normalizeH="0" baseline="0" dirty="0" smtClean="0">
                <a:ln>
                  <a:noFill/>
                </a:ln>
                <a:solidFill>
                  <a:srgbClr val="000000"/>
                </a:solidFill>
                <a:effectLst/>
                <a:latin typeface="Verdana" panose="020B0604030504040204" pitchFamily="34" charset="0"/>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370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296214"/>
            <a:ext cx="10515600" cy="5880749"/>
          </a:xfrm>
        </p:spPr>
        <p:txBody>
          <a:bodyPr>
            <a:normAutofit fontScale="92500" lnSpcReduction="20000"/>
          </a:bodyPr>
          <a:lstStyle/>
          <a:p>
            <a:pPr marL="0" indent="0">
              <a:buNone/>
            </a:pPr>
            <a:r>
              <a:rPr lang="en-US" dirty="0" smtClean="0"/>
              <a:t>Solution</a:t>
            </a:r>
            <a:endParaRPr lang="en-US" dirty="0"/>
          </a:p>
          <a:p>
            <a:pPr marL="0" indent="0">
              <a:buNone/>
            </a:pPr>
            <a:r>
              <a:rPr lang="en-US" dirty="0"/>
              <a:t>(a) </a:t>
            </a:r>
          </a:p>
          <a:p>
            <a:pPr marL="0" indent="0">
              <a:buNone/>
            </a:pPr>
            <a:r>
              <a:rPr lang="en-US" dirty="0"/>
              <a:t>Okay since the first term is x2 we know that the factoring must take the form.</a:t>
            </a:r>
          </a:p>
          <a:p>
            <a:pPr marL="0" indent="0">
              <a:buNone/>
            </a:pPr>
            <a:r>
              <a:rPr lang="en-US" dirty="0" smtClean="0"/>
              <a:t>                                                </a:t>
            </a:r>
          </a:p>
          <a:p>
            <a:pPr marL="0" indent="0">
              <a:buNone/>
            </a:pPr>
            <a:r>
              <a:rPr lang="en-US" dirty="0" smtClean="0"/>
              <a:t>We </a:t>
            </a:r>
            <a:r>
              <a:rPr lang="en-US" dirty="0"/>
              <a:t>know that it will take this form because when we multiply the two linear terms the first term must be x2 and the only way to get that to show up is to multiply x by x.  Therefore, the first term in each factor must be an x.  To finish this we just need to determine the two numbers that need to go in the blank spots.</a:t>
            </a:r>
          </a:p>
          <a:p>
            <a:pPr marL="0" indent="0">
              <a:buNone/>
            </a:pPr>
            <a:r>
              <a:rPr lang="en-US" dirty="0"/>
              <a:t> </a:t>
            </a:r>
          </a:p>
          <a:p>
            <a:pPr marL="0" indent="0">
              <a:buNone/>
            </a:pPr>
            <a:r>
              <a:rPr lang="en-US" dirty="0"/>
              <a:t>We can narrow down the possibilities considerably.  Upon multiplying the two factors out these two numbers will need to multiply out to get -15.  In other words these two numbers must be factors of -15.  Here are all the possible ways to factor -15 using only integers.</a:t>
            </a:r>
          </a:p>
          <a:p>
            <a:pPr marL="0" indent="0">
              <a:buNone/>
            </a:pPr>
            <a:r>
              <a:rPr lang="en-US" dirty="0" smtClean="0"/>
              <a:t> </a:t>
            </a:r>
            <a:endParaRPr lang="en-US" dirty="0"/>
          </a:p>
        </p:txBody>
      </p:sp>
    </p:spTree>
    <p:extLst>
      <p:ext uri="{BB962C8B-B14F-4D97-AF65-F5344CB8AC3E}">
        <p14:creationId xmlns:p14="http://schemas.microsoft.com/office/powerpoint/2010/main" val="1940044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a:t>
            </a:r>
            <a:r>
              <a:rPr lang="en-US" dirty="0" err="1" smtClean="0"/>
              <a:t>Distributivity</a:t>
            </a:r>
            <a:r>
              <a:rPr lang="en-US" dirty="0" smtClean="0"/>
              <a:t> – or Distributive Law</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d>
                        <m:dPr>
                          <m:ctrlPr>
                            <a:rPr lang="en-US" b="0" i="1" smtClean="0">
                              <a:latin typeface="Cambria Math" panose="02040503050406030204" pitchFamily="18" charset="0"/>
                            </a:rPr>
                          </m:ctrlPr>
                        </m:dPr>
                        <m:e>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𝑐</m:t>
                          </m:r>
                        </m:e>
                      </m:d>
                      <m:r>
                        <a:rPr lang="en-US" b="0" i="1" smtClean="0">
                          <a:latin typeface="Cambria Math" panose="02040503050406030204" pitchFamily="18" charset="0"/>
                        </a:rPr>
                        <m:t>=</m:t>
                      </m:r>
                      <m:r>
                        <a:rPr lang="en-US" b="0" i="1" smtClean="0">
                          <a:latin typeface="Cambria Math" panose="02040503050406030204" pitchFamily="18" charset="0"/>
                        </a:rPr>
                        <m:t>𝑎𝑏</m:t>
                      </m:r>
                      <m:r>
                        <a:rPr lang="en-US" b="0" i="1" smtClean="0">
                          <a:latin typeface="Cambria Math" panose="02040503050406030204" pitchFamily="18" charset="0"/>
                        </a:rPr>
                        <m:t>+</m:t>
                      </m:r>
                      <m:r>
                        <a:rPr lang="en-US" b="0" i="1" smtClean="0">
                          <a:latin typeface="Cambria Math" panose="02040503050406030204" pitchFamily="18" charset="0"/>
                        </a:rPr>
                        <m:t>𝑎𝑐</m:t>
                      </m:r>
                    </m:oMath>
                  </m:oMathPara>
                </a14:m>
                <a:endParaRPr lang="en-US" b="0" dirty="0" smtClean="0"/>
              </a:p>
              <a:p>
                <a:pPr marL="0" indent="0" algn="ctr">
                  <a:buNone/>
                </a:pPr>
                <a:endParaRPr lang="en-US" b="0" dirty="0" smtClean="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d>
                        <m:dPr>
                          <m:ctrlPr>
                            <a:rPr lang="en-US" b="0" i="1" smtClean="0">
                              <a:latin typeface="Cambria Math" panose="02040503050406030204" pitchFamily="18" charset="0"/>
                            </a:rPr>
                          </m:ctrlPr>
                        </m:dPr>
                        <m:e>
                          <m:r>
                            <a:rPr lang="en-US" b="0" i="1" smtClean="0">
                              <a:latin typeface="Cambria Math" panose="02040503050406030204" pitchFamily="18" charset="0"/>
                            </a:rPr>
                            <m:t> </m:t>
                          </m:r>
                          <m:r>
                            <a:rPr lang="en-US" b="0" i="1" smtClean="0">
                              <a:latin typeface="Cambria Math" panose="02040503050406030204" pitchFamily="18" charset="0"/>
                            </a:rPr>
                            <m:t>𝑏</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 </m:t>
                          </m:r>
                        </m:e>
                      </m:d>
                      <m:r>
                        <a:rPr lang="en-US" b="0" i="1" smtClean="0">
                          <a:latin typeface="Cambria Math" panose="02040503050406030204" pitchFamily="18" charset="0"/>
                        </a:rPr>
                        <m:t>=</m:t>
                      </m:r>
                      <m:r>
                        <a:rPr lang="en-US" b="0" i="1" smtClean="0">
                          <a:latin typeface="Cambria Math" panose="02040503050406030204" pitchFamily="18" charset="0"/>
                        </a:rPr>
                        <m:t>𝑎𝑏</m:t>
                      </m:r>
                      <m:r>
                        <a:rPr lang="en-US" b="0" i="1" smtClean="0">
                          <a:latin typeface="Cambria Math" panose="02040503050406030204" pitchFamily="18" charset="0"/>
                        </a:rPr>
                        <m:t> −</m:t>
                      </m:r>
                      <m:r>
                        <a:rPr lang="en-US" b="0" i="1" smtClean="0">
                          <a:latin typeface="Cambria Math" panose="02040503050406030204" pitchFamily="18" charset="0"/>
                        </a:rPr>
                        <m:t>𝑎𝑐</m:t>
                      </m:r>
                    </m:oMath>
                  </m:oMathPara>
                </a14:m>
                <a:endParaRPr lang="en-US" dirty="0" smtClean="0"/>
              </a:p>
              <a:p>
                <a:pPr marL="0" indent="0" algn="ctr">
                  <a:buNone/>
                </a:pPr>
                <a:endParaRPr lang="en-US" dirty="0"/>
              </a:p>
              <a:p>
                <a:pPr marL="0" indent="0" algn="ctr">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num>
                        <m:den>
                          <m:r>
                            <a:rPr lang="en-US" b="0" i="1" smtClean="0">
                              <a:latin typeface="Cambria Math" panose="02040503050406030204" pitchFamily="18" charset="0"/>
                            </a:rPr>
                            <m:t>𝑐</m:t>
                          </m:r>
                          <m:r>
                            <a:rPr lang="en-US" b="0" i="1" smtClean="0">
                              <a:latin typeface="Cambria Math" panose="02040503050406030204" pitchFamily="18" charset="0"/>
                            </a:rPr>
                            <m:t> </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𝑎</m:t>
                          </m:r>
                        </m:num>
                        <m:den>
                          <m:r>
                            <a:rPr lang="en-US" b="0" i="1" smtClean="0">
                              <a:latin typeface="Cambria Math" panose="02040503050406030204" pitchFamily="18" charset="0"/>
                            </a:rPr>
                            <m:t>𝑐</m:t>
                          </m:r>
                          <m:r>
                            <a:rPr lang="en-US" b="0" i="1" smtClean="0">
                              <a:latin typeface="Cambria Math" panose="02040503050406030204" pitchFamily="18" charset="0"/>
                            </a:rPr>
                            <m:t> </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𝑏</m:t>
                          </m:r>
                        </m:num>
                        <m:den>
                          <m:r>
                            <a:rPr lang="en-US" b="0" i="1" smtClean="0">
                              <a:latin typeface="Cambria Math" panose="02040503050406030204" pitchFamily="18" charset="0"/>
                            </a:rPr>
                            <m:t>𝑐</m:t>
                          </m:r>
                        </m:den>
                      </m:f>
                      <m:r>
                        <a:rPr lang="en-US" b="0" i="1" smtClean="0">
                          <a:latin typeface="Cambria Math" panose="02040503050406030204" pitchFamily="18" charset="0"/>
                        </a:rPr>
                        <m:t>  </m:t>
                      </m:r>
                    </m:oMath>
                  </m:oMathPara>
                </a14:m>
                <a:endParaRPr lang="en-US" b="0" dirty="0" smtClean="0"/>
              </a:p>
              <a:p>
                <a:pPr marL="0" indent="0" algn="ctr">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842819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5829233"/>
          </a:xfrm>
        </p:spPr>
        <p:txBody>
          <a:bodyPr>
            <a:normAutofit/>
          </a:bodyPr>
          <a:lstStyle/>
          <a:p>
            <a:r>
              <a:rPr lang="en-US" dirty="0"/>
              <a:t>Now, we can just plug these in one after another and multiply out until we get the correct pair.  However, there is another trick that we can use here to help us out.  The correct pair of numbers must add to get the coefficient of the x term.  So, in this case the third pair of factors will add to “+2” and so that is the pair we are after.</a:t>
            </a:r>
          </a:p>
          <a:p>
            <a:pPr marL="0" indent="0">
              <a:buNone/>
            </a:pPr>
            <a:endParaRPr lang="en-US" dirty="0"/>
          </a:p>
          <a:p>
            <a:r>
              <a:rPr lang="en-US" dirty="0"/>
              <a:t>Here is the factored form of the polynomial.</a:t>
            </a:r>
          </a:p>
          <a:p>
            <a:pPr marL="0" indent="0">
              <a:buNone/>
            </a:pPr>
            <a:r>
              <a:rPr lang="en-US" dirty="0" smtClean="0"/>
              <a:t>                                                </a:t>
            </a:r>
            <a:endParaRPr lang="en-US" dirty="0"/>
          </a:p>
          <a:p>
            <a:pPr marL="0" indent="0">
              <a:buNone/>
            </a:pPr>
            <a:endParaRPr lang="en-US" dirty="0"/>
          </a:p>
          <a:p>
            <a:r>
              <a:rPr lang="en-US" dirty="0"/>
              <a:t>Again, we can always check that we got the correct answer by doing a quick multiplication.</a:t>
            </a:r>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21476383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 −10</m:t>
                      </m:r>
                      <m:r>
                        <a:rPr lang="en-US" b="0" i="1" smtClean="0">
                          <a:latin typeface="Cambria Math" panose="02040503050406030204" pitchFamily="18" charset="0"/>
                        </a:rPr>
                        <m:t>𝑥</m:t>
                      </m:r>
                      <m:r>
                        <a:rPr lang="en-US" b="0" i="1" smtClean="0">
                          <a:latin typeface="Cambria Math" panose="02040503050406030204" pitchFamily="18" charset="0"/>
                        </a:rPr>
                        <m:t>+24</m:t>
                      </m:r>
                    </m:oMath>
                  </m:oMathPara>
                </a14:m>
                <a:endParaRPr lang="en-US" dirty="0" smtClean="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=1, </m:t>
                      </m:r>
                      <m:r>
                        <a:rPr lang="en-US" b="0" i="1" smtClean="0">
                          <a:latin typeface="Cambria Math" panose="02040503050406030204" pitchFamily="18" charset="0"/>
                        </a:rPr>
                        <m:t>𝑏</m:t>
                      </m:r>
                      <m:r>
                        <a:rPr lang="en-US" b="0" i="1" smtClean="0">
                          <a:latin typeface="Cambria Math" panose="02040503050406030204" pitchFamily="18" charset="0"/>
                        </a:rPr>
                        <m:t>=−10, </m:t>
                      </m:r>
                      <m:r>
                        <a:rPr lang="en-US" b="0" i="1" smtClean="0">
                          <a:latin typeface="Cambria Math" panose="02040503050406030204" pitchFamily="18" charset="0"/>
                        </a:rPr>
                        <m:t>𝑐</m:t>
                      </m:r>
                      <m:r>
                        <a:rPr lang="en-US" b="0" i="1" smtClean="0">
                          <a:latin typeface="Cambria Math" panose="02040503050406030204" pitchFamily="18" charset="0"/>
                        </a:rPr>
                        <m:t>=24</m:t>
                      </m:r>
                    </m:oMath>
                  </m:oMathPara>
                </a14:m>
                <a:endParaRPr lang="en-US" dirty="0" smtClean="0"/>
              </a:p>
              <a:p>
                <a:pPr marL="0" indent="0">
                  <a:buNone/>
                </a:pPr>
                <a:endParaRPr lang="en-US" dirty="0"/>
              </a:p>
              <a:p>
                <a:pPr marL="0" indent="0">
                  <a:buNone/>
                </a:pPr>
                <a:r>
                  <a:rPr lang="en-US" dirty="0" smtClean="0"/>
                  <a:t>Two numbers that are factors of 24 (negative and positive)</a:t>
                </a:r>
              </a:p>
              <a:p>
                <a:pPr marL="0" indent="0">
                  <a:buNone/>
                </a:pPr>
                <a:r>
                  <a:rPr lang="en-US" dirty="0" smtClean="0"/>
                  <a:t>(6,4) , (8,3), (12,2), (24,1) , </a:t>
                </a:r>
                <a:r>
                  <a:rPr lang="en-US" b="1" dirty="0" smtClean="0"/>
                  <a:t>(-6,-4), </a:t>
                </a:r>
                <a:r>
                  <a:rPr lang="en-US" dirty="0" smtClean="0"/>
                  <a:t>(-8, -3), (-12, -2), (-24, -1)</a:t>
                </a:r>
              </a:p>
              <a:p>
                <a:pPr marL="0" indent="0">
                  <a:buNone/>
                </a:pPr>
                <a:endParaRPr lang="en-US" dirty="0"/>
              </a:p>
              <a:p>
                <a:pPr marL="0" indent="0">
                  <a:buNone/>
                </a:pPr>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28107108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ct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 −10</m:t>
                    </m:r>
                    <m:r>
                      <a:rPr lang="en-US" b="0" i="1" smtClean="0">
                        <a:latin typeface="Cambria Math" panose="02040503050406030204" pitchFamily="18" charset="0"/>
                      </a:rPr>
                      <m:t>𝑥</m:t>
                    </m:r>
                    <m:r>
                      <a:rPr lang="en-US" b="0" i="1" smtClean="0">
                        <a:latin typeface="Cambria Math" panose="02040503050406030204" pitchFamily="18" charset="0"/>
                      </a:rPr>
                      <m:t>+24 =0</m:t>
                    </m:r>
                  </m:oMath>
                </a14:m>
                <a:endParaRPr lang="en-US" b="0" dirty="0" smtClean="0"/>
              </a:p>
              <a:p>
                <a:pPr algn="ctr"/>
                <a:endParaRPr lang="en-US" dirty="0" smtClean="0"/>
              </a:p>
              <a:p>
                <a:pPr marL="0" indent="0">
                  <a:buNone/>
                </a:pPr>
                <a:r>
                  <a:rPr lang="en-US" dirty="0" smtClean="0"/>
                  <a:t>Re-write the Quadratic equation:</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 −6</m:t>
                      </m:r>
                      <m:r>
                        <a:rPr lang="en-US" b="0" i="1" smtClean="0">
                          <a:latin typeface="Cambria Math" panose="02040503050406030204" pitchFamily="18" charset="0"/>
                        </a:rPr>
                        <m:t>𝑥</m:t>
                      </m:r>
                      <m:r>
                        <a:rPr lang="en-US" b="0" i="1" smtClean="0">
                          <a:latin typeface="Cambria Math" panose="02040503050406030204" pitchFamily="18" charset="0"/>
                        </a:rPr>
                        <m:t> −4</m:t>
                      </m:r>
                      <m:r>
                        <a:rPr lang="en-US" b="0" i="1" smtClean="0">
                          <a:latin typeface="Cambria Math" panose="02040503050406030204" pitchFamily="18" charset="0"/>
                        </a:rPr>
                        <m:t>𝑥</m:t>
                      </m:r>
                      <m:r>
                        <a:rPr lang="en-US" b="0" i="1" smtClean="0">
                          <a:latin typeface="Cambria Math" panose="02040503050406030204" pitchFamily="18" charset="0"/>
                        </a:rPr>
                        <m:t>+24=0</m:t>
                      </m:r>
                    </m:oMath>
                  </m:oMathPara>
                </a14:m>
                <a:endParaRPr lang="en-US" dirty="0" smtClean="0"/>
              </a:p>
              <a:p>
                <a:pPr marL="0" indent="0">
                  <a:buNone/>
                </a:pPr>
                <a:r>
                  <a:rPr lang="en-US" dirty="0"/>
                  <a:t>	</a:t>
                </a:r>
                <a:r>
                  <a:rPr lang="en-US" dirty="0" smtClean="0"/>
                  <a:t>			</a:t>
                </a:r>
                <a14:m>
                  <m:oMath xmlns:m="http://schemas.openxmlformats.org/officeDocument/2006/math">
                    <m:r>
                      <a:rPr lang="en-US" b="0" i="1" smtClean="0">
                        <a:latin typeface="Cambria Math" panose="02040503050406030204" pitchFamily="18" charset="0"/>
                      </a:rPr>
                      <m:t>𝑥</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−6</m:t>
                        </m:r>
                      </m:e>
                    </m:d>
                    <m:r>
                      <a:rPr lang="en-US" b="0" i="1" smtClean="0">
                        <a:latin typeface="Cambria Math" panose="02040503050406030204" pitchFamily="18" charset="0"/>
                      </a:rPr>
                      <m:t>−4  </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−6</m:t>
                        </m:r>
                      </m:e>
                    </m:d>
                    <m:r>
                      <a:rPr lang="en-US" b="0" i="1" smtClean="0">
                        <a:latin typeface="Cambria Math" panose="02040503050406030204" pitchFamily="18" charset="0"/>
                      </a:rPr>
                      <m:t> =0</m:t>
                    </m:r>
                  </m:oMath>
                </a14:m>
                <a:endParaRPr lang="en-US" dirty="0" smtClean="0"/>
              </a:p>
              <a:p>
                <a:pPr marL="0" indent="0">
                  <a:buNone/>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 −6</m:t>
                          </m:r>
                        </m:e>
                      </m:d>
                      <m:d>
                        <m:dPr>
                          <m:ctrlPr>
                            <a:rPr lang="en-US" b="0" i="1" smtClean="0">
                              <a:latin typeface="Cambria Math" panose="02040503050406030204" pitchFamily="18" charset="0"/>
                            </a:rPr>
                          </m:ctrlPr>
                        </m:dPr>
                        <m:e>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−4</m:t>
                          </m:r>
                        </m:e>
                      </m:d>
                      <m:r>
                        <a:rPr lang="en-US" b="0" i="1" smtClean="0">
                          <a:latin typeface="Cambria Math" panose="02040503050406030204" pitchFamily="18" charset="0"/>
                        </a:rPr>
                        <m:t>=0 </m:t>
                      </m:r>
                    </m:oMath>
                  </m:oMathPara>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340260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Re-Write Using Commutative Property</a:t>
            </a:r>
            <a:endParaRPr lang="en-US" dirty="0"/>
          </a:p>
        </p:txBody>
      </p:sp>
      <p:sp>
        <p:nvSpPr>
          <p:cNvPr id="3" name="Content Placeholder 2"/>
          <p:cNvSpPr>
            <a:spLocks noGrp="1"/>
          </p:cNvSpPr>
          <p:nvPr>
            <p:ph idx="1"/>
          </p:nvPr>
        </p:nvSpPr>
        <p:spPr/>
        <p:txBody>
          <a:bodyPr/>
          <a:lstStyle/>
          <a:p>
            <a:r>
              <a:rPr lang="en-US" dirty="0"/>
              <a:t>x + </a:t>
            </a:r>
            <a:r>
              <a:rPr lang="en-US" dirty="0" smtClean="0"/>
              <a:t>y</a:t>
            </a:r>
          </a:p>
          <a:p>
            <a:endParaRPr lang="en-US" dirty="0"/>
          </a:p>
          <a:p>
            <a:r>
              <a:rPr lang="en-US" dirty="0"/>
              <a:t>t + 10</a:t>
            </a:r>
          </a:p>
        </p:txBody>
      </p:sp>
    </p:spTree>
    <p:extLst>
      <p:ext uri="{BB962C8B-B14F-4D97-AF65-F5344CB8AC3E}">
        <p14:creationId xmlns:p14="http://schemas.microsoft.com/office/powerpoint/2010/main" val="1269231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Re-Write Using Commutative Property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568048"/>
                <a:ext cx="10515600" cy="4806994"/>
              </a:xfrm>
            </p:spPr>
            <p:txBody>
              <a:bodyPr>
                <a:normAutofit lnSpcReduction="10000"/>
              </a:bodyPr>
              <a:lstStyle/>
              <a:p>
                <a:pPr marL="0" indent="0" algn="ctr">
                  <a:buNone/>
                </a:pPr>
                <a14:m>
                  <m:oMathPara xmlns:m="http://schemas.openxmlformats.org/officeDocument/2006/math">
                    <m:oMathParaPr>
                      <m:jc m:val="centerGroup"/>
                    </m:oMathParaPr>
                    <m:oMath xmlns:m="http://schemas.openxmlformats.org/officeDocument/2006/math">
                      <m:d>
                        <m:dPr>
                          <m:ctrlPr>
                            <a:rPr lang="en-US" sz="4400" b="0" i="1" smtClean="0">
                              <a:latin typeface="Cambria Math" panose="02040503050406030204" pitchFamily="18" charset="0"/>
                            </a:rPr>
                          </m:ctrlPr>
                        </m:dPr>
                        <m:e>
                          <m:r>
                            <a:rPr lang="en-US" sz="4400" b="0" i="1" smtClean="0">
                              <a:latin typeface="Cambria Math" panose="02040503050406030204" pitchFamily="18" charset="0"/>
                            </a:rPr>
                            <m:t>𝑥</m:t>
                          </m:r>
                          <m:r>
                            <a:rPr lang="en-US" sz="4400" b="0" i="1" smtClean="0">
                              <a:latin typeface="Cambria Math" panose="02040503050406030204" pitchFamily="18" charset="0"/>
                            </a:rPr>
                            <m:t>+</m:t>
                          </m:r>
                          <m:r>
                            <a:rPr lang="en-US" sz="4400" b="0" i="1" smtClean="0">
                              <a:latin typeface="Cambria Math" panose="02040503050406030204" pitchFamily="18" charset="0"/>
                            </a:rPr>
                            <m:t>𝑦</m:t>
                          </m:r>
                          <m:r>
                            <a:rPr lang="en-US" sz="4400" b="0" i="1" smtClean="0">
                              <a:latin typeface="Cambria Math" panose="02040503050406030204" pitchFamily="18" charset="0"/>
                            </a:rPr>
                            <m:t> </m:t>
                          </m:r>
                        </m:e>
                      </m:d>
                      <m:r>
                        <a:rPr lang="en-US" sz="4400" b="0" i="1" smtClean="0">
                          <a:latin typeface="Cambria Math" panose="02040503050406030204" pitchFamily="18" charset="0"/>
                        </a:rPr>
                        <m:t>+</m:t>
                      </m:r>
                      <m:r>
                        <a:rPr lang="en-US" sz="4400" b="0" i="1" smtClean="0">
                          <a:latin typeface="Cambria Math" panose="02040503050406030204" pitchFamily="18" charset="0"/>
                        </a:rPr>
                        <m:t>𝑧</m:t>
                      </m:r>
                    </m:oMath>
                  </m:oMathPara>
                </a14:m>
                <a:endParaRPr lang="en-US" sz="4400" b="0" dirty="0" smtClean="0"/>
              </a:p>
              <a:p>
                <a:pPr marL="0" indent="0" algn="ctr">
                  <a:buNone/>
                </a:pPr>
                <a:endParaRPr lang="en-US" sz="4400" dirty="0" smtClean="0"/>
              </a:p>
              <a:p>
                <a:pPr marL="0" indent="0" algn="ctr">
                  <a:buNone/>
                </a:pPr>
                <a:endParaRPr lang="en-US" sz="4400" dirty="0" smtClean="0"/>
              </a:p>
              <a:p>
                <a:pPr marL="0" indent="0" algn="ctr">
                  <a:buNone/>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𝑥</m:t>
                      </m:r>
                      <m:d>
                        <m:dPr>
                          <m:ctrlPr>
                            <a:rPr lang="en-US" sz="4400" b="0" i="1" smtClean="0">
                              <a:latin typeface="Cambria Math" panose="02040503050406030204" pitchFamily="18" charset="0"/>
                            </a:rPr>
                          </m:ctrlPr>
                        </m:dPr>
                        <m:e>
                          <m:r>
                            <a:rPr lang="en-US" sz="4400" b="0" i="1" smtClean="0">
                              <a:latin typeface="Cambria Math" panose="02040503050406030204" pitchFamily="18" charset="0"/>
                            </a:rPr>
                            <m:t>𝑦𝑧</m:t>
                          </m:r>
                        </m:e>
                      </m:d>
                    </m:oMath>
                  </m:oMathPara>
                </a14:m>
                <a:endParaRPr lang="en-US" sz="4400" b="0" dirty="0" smtClean="0"/>
              </a:p>
              <a:p>
                <a:pPr marL="0" indent="0" algn="ctr">
                  <a:buNone/>
                </a:pPr>
                <a:endParaRPr lang="en-US" sz="4400" dirty="0" smtClean="0"/>
              </a:p>
              <a:p>
                <a:pPr marL="0" indent="0" algn="ctr">
                  <a:buNone/>
                </a:pPr>
                <a:endParaRPr lang="en-US" sz="4400" dirty="0" smtClean="0"/>
              </a:p>
              <a:p>
                <a:pPr marL="0" indent="0" algn="ctr">
                  <a:buNone/>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7</m:t>
                      </m:r>
                      <m:d>
                        <m:dPr>
                          <m:ctrlPr>
                            <a:rPr lang="en-US" sz="4400" b="0" i="1" smtClean="0">
                              <a:latin typeface="Cambria Math" panose="02040503050406030204" pitchFamily="18" charset="0"/>
                            </a:rPr>
                          </m:ctrlPr>
                        </m:dPr>
                        <m:e>
                          <m:r>
                            <a:rPr lang="en-US" sz="4400" b="0" i="1" smtClean="0">
                              <a:latin typeface="Cambria Math" panose="02040503050406030204" pitchFamily="18" charset="0"/>
                            </a:rPr>
                            <m:t>𝑎𝑏</m:t>
                          </m:r>
                        </m:e>
                      </m:d>
                    </m:oMath>
                  </m:oMathPara>
                </a14:m>
                <a:endParaRPr lang="en-US" sz="4400" b="0"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568048"/>
                <a:ext cx="10515600" cy="4806994"/>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26206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Rewrite using the distributive property.</a:t>
            </a:r>
            <a:endParaRPr lang="en-US" dirty="0"/>
          </a:p>
        </p:txBody>
      </p:sp>
      <p:sp>
        <p:nvSpPr>
          <p:cNvPr id="3" name="Content Placeholder 2"/>
          <p:cNvSpPr>
            <a:spLocks noGrp="1"/>
          </p:cNvSpPr>
          <p:nvPr>
            <p:ph idx="1"/>
          </p:nvPr>
        </p:nvSpPr>
        <p:spPr>
          <a:xfrm>
            <a:off x="838200" y="1413501"/>
            <a:ext cx="10515600" cy="4351338"/>
          </a:xfrm>
        </p:spPr>
        <p:txBody>
          <a:bodyPr>
            <a:noAutofit/>
          </a:bodyPr>
          <a:lstStyle/>
          <a:p>
            <a:pPr marL="0" indent="0" algn="ctr">
              <a:buNone/>
            </a:pPr>
            <a:r>
              <a:rPr lang="en-US" sz="4400" dirty="0"/>
              <a:t>e ( g + h </a:t>
            </a:r>
            <a:r>
              <a:rPr lang="en-US" sz="4400" dirty="0" smtClean="0"/>
              <a:t>)</a:t>
            </a:r>
          </a:p>
          <a:p>
            <a:pPr algn="ctr"/>
            <a:endParaRPr lang="en-US" sz="4400" dirty="0"/>
          </a:p>
          <a:p>
            <a:pPr marL="0" indent="0" algn="ctr">
              <a:buNone/>
            </a:pPr>
            <a:r>
              <a:rPr lang="en-US" sz="4400" dirty="0" smtClean="0"/>
              <a:t>f </a:t>
            </a:r>
            <a:r>
              <a:rPr lang="en-US" sz="4400" dirty="0"/>
              <a:t>( j - s </a:t>
            </a:r>
            <a:r>
              <a:rPr lang="en-US" sz="4400" dirty="0" smtClean="0"/>
              <a:t>)</a:t>
            </a:r>
          </a:p>
          <a:p>
            <a:pPr algn="ctr"/>
            <a:endParaRPr lang="en-US" sz="4400" dirty="0"/>
          </a:p>
          <a:p>
            <a:pPr marL="0" indent="0" algn="ctr">
              <a:buNone/>
            </a:pPr>
            <a:r>
              <a:rPr lang="en-US" sz="4400" dirty="0"/>
              <a:t>5 ( a + b </a:t>
            </a:r>
            <a:r>
              <a:rPr lang="en-US" sz="4400" dirty="0" smtClean="0"/>
              <a:t>)</a:t>
            </a:r>
          </a:p>
          <a:p>
            <a:pPr algn="ctr"/>
            <a:endParaRPr lang="en-US" sz="4400" dirty="0"/>
          </a:p>
          <a:p>
            <a:pPr marL="0" indent="0" algn="ctr">
              <a:buNone/>
            </a:pPr>
            <a:r>
              <a:rPr lang="en-US" sz="4400" dirty="0"/>
              <a:t>3 ( x + 6 )</a:t>
            </a:r>
          </a:p>
        </p:txBody>
      </p:sp>
    </p:spTree>
    <p:extLst>
      <p:ext uri="{BB962C8B-B14F-4D97-AF65-F5344CB8AC3E}">
        <p14:creationId xmlns:p14="http://schemas.microsoft.com/office/powerpoint/2010/main" val="1259286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rPr>
                        <m:t>2(5</m:t>
                      </m:r>
                      <m:r>
                        <a:rPr lang="en-US" sz="4800" b="0" i="1" smtClean="0">
                          <a:latin typeface="Cambria Math" panose="02040503050406030204" pitchFamily="18" charset="0"/>
                        </a:rPr>
                        <m:t>𝑥</m:t>
                      </m:r>
                      <m:r>
                        <a:rPr lang="en-US" sz="4800" b="0" i="1" smtClean="0">
                          <a:latin typeface="Cambria Math" panose="02040503050406030204" pitchFamily="18" charset="0"/>
                        </a:rPr>
                        <m:t> −1 )</m:t>
                      </m:r>
                    </m:oMath>
                  </m:oMathPara>
                </a14:m>
                <a:endParaRPr lang="en-US" sz="4800" dirty="0" smtClean="0"/>
              </a:p>
              <a:p>
                <a:endParaRPr lang="en-US" sz="4800" dirty="0"/>
              </a:p>
              <a:p>
                <a:endParaRPr lang="en-US" sz="4800" dirty="0"/>
              </a:p>
              <a:p>
                <a:pPr marL="0" indent="0">
                  <a:buNone/>
                </a:pPr>
                <a14:m>
                  <m:oMathPara xmlns:m="http://schemas.openxmlformats.org/officeDocument/2006/math">
                    <m:oMathParaPr>
                      <m:jc m:val="centerGroup"/>
                    </m:oMathParaPr>
                    <m:oMath xmlns:m="http://schemas.openxmlformats.org/officeDocument/2006/math">
                      <m:f>
                        <m:fPr>
                          <m:ctrlPr>
                            <a:rPr lang="en-US" sz="4800" i="1" smtClean="0">
                              <a:latin typeface="Cambria Math" panose="02040503050406030204" pitchFamily="18" charset="0"/>
                            </a:rPr>
                          </m:ctrlPr>
                        </m:fPr>
                        <m:num>
                          <m:r>
                            <a:rPr lang="en-US" sz="4800" b="0" i="1" smtClean="0">
                              <a:latin typeface="Cambria Math" panose="02040503050406030204" pitchFamily="18" charset="0"/>
                            </a:rPr>
                            <m:t>𝑥</m:t>
                          </m:r>
                          <m:r>
                            <a:rPr lang="en-US" sz="4800" b="0" i="1" smtClean="0">
                              <a:latin typeface="Cambria Math" panose="02040503050406030204" pitchFamily="18" charset="0"/>
                            </a:rPr>
                            <m:t>+8</m:t>
                          </m:r>
                        </m:num>
                        <m:den>
                          <m:r>
                            <a:rPr lang="en-US" sz="4800" b="0" i="1" smtClean="0">
                              <a:latin typeface="Cambria Math" panose="02040503050406030204" pitchFamily="18" charset="0"/>
                            </a:rPr>
                            <m:t>8 </m:t>
                          </m:r>
                        </m:den>
                      </m:f>
                    </m:oMath>
                  </m:oMathPara>
                </a14:m>
                <a:endParaRPr lang="en-US" sz="480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9021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838</Words>
  <Application>Microsoft Office PowerPoint</Application>
  <PresentationFormat>Widescreen</PresentationFormat>
  <Paragraphs>266</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Cambria Math</vt:lpstr>
      <vt:lpstr>Verdana</vt:lpstr>
      <vt:lpstr>Office Theme</vt:lpstr>
      <vt:lpstr>Algebra</vt:lpstr>
      <vt:lpstr>Home Work or Paw Work </vt:lpstr>
      <vt:lpstr>Some Laws of Algebra</vt:lpstr>
      <vt:lpstr>Law of Associativity or Associative Law </vt:lpstr>
      <vt:lpstr>Law of Distributivity – or Distributive Law</vt:lpstr>
      <vt:lpstr>Re-Write Using Commutative Property</vt:lpstr>
      <vt:lpstr>Re-Write Using Commutative Property</vt:lpstr>
      <vt:lpstr>Rewrite using the distributive property.</vt:lpstr>
      <vt:lpstr>PowerPoint Presentation</vt:lpstr>
      <vt:lpstr>Remove the brackets</vt:lpstr>
      <vt:lpstr>PowerPoint Presentation</vt:lpstr>
      <vt:lpstr>Equations: Addition Principle</vt:lpstr>
      <vt:lpstr>Solve for x.</vt:lpstr>
      <vt:lpstr>Algebra Word problems</vt:lpstr>
      <vt:lpstr>Algebra Word problems</vt:lpstr>
      <vt:lpstr>Algebra Word problems</vt:lpstr>
      <vt:lpstr>Factoring</vt:lpstr>
      <vt:lpstr>Factoring in Algebra</vt:lpstr>
      <vt:lpstr>Factoring</vt:lpstr>
      <vt:lpstr>Example: Factor 2y+6 </vt:lpstr>
      <vt:lpstr>So you can factor the whole expression into: </vt:lpstr>
      <vt:lpstr>PowerPoint Presentation</vt:lpstr>
      <vt:lpstr> Highest Common Highest (H.C.F.)</vt:lpstr>
      <vt:lpstr>Example: Factor 3y2+12y </vt:lpstr>
      <vt:lpstr>Can we do better? </vt:lpstr>
      <vt:lpstr>PowerPoint Presentation</vt:lpstr>
      <vt:lpstr>Rewrite by factoring.</vt:lpstr>
      <vt:lpstr>Algebra: Simplifying Expressions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 4x2 - 9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stephan_small</dc:creator>
  <cp:lastModifiedBy>stephan_small</cp:lastModifiedBy>
  <cp:revision>34</cp:revision>
  <dcterms:created xsi:type="dcterms:W3CDTF">2015-11-02T21:07:42Z</dcterms:created>
  <dcterms:modified xsi:type="dcterms:W3CDTF">2015-11-05T18:40:25Z</dcterms:modified>
</cp:coreProperties>
</file>